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ource Code Pro"/>
      <p:regular r:id="rId25"/>
      <p:bold r:id="rId26"/>
      <p:italic r:id="rId27"/>
      <p:boldItalic r:id="rId28"/>
    </p:embeddedFont>
    <p:embeddedFont>
      <p:font typeface="Varela Round"/>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VarelaRound-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eaa186bb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1eaa186bb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eaa186bbf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eaa186bbf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300">
                <a:solidFill>
                  <a:srgbClr val="233A44"/>
                </a:solidFill>
                <a:latin typeface="Calibri"/>
                <a:ea typeface="Calibri"/>
                <a:cs typeface="Calibri"/>
                <a:sym typeface="Calibri"/>
              </a:rPr>
              <a:t>Each of the models in the ensemble can easily be trained in parallel (i.e. in any order).</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Good “out of the box” model</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More trees is always better</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Tends to require less hyperparameter tuning</a:t>
            </a:r>
            <a:endParaRPr sz="1300">
              <a:solidFill>
                <a:srgbClr val="233A44"/>
              </a:solidFill>
              <a:latin typeface="Calibri"/>
              <a:ea typeface="Calibri"/>
              <a:cs typeface="Calibri"/>
              <a:sym typeface="Calibri"/>
            </a:endParaRPr>
          </a:p>
          <a:p>
            <a:pPr indent="-311150" lvl="1" marL="9144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Good model to try first before exploring other models</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Works for regression too</a:t>
            </a:r>
            <a:endParaRPr sz="1300">
              <a:solidFill>
                <a:srgbClr val="233A44"/>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5e6b863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5e6b863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914400" rtl="0" algn="l">
              <a:spcBef>
                <a:spcPts val="0"/>
              </a:spcBef>
              <a:spcAft>
                <a:spcPts val="0"/>
              </a:spcAft>
              <a:buClr>
                <a:schemeClr val="dk1"/>
              </a:buClr>
              <a:buSzPts val="1000"/>
              <a:buFont typeface="Source Code Pro"/>
              <a:buChar char="●"/>
            </a:pPr>
            <a:r>
              <a:rPr lang="en" sz="1000">
                <a:solidFill>
                  <a:schemeClr val="dk1"/>
                </a:solidFill>
                <a:latin typeface="Source Code Pro"/>
                <a:ea typeface="Source Code Pro"/>
                <a:cs typeface="Source Code Pro"/>
                <a:sym typeface="Source Code Pro"/>
              </a:rPr>
              <a:t>Random forests are a parallel extension to basic classification (training 1000s of models independently)</a:t>
            </a:r>
            <a:endParaRPr sz="1000">
              <a:solidFill>
                <a:schemeClr val="dk1"/>
              </a:solidFill>
              <a:latin typeface="Source Code Pro"/>
              <a:ea typeface="Source Code Pro"/>
              <a:cs typeface="Source Code Pro"/>
              <a:sym typeface="Source Code Pro"/>
            </a:endParaRPr>
          </a:p>
          <a:p>
            <a:pPr indent="-292100" lvl="0" marL="914400" rtl="0" algn="l">
              <a:spcBef>
                <a:spcPts val="0"/>
              </a:spcBef>
              <a:spcAft>
                <a:spcPts val="0"/>
              </a:spcAft>
              <a:buClr>
                <a:schemeClr val="dk1"/>
              </a:buClr>
              <a:buSzPts val="1000"/>
              <a:buFont typeface="Source Code Pro"/>
              <a:buChar char="●"/>
            </a:pPr>
            <a:r>
              <a:rPr lang="en" sz="1000">
                <a:solidFill>
                  <a:schemeClr val="dk1"/>
                </a:solidFill>
                <a:latin typeface="Source Code Pro"/>
                <a:ea typeface="Source Code Pro"/>
                <a:cs typeface="Source Code Pro"/>
                <a:sym typeface="Source Code Pro"/>
              </a:rPr>
              <a:t>AdaBoost is the sequential extension.</a:t>
            </a:r>
            <a:endParaRPr sz="1000">
              <a:solidFill>
                <a:schemeClr val="dk1"/>
              </a:solidFill>
              <a:latin typeface="Source Code Pro"/>
              <a:ea typeface="Source Code Pro"/>
              <a:cs typeface="Source Code Pro"/>
              <a:sym typeface="Source Code Pro"/>
            </a:endParaRPr>
          </a:p>
          <a:p>
            <a:pPr indent="-292100" lvl="0" marL="914400" rtl="0" algn="l">
              <a:spcBef>
                <a:spcPts val="0"/>
              </a:spcBef>
              <a:spcAft>
                <a:spcPts val="0"/>
              </a:spcAft>
              <a:buClr>
                <a:schemeClr val="dk1"/>
              </a:buClr>
              <a:buSzPts val="1000"/>
              <a:buFont typeface="Source Code Pro"/>
              <a:buChar char="●"/>
            </a:pPr>
            <a:r>
              <a:rPr lang="en" sz="1000">
                <a:solidFill>
                  <a:schemeClr val="dk1"/>
                </a:solidFill>
                <a:latin typeface="Source Code Pro"/>
                <a:ea typeface="Source Code Pro"/>
                <a:cs typeface="Source Code Pro"/>
                <a:sym typeface="Source Code Pro"/>
              </a:rPr>
              <a:t>Here, the next model depends on the performance of the previous models</a:t>
            </a:r>
            <a:endParaRPr sz="1000">
              <a:solidFill>
                <a:schemeClr val="dk1"/>
              </a:solidFill>
              <a:latin typeface="Source Code Pro"/>
              <a:ea typeface="Source Code Pro"/>
              <a:cs typeface="Source Code Pro"/>
              <a:sym typeface="Source Code Pro"/>
            </a:endParaRPr>
          </a:p>
          <a:p>
            <a:pPr indent="-292100" lvl="0" marL="914400" rtl="0" algn="l">
              <a:spcBef>
                <a:spcPts val="0"/>
              </a:spcBef>
              <a:spcAft>
                <a:spcPts val="0"/>
              </a:spcAft>
              <a:buClr>
                <a:schemeClr val="dk1"/>
              </a:buClr>
              <a:buSzPts val="1000"/>
              <a:buFont typeface="Source Code Pro"/>
              <a:buChar char="●"/>
            </a:pPr>
            <a:r>
              <a:rPr lang="en" sz="1000">
                <a:solidFill>
                  <a:schemeClr val="dk1"/>
                </a:solidFill>
                <a:latin typeface="Source Code Pro"/>
                <a:ea typeface="Source Code Pro"/>
                <a:cs typeface="Source Code Pro"/>
                <a:sym typeface="Source Code Pro"/>
              </a:rPr>
              <a:t>Adaptively each new model corrects the mistakes of the previous ones.</a:t>
            </a:r>
            <a:endParaRPr sz="1000">
              <a:solidFill>
                <a:schemeClr val="dk1"/>
              </a:solidFill>
              <a:latin typeface="Source Code Pro"/>
              <a:ea typeface="Source Code Pro"/>
              <a:cs typeface="Source Code Pro"/>
              <a:sym typeface="Source Code Pro"/>
            </a:endParaRPr>
          </a:p>
          <a:p>
            <a:pPr indent="-292100" lvl="0" marL="1371600" rtl="0" algn="l">
              <a:spcBef>
                <a:spcPts val="0"/>
              </a:spcBef>
              <a:spcAft>
                <a:spcPts val="0"/>
              </a:spcAft>
              <a:buClr>
                <a:schemeClr val="dk1"/>
              </a:buClr>
              <a:buSzPts val="1000"/>
              <a:buFont typeface="Source Code Pro"/>
              <a:buChar char="●"/>
            </a:pPr>
            <a:r>
              <a:rPr lang="en" sz="1000">
                <a:solidFill>
                  <a:schemeClr val="dk1"/>
                </a:solidFill>
                <a:latin typeface="Source Code Pro"/>
                <a:ea typeface="Source Code Pro"/>
                <a:cs typeface="Source Code Pro"/>
                <a:sym typeface="Source Code Pro"/>
              </a:rPr>
              <a:t>A way of combining “Weak Learners”</a:t>
            </a:r>
            <a:endParaRPr sz="10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5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5e6b863e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5e6b863e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e6b863e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e6b863e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d941b260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d941b260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b1fdb89f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b1fdb89f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e6b863e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e6b863e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1eaa186bbf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1eaa186bbf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Notice how initially all points have equal weight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eaa186bbf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eaa186bbf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lphaLcPeriod"/>
            </a:pPr>
            <a:r>
              <a:rPr lang="en"/>
              <a:t>Not necessarily true because a single decision tree can be trained on a particular data set and have zero classification error due to being a really tall tree, and the same dataset could be</a:t>
            </a:r>
            <a:endParaRPr/>
          </a:p>
          <a:p>
            <a:pPr indent="-298450" lvl="0" marL="457200" rtl="0" algn="l">
              <a:spcBef>
                <a:spcPts val="0"/>
              </a:spcBef>
              <a:spcAft>
                <a:spcPts val="0"/>
              </a:spcAft>
              <a:buSzPts val="1100"/>
              <a:buAutoNum type="alphaLcPeriod"/>
            </a:pPr>
            <a:r>
              <a:rPr lang="en"/>
              <a:t>True because you are averaging a bunch of high variance models to get a low variance model that is less prone to overfitting. Can Random forests still overfit? Yes, they can.</a:t>
            </a:r>
            <a:endParaRPr/>
          </a:p>
          <a:p>
            <a:pPr indent="0" lvl="0" marL="0" rtl="0" algn="l">
              <a:spcBef>
                <a:spcPts val="0"/>
              </a:spcBef>
              <a:spcAft>
                <a:spcPts val="0"/>
              </a:spcAft>
              <a:buNone/>
            </a:pPr>
            <a:r>
              <a:rPr lang="en"/>
              <a:t>   d.	False. Trained on labeled training data.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eaa186bb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eaa186bb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d0fde60055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d0fde60055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0fde6005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0fde6005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d0fde60055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d0fde60055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Ignore denominator because it normalizes the data and is just extra math</a:t>
            </a:r>
            <a:endParaRPr/>
          </a:p>
          <a:p>
            <a:pPr indent="-298450" lvl="0" marL="457200" rtl="0" algn="l">
              <a:spcBef>
                <a:spcPts val="0"/>
              </a:spcBef>
              <a:spcAft>
                <a:spcPts val="0"/>
              </a:spcAft>
              <a:buSzPts val="1100"/>
              <a:buChar char="-"/>
            </a:pPr>
            <a:r>
              <a:rPr lang="en"/>
              <a:t>X = “This is a sentence”</a:t>
            </a:r>
            <a:endParaRPr/>
          </a:p>
          <a:p>
            <a:pPr indent="-298450" lvl="0" marL="457200" rtl="0" algn="l">
              <a:spcBef>
                <a:spcPts val="0"/>
              </a:spcBef>
              <a:spcAft>
                <a:spcPts val="0"/>
              </a:spcAft>
              <a:buSzPts val="1100"/>
              <a:buChar char="-"/>
            </a:pPr>
            <a:r>
              <a:rPr lang="en"/>
              <a:t>P(X|y=+1) = P(This|y=+1)*</a:t>
            </a:r>
            <a:r>
              <a:rPr lang="en">
                <a:solidFill>
                  <a:schemeClr val="dk1"/>
                </a:solidFill>
              </a:rPr>
              <a:t>P(is|y=+1)*P(a|y=+1)*P(sentence|y=+1)</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What happens if a probability is 0?</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Log</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Laplacian smoothing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Need labeled training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Generative- learn the distribution of the data itself</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eaa186bb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eaa186bb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If we use the decision tree algorithm to learn a decision tree from this dataset, we choose a feature to be split for the root node by taking the split that results in the lowest classification error.</a:t>
            </a:r>
            <a:endParaRPr/>
          </a:p>
          <a:p>
            <a:pPr indent="-298450" lvl="1" marL="914400" rtl="0" algn="l">
              <a:spcBef>
                <a:spcPts val="0"/>
              </a:spcBef>
              <a:spcAft>
                <a:spcPts val="0"/>
              </a:spcAft>
              <a:buSzPts val="1100"/>
              <a:buChar char="○"/>
            </a:pPr>
            <a:r>
              <a:rPr lang="en"/>
              <a:t>For example, can be used to detect if something is spam or not spam, or if something safe or not risky. It can also solve the regression problem and predict what a house price is based on features like square footage, number of bedrooms, and number of bathrooms.</a:t>
            </a:r>
            <a:endParaRPr/>
          </a:p>
          <a:p>
            <a:pPr indent="-298450" lvl="0" marL="457200" rtl="0" algn="l">
              <a:spcBef>
                <a:spcPts val="0"/>
              </a:spcBef>
              <a:spcAft>
                <a:spcPts val="0"/>
              </a:spcAft>
              <a:buSzPts val="1100"/>
              <a:buChar char="●"/>
            </a:pPr>
            <a:r>
              <a:rPr lang="en"/>
              <a:t>The way it is trained is by starting at the root node and selecting splits with the lowest classification error and continuing</a:t>
            </a:r>
            <a:endParaRPr/>
          </a:p>
          <a:p>
            <a:pPr indent="-298450" lvl="1" marL="914400" rtl="0" algn="l">
              <a:spcBef>
                <a:spcPts val="0"/>
              </a:spcBef>
              <a:spcAft>
                <a:spcPts val="0"/>
              </a:spcAft>
              <a:buSzPts val="1100"/>
              <a:buChar char="○"/>
            </a:pPr>
            <a:r>
              <a:rPr lang="en"/>
              <a:t>In this way they are trained in a greedy and recursive method</a:t>
            </a:r>
            <a:endParaRPr/>
          </a:p>
          <a:p>
            <a:pPr indent="-298450" lvl="1" marL="914400" rtl="0" algn="l">
              <a:spcBef>
                <a:spcPts val="0"/>
              </a:spcBef>
              <a:spcAft>
                <a:spcPts val="0"/>
              </a:spcAft>
              <a:buSzPts val="1100"/>
              <a:buChar char="○"/>
            </a:pPr>
            <a:r>
              <a:rPr lang="en"/>
              <a:t>So for example the way this tree was trained that predicts whether or not a person is risky or safe for a loan is by starting at the root node and splitting on each feature and calculating the classification error. Then the split with the lowest error is selected and the process continues for these internal/branch nodes.</a:t>
            </a:r>
            <a:endParaRPr/>
          </a:p>
          <a:p>
            <a:pPr indent="-298450" lvl="0" marL="457200" rtl="0" algn="l">
              <a:spcBef>
                <a:spcPts val="0"/>
              </a:spcBef>
              <a:spcAft>
                <a:spcPts val="0"/>
              </a:spcAft>
              <a:buSzPts val="1100"/>
              <a:buChar char="●"/>
            </a:pPr>
            <a:r>
              <a:rPr lang="en"/>
              <a:t>Avoid overfitting by only growing to a certain depth that you fix (hyperparameter)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dce35b35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dce35b35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0fde60055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0fde60055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1eaa186bb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1eaa186bb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summary, bagging consists of constructing a few models in a random way and joining them together</a:t>
            </a:r>
            <a:endParaRPr/>
          </a:p>
          <a:p>
            <a:pPr indent="-298450" lvl="0" marL="457200" rtl="0" algn="l">
              <a:spcBef>
                <a:spcPts val="0"/>
              </a:spcBef>
              <a:spcAft>
                <a:spcPts val="0"/>
              </a:spcAft>
              <a:buSzPts val="1100"/>
              <a:buChar char="●"/>
            </a:pPr>
            <a:r>
              <a:rPr lang="en"/>
              <a:t>Boosting, on the other hand, consists of building these models in a smarter way by picking each model strategically to focus on the previous models’ mistakes.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d5e6b863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d5e6b863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572005" y="960875"/>
            <a:ext cx="45615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solidFill>
                  <a:srgbClr val="A64D79"/>
                </a:solidFill>
              </a:rPr>
              <a:t>Section 4</a:t>
            </a:r>
            <a:endParaRPr>
              <a:solidFill>
                <a:srgbClr val="A64D79"/>
              </a:solidFill>
            </a:endParaRPr>
          </a:p>
        </p:txBody>
      </p:sp>
      <p:sp>
        <p:nvSpPr>
          <p:cNvPr id="55" name="Google Shape;55;p13"/>
          <p:cNvSpPr txBox="1"/>
          <p:nvPr>
            <p:ph idx="1" type="subTitle"/>
          </p:nvPr>
        </p:nvSpPr>
        <p:spPr>
          <a:xfrm>
            <a:off x="4572001" y="3064575"/>
            <a:ext cx="4561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CSE/STAT 416</a:t>
            </a:r>
            <a:endParaRPr/>
          </a:p>
        </p:txBody>
      </p:sp>
      <p:pic>
        <p:nvPicPr>
          <p:cNvPr id="56" name="Google Shape;56;p13"/>
          <p:cNvPicPr preferRelativeResize="0"/>
          <p:nvPr/>
        </p:nvPicPr>
        <p:blipFill>
          <a:blip r:embed="rId3">
            <a:alphaModFix/>
          </a:blip>
          <a:stretch>
            <a:fillRect/>
          </a:stretch>
        </p:blipFill>
        <p:spPr>
          <a:xfrm>
            <a:off x="-1" y="0"/>
            <a:ext cx="5067952" cy="5143499"/>
          </a:xfrm>
          <a:prstGeom prst="rect">
            <a:avLst/>
          </a:prstGeom>
          <a:noFill/>
          <a:ln>
            <a:noFill/>
          </a:ln>
        </p:spPr>
      </p:pic>
      <p:sp>
        <p:nvSpPr>
          <p:cNvPr id="57" name="Google Shape;57;p13"/>
          <p:cNvSpPr txBox="1"/>
          <p:nvPr/>
        </p:nvSpPr>
        <p:spPr>
          <a:xfrm>
            <a:off x="5334000" y="4381500"/>
            <a:ext cx="3582900" cy="3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Note: the image on left is DALL-E generated (look at mistakes)</a:t>
            </a:r>
            <a:endParaRPr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Random Forests Recap</a:t>
            </a:r>
            <a:endParaRPr b="1">
              <a:latin typeface="Varela Round"/>
              <a:ea typeface="Varela Round"/>
              <a:cs typeface="Varela Round"/>
              <a:sym typeface="Varela Round"/>
            </a:endParaRPr>
          </a:p>
        </p:txBody>
      </p:sp>
      <p:sp>
        <p:nvSpPr>
          <p:cNvPr id="127" name="Google Shape;127;p22"/>
          <p:cNvSpPr txBox="1"/>
          <p:nvPr>
            <p:ph idx="1" type="body"/>
          </p:nvPr>
        </p:nvSpPr>
        <p:spPr>
          <a:xfrm>
            <a:off x="651125" y="1262875"/>
            <a:ext cx="3491700" cy="2458800"/>
          </a:xfrm>
          <a:prstGeom prst="rect">
            <a:avLst/>
          </a:prstGeom>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t/>
            </a:r>
            <a:endParaRPr sz="1700">
              <a:latin typeface="Varela Round"/>
              <a:ea typeface="Varela Round"/>
              <a:cs typeface="Varela Round"/>
              <a:sym typeface="Varela Round"/>
            </a:endParaRPr>
          </a:p>
          <a:p>
            <a:pPr indent="-336550" lvl="0" marL="457200" rtl="0" algn="l">
              <a:lnSpc>
                <a:spcPct val="95000"/>
              </a:lnSpc>
              <a:spcBef>
                <a:spcPts val="1200"/>
              </a:spcBef>
              <a:spcAft>
                <a:spcPts val="0"/>
              </a:spcAft>
              <a:buSzPts val="1700"/>
              <a:buFont typeface="Varela Round"/>
              <a:buChar char="●"/>
            </a:pPr>
            <a:r>
              <a:rPr lang="en" sz="1700">
                <a:latin typeface="Varela Round"/>
                <a:ea typeface="Varela Round"/>
                <a:cs typeface="Varela Round"/>
                <a:sym typeface="Varela Round"/>
              </a:rPr>
              <a:t>Uses overfitting to our advantage</a:t>
            </a:r>
            <a:endParaRPr sz="1700">
              <a:latin typeface="Varela Round"/>
              <a:ea typeface="Varela Round"/>
              <a:cs typeface="Varela Round"/>
              <a:sym typeface="Varela Round"/>
            </a:endParaRPr>
          </a:p>
          <a:p>
            <a:pPr indent="-323850" lvl="1" marL="914400" rtl="0" algn="l">
              <a:lnSpc>
                <a:spcPct val="95000"/>
              </a:lnSpc>
              <a:spcBef>
                <a:spcPts val="0"/>
              </a:spcBef>
              <a:spcAft>
                <a:spcPts val="0"/>
              </a:spcAft>
              <a:buSzPts val="1500"/>
              <a:buFont typeface="Varela Round"/>
              <a:buChar char="○"/>
            </a:pPr>
            <a:r>
              <a:rPr lang="en" sz="1500">
                <a:latin typeface="Varela Round"/>
                <a:ea typeface="Varela Round"/>
                <a:cs typeface="Varela Round"/>
                <a:sym typeface="Varela Round"/>
              </a:rPr>
              <a:t>Average many high variance (overfit) models to get low bias and low variance model</a:t>
            </a:r>
            <a:endParaRPr sz="1500">
              <a:latin typeface="Varela Round"/>
              <a:ea typeface="Varela Round"/>
              <a:cs typeface="Varela Round"/>
              <a:sym typeface="Varela Round"/>
            </a:endParaRPr>
          </a:p>
          <a:p>
            <a:pPr indent="-336550" lvl="0" marL="457200" rtl="0" algn="l">
              <a:lnSpc>
                <a:spcPct val="95000"/>
              </a:lnSpc>
              <a:spcBef>
                <a:spcPts val="0"/>
              </a:spcBef>
              <a:spcAft>
                <a:spcPts val="0"/>
              </a:spcAft>
              <a:buSzPts val="1700"/>
              <a:buFont typeface="Varela Round"/>
              <a:buChar char="●"/>
            </a:pPr>
            <a:r>
              <a:rPr lang="en" sz="1700">
                <a:latin typeface="Varela Round"/>
                <a:ea typeface="Varela Round"/>
                <a:cs typeface="Varela Round"/>
                <a:sym typeface="Varela Round"/>
              </a:rPr>
              <a:t>Good “out of the box” model</a:t>
            </a:r>
            <a:endParaRPr sz="1700">
              <a:latin typeface="Varela Round"/>
              <a:ea typeface="Varela Round"/>
              <a:cs typeface="Varela Round"/>
              <a:sym typeface="Varela Round"/>
            </a:endParaRPr>
          </a:p>
        </p:txBody>
      </p:sp>
      <p:pic>
        <p:nvPicPr>
          <p:cNvPr id="128" name="Google Shape;128;p22"/>
          <p:cNvPicPr preferRelativeResize="0"/>
          <p:nvPr/>
        </p:nvPicPr>
        <p:blipFill>
          <a:blip r:embed="rId3">
            <a:alphaModFix/>
          </a:blip>
          <a:stretch>
            <a:fillRect/>
          </a:stretch>
        </p:blipFill>
        <p:spPr>
          <a:xfrm>
            <a:off x="4713800" y="1176200"/>
            <a:ext cx="3573690"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78925"/>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Varela Round"/>
                <a:ea typeface="Varela Round"/>
                <a:cs typeface="Varela Round"/>
                <a:sym typeface="Varela Round"/>
              </a:rPr>
              <a:t>AdaBoost (Boosting)</a:t>
            </a:r>
            <a:endParaRPr b="1">
              <a:latin typeface="Varela Round"/>
              <a:ea typeface="Varela Round"/>
              <a:cs typeface="Varela Round"/>
              <a:sym typeface="Varela Round"/>
            </a:endParaRPr>
          </a:p>
        </p:txBody>
      </p:sp>
      <p:sp>
        <p:nvSpPr>
          <p:cNvPr id="134" name="Google Shape;134;p23"/>
          <p:cNvSpPr txBox="1"/>
          <p:nvPr/>
        </p:nvSpPr>
        <p:spPr>
          <a:xfrm>
            <a:off x="311700" y="868375"/>
            <a:ext cx="91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Varela Round"/>
                <a:ea typeface="Varela Round"/>
                <a:cs typeface="Varela Round"/>
                <a:sym typeface="Varela Round"/>
              </a:rPr>
              <a:t>Idea:</a:t>
            </a:r>
            <a:r>
              <a:rPr lang="en" sz="1300">
                <a:latin typeface="Varela Round"/>
                <a:ea typeface="Varela Round"/>
                <a:cs typeface="Varela Round"/>
                <a:sym typeface="Varela Round"/>
              </a:rPr>
              <a:t> Train many weak classifiers </a:t>
            </a:r>
            <a:r>
              <a:rPr lang="en" sz="1300">
                <a:latin typeface="Varela Round"/>
                <a:ea typeface="Varela Round"/>
                <a:cs typeface="Varela Round"/>
                <a:sym typeface="Varela Round"/>
              </a:rPr>
              <a:t>(decision stumps)</a:t>
            </a:r>
            <a:r>
              <a:rPr lang="en" sz="1300">
                <a:latin typeface="Varela Round"/>
                <a:ea typeface="Varela Round"/>
                <a:cs typeface="Varela Round"/>
                <a:sym typeface="Varela Round"/>
              </a:rPr>
              <a:t> sequentially and assign weight to each classifier and use weighted majority vote to get the final prediction.</a:t>
            </a:r>
            <a:endParaRPr sz="1300">
              <a:latin typeface="Varela Round"/>
              <a:ea typeface="Varela Round"/>
              <a:cs typeface="Varela Round"/>
              <a:sym typeface="Varela Round"/>
            </a:endParaRPr>
          </a:p>
        </p:txBody>
      </p:sp>
      <p:pic>
        <p:nvPicPr>
          <p:cNvPr id="135" name="Google Shape;135;p23"/>
          <p:cNvPicPr preferRelativeResize="0"/>
          <p:nvPr/>
        </p:nvPicPr>
        <p:blipFill>
          <a:blip r:embed="rId3">
            <a:alphaModFix/>
          </a:blip>
          <a:stretch>
            <a:fillRect/>
          </a:stretch>
        </p:blipFill>
        <p:spPr>
          <a:xfrm>
            <a:off x="5835301" y="93351"/>
            <a:ext cx="2851275" cy="868375"/>
          </a:xfrm>
          <a:prstGeom prst="rect">
            <a:avLst/>
          </a:prstGeom>
          <a:noFill/>
          <a:ln>
            <a:noFill/>
          </a:ln>
        </p:spPr>
      </p:pic>
      <p:pic>
        <p:nvPicPr>
          <p:cNvPr id="136" name="Google Shape;136;p23"/>
          <p:cNvPicPr preferRelativeResize="0"/>
          <p:nvPr/>
        </p:nvPicPr>
        <p:blipFill>
          <a:blip r:embed="rId4">
            <a:alphaModFix/>
          </a:blip>
          <a:stretch>
            <a:fillRect/>
          </a:stretch>
        </p:blipFill>
        <p:spPr>
          <a:xfrm>
            <a:off x="463775" y="1593750"/>
            <a:ext cx="4164225" cy="3195425"/>
          </a:xfrm>
          <a:prstGeom prst="rect">
            <a:avLst/>
          </a:prstGeom>
          <a:noFill/>
          <a:ln>
            <a:noFill/>
          </a:ln>
        </p:spPr>
      </p:pic>
      <p:pic>
        <p:nvPicPr>
          <p:cNvPr id="137" name="Google Shape;137;p23"/>
          <p:cNvPicPr preferRelativeResize="0"/>
          <p:nvPr/>
        </p:nvPicPr>
        <p:blipFill>
          <a:blip r:embed="rId5">
            <a:alphaModFix/>
          </a:blip>
          <a:stretch>
            <a:fillRect/>
          </a:stretch>
        </p:blipFill>
        <p:spPr>
          <a:xfrm>
            <a:off x="6404675" y="1483975"/>
            <a:ext cx="2220725" cy="2294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3297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Varela Round"/>
                <a:ea typeface="Varela Round"/>
                <a:cs typeface="Varela Round"/>
                <a:sym typeface="Varela Round"/>
              </a:rPr>
              <a:t>AdaBoost algorithm overview</a:t>
            </a:r>
            <a:endParaRPr b="1">
              <a:latin typeface="Varela Round"/>
              <a:ea typeface="Varela Round"/>
              <a:cs typeface="Varela Round"/>
              <a:sym typeface="Varela Round"/>
            </a:endParaRPr>
          </a:p>
        </p:txBody>
      </p:sp>
      <p:sp>
        <p:nvSpPr>
          <p:cNvPr id="143" name="Google Shape;143;p24"/>
          <p:cNvSpPr txBox="1"/>
          <p:nvPr/>
        </p:nvSpPr>
        <p:spPr>
          <a:xfrm>
            <a:off x="311700" y="976600"/>
            <a:ext cx="45066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FFE599"/>
                </a:highlight>
                <a:latin typeface="Varela Round"/>
                <a:ea typeface="Varela Round"/>
                <a:cs typeface="Varela Round"/>
                <a:sym typeface="Varela Round"/>
              </a:rPr>
              <a:t>Important concepts</a:t>
            </a:r>
            <a:endParaRPr b="1" sz="1300">
              <a:highlight>
                <a:srgbClr val="FFE599"/>
              </a:highlight>
              <a:latin typeface="Varela Round"/>
              <a:ea typeface="Varela Round"/>
              <a:cs typeface="Varela Round"/>
              <a:sym typeface="Varela Round"/>
            </a:endParaRPr>
          </a:p>
          <a:p>
            <a:pPr indent="-311150" lvl="0" marL="457200" rtl="0" algn="l">
              <a:spcBef>
                <a:spcPts val="0"/>
              </a:spcBef>
              <a:spcAft>
                <a:spcPts val="0"/>
              </a:spcAft>
              <a:buSzPts val="1300"/>
              <a:buFont typeface="Source Code Pro"/>
              <a:buChar char="●"/>
            </a:pPr>
            <a:r>
              <a:rPr b="1" lang="en" sz="1300">
                <a:latin typeface="Varela Round"/>
                <a:ea typeface="Varela Round"/>
                <a:cs typeface="Varela Round"/>
                <a:sym typeface="Varela Round"/>
              </a:rPr>
              <a:t>Example weights</a:t>
            </a:r>
            <a:r>
              <a:rPr lang="en" sz="1300">
                <a:latin typeface="Varela Round"/>
                <a:ea typeface="Varela Round"/>
                <a:cs typeface="Varela Round"/>
                <a:sym typeface="Varela Round"/>
              </a:rPr>
              <a:t> (</a:t>
            </a:r>
            <a:r>
              <a:rPr lang="en" sz="1300">
                <a:solidFill>
                  <a:schemeClr val="dk1"/>
                </a:solidFill>
                <a:latin typeface="Varela Round"/>
                <a:ea typeface="Varela Round"/>
                <a:cs typeface="Varela Round"/>
                <a:sym typeface="Varela Round"/>
              </a:rPr>
              <a:t>a</a:t>
            </a:r>
            <a:r>
              <a:rPr baseline="-25000" lang="en" sz="1300">
                <a:solidFill>
                  <a:schemeClr val="dk1"/>
                </a:solidFill>
                <a:latin typeface="Varela Round"/>
                <a:ea typeface="Varela Round"/>
                <a:cs typeface="Varela Round"/>
                <a:sym typeface="Varela Round"/>
              </a:rPr>
              <a:t>i</a:t>
            </a:r>
            <a:r>
              <a:rPr lang="en" sz="1300">
                <a:latin typeface="Varela Round"/>
                <a:ea typeface="Varela Round"/>
                <a:cs typeface="Varela Round"/>
                <a:sym typeface="Varela Round"/>
              </a:rPr>
              <a:t>)</a:t>
            </a:r>
            <a:endParaRPr sz="1300">
              <a:latin typeface="Varela Round"/>
              <a:ea typeface="Varela Round"/>
              <a:cs typeface="Varela Round"/>
              <a:sym typeface="Varela Round"/>
            </a:endParaRPr>
          </a:p>
          <a:p>
            <a:pPr indent="-311150" lvl="1" marL="914400" rtl="0" algn="l">
              <a:spcBef>
                <a:spcPts val="0"/>
              </a:spcBef>
              <a:spcAft>
                <a:spcPts val="0"/>
              </a:spcAft>
              <a:buSzPts val="1300"/>
              <a:buFont typeface="Varela Round"/>
              <a:buChar char="○"/>
            </a:pPr>
            <a:r>
              <a:rPr lang="en" sz="1300">
                <a:latin typeface="Varela Round"/>
                <a:ea typeface="Varela Round"/>
                <a:cs typeface="Varela Round"/>
                <a:sym typeface="Varela Round"/>
              </a:rPr>
              <a:t>Each example starts with weight=1 and gets updated each iteration</a:t>
            </a:r>
            <a:endParaRPr sz="1300">
              <a:latin typeface="Varela Round"/>
              <a:ea typeface="Varela Round"/>
              <a:cs typeface="Varela Round"/>
              <a:sym typeface="Varela Round"/>
            </a:endParaRPr>
          </a:p>
          <a:p>
            <a:pPr indent="-311150" lvl="0" marL="457200" rtl="0" algn="l">
              <a:spcBef>
                <a:spcPts val="0"/>
              </a:spcBef>
              <a:spcAft>
                <a:spcPts val="0"/>
              </a:spcAft>
              <a:buSzPts val="1300"/>
              <a:buFont typeface="Source Code Pro"/>
              <a:buChar char="●"/>
            </a:pPr>
            <a:r>
              <a:rPr b="1" lang="en" sz="1300">
                <a:latin typeface="Varela Round"/>
                <a:ea typeface="Varela Round"/>
                <a:cs typeface="Varela Round"/>
                <a:sym typeface="Varela Round"/>
              </a:rPr>
              <a:t>Model weights</a:t>
            </a:r>
            <a:r>
              <a:rPr lang="en" sz="1300">
                <a:latin typeface="Varela Round"/>
                <a:ea typeface="Varela Round"/>
                <a:cs typeface="Varela Round"/>
                <a:sym typeface="Varela Round"/>
              </a:rPr>
              <a:t> (</a:t>
            </a:r>
            <a:r>
              <a:rPr lang="en" sz="1300">
                <a:solidFill>
                  <a:schemeClr val="dk1"/>
                </a:solidFill>
                <a:latin typeface="Varela Round"/>
                <a:ea typeface="Varela Round"/>
                <a:cs typeface="Varela Round"/>
                <a:sym typeface="Varela Round"/>
              </a:rPr>
              <a:t>w</a:t>
            </a:r>
            <a:r>
              <a:rPr baseline="-25000" lang="en" sz="1300">
                <a:solidFill>
                  <a:schemeClr val="dk1"/>
                </a:solidFill>
                <a:latin typeface="Varela Round"/>
                <a:ea typeface="Varela Round"/>
                <a:cs typeface="Varela Round"/>
                <a:sym typeface="Varela Round"/>
              </a:rPr>
              <a:t>t</a:t>
            </a:r>
            <a:r>
              <a:rPr lang="en" sz="1300">
                <a:latin typeface="Varela Round"/>
                <a:ea typeface="Varela Round"/>
                <a:cs typeface="Varela Round"/>
                <a:sym typeface="Varela Round"/>
              </a:rPr>
              <a:t>)</a:t>
            </a:r>
            <a:endParaRPr sz="1300">
              <a:latin typeface="Varela Round"/>
              <a:ea typeface="Varela Round"/>
              <a:cs typeface="Varela Round"/>
              <a:sym typeface="Varela Round"/>
            </a:endParaRPr>
          </a:p>
          <a:p>
            <a:pPr indent="-311150" lvl="1" marL="914400" rtl="0" algn="l">
              <a:spcBef>
                <a:spcPts val="0"/>
              </a:spcBef>
              <a:spcAft>
                <a:spcPts val="0"/>
              </a:spcAft>
              <a:buSzPts val="1300"/>
              <a:buFont typeface="Varela Round"/>
              <a:buChar char="○"/>
            </a:pPr>
            <a:r>
              <a:rPr lang="en" sz="1300">
                <a:latin typeface="Varela Round"/>
                <a:ea typeface="Varela Round"/>
                <a:cs typeface="Varela Round"/>
                <a:sym typeface="Varela Round"/>
              </a:rPr>
              <a:t>Each model gets a weight based on its performance</a:t>
            </a:r>
            <a:endParaRPr sz="1300">
              <a:latin typeface="Varela Round"/>
              <a:ea typeface="Varela Round"/>
              <a:cs typeface="Varela Round"/>
              <a:sym typeface="Varela Round"/>
            </a:endParaRPr>
          </a:p>
          <a:p>
            <a:pPr indent="-311150" lvl="1" marL="914400" rtl="0" algn="l">
              <a:spcBef>
                <a:spcPts val="0"/>
              </a:spcBef>
              <a:spcAft>
                <a:spcPts val="0"/>
              </a:spcAft>
              <a:buSzPts val="1300"/>
              <a:buFont typeface="Varela Round"/>
              <a:buChar char="○"/>
            </a:pPr>
            <a:r>
              <a:rPr lang="en" sz="1300">
                <a:latin typeface="Varela Round"/>
                <a:ea typeface="Varela Round"/>
                <a:cs typeface="Varela Round"/>
                <a:sym typeface="Varela Round"/>
              </a:rPr>
              <a:t>high weight for models that are accurate</a:t>
            </a:r>
            <a:endParaRPr sz="1300">
              <a:latin typeface="Varela Round"/>
              <a:ea typeface="Varela Round"/>
              <a:cs typeface="Varela Round"/>
              <a:sym typeface="Varela Round"/>
            </a:endParaRPr>
          </a:p>
          <a:p>
            <a:pPr indent="-311150" lvl="1" marL="914400" rtl="0" algn="l">
              <a:spcBef>
                <a:spcPts val="0"/>
              </a:spcBef>
              <a:spcAft>
                <a:spcPts val="0"/>
              </a:spcAft>
              <a:buSzPts val="1300"/>
              <a:buFont typeface="Varela Round"/>
              <a:buChar char="○"/>
            </a:pPr>
            <a:r>
              <a:rPr lang="en" sz="1300">
                <a:latin typeface="Varela Round"/>
                <a:ea typeface="Varela Round"/>
                <a:cs typeface="Varela Round"/>
                <a:sym typeface="Varela Round"/>
              </a:rPr>
              <a:t>low weight for models that are not.</a:t>
            </a:r>
            <a:endParaRPr sz="1300">
              <a:latin typeface="Varela Round"/>
              <a:ea typeface="Varela Round"/>
              <a:cs typeface="Varela Round"/>
              <a:sym typeface="Varela Round"/>
            </a:endParaRPr>
          </a:p>
          <a:p>
            <a:pPr indent="0" lvl="0" marL="914400" rtl="0" algn="l">
              <a:spcBef>
                <a:spcPts val="0"/>
              </a:spcBef>
              <a:spcAft>
                <a:spcPts val="0"/>
              </a:spcAft>
              <a:buNone/>
            </a:pPr>
            <a:r>
              <a:t/>
            </a:r>
            <a:endParaRPr sz="1300">
              <a:latin typeface="Varela Round"/>
              <a:ea typeface="Varela Round"/>
              <a:cs typeface="Varela Round"/>
              <a:sym typeface="Varela Round"/>
            </a:endParaRPr>
          </a:p>
          <a:p>
            <a:pPr indent="-311150" lvl="0" marL="457200" rtl="0" algn="l">
              <a:spcBef>
                <a:spcPts val="0"/>
              </a:spcBef>
              <a:spcAft>
                <a:spcPts val="0"/>
              </a:spcAft>
              <a:buSzPts val="1300"/>
              <a:buFont typeface="Varela Round"/>
              <a:buChar char="●"/>
            </a:pPr>
            <a:r>
              <a:rPr lang="en" sz="1300">
                <a:latin typeface="Varela Round"/>
                <a:ea typeface="Varela Round"/>
                <a:cs typeface="Varela Round"/>
                <a:sym typeface="Varela Round"/>
              </a:rPr>
              <a:t>Final classifier is a weighted combination of all models</a:t>
            </a:r>
            <a:endParaRPr sz="1300">
              <a:latin typeface="Varela Round"/>
              <a:ea typeface="Varela Round"/>
              <a:cs typeface="Varela Round"/>
              <a:sym typeface="Varela Round"/>
            </a:endParaRPr>
          </a:p>
        </p:txBody>
      </p:sp>
      <p:pic>
        <p:nvPicPr>
          <p:cNvPr id="144" name="Google Shape;144;p24"/>
          <p:cNvPicPr preferRelativeResize="0"/>
          <p:nvPr/>
        </p:nvPicPr>
        <p:blipFill>
          <a:blip r:embed="rId3">
            <a:alphaModFix/>
          </a:blip>
          <a:stretch>
            <a:fillRect/>
          </a:stretch>
        </p:blipFill>
        <p:spPr>
          <a:xfrm>
            <a:off x="4572000" y="976600"/>
            <a:ext cx="4440300" cy="3430113"/>
          </a:xfrm>
          <a:prstGeom prst="rect">
            <a:avLst/>
          </a:prstGeom>
          <a:noFill/>
          <a:ln>
            <a:noFill/>
          </a:ln>
        </p:spPr>
      </p:pic>
      <p:pic>
        <p:nvPicPr>
          <p:cNvPr id="145" name="Google Shape;145;p24"/>
          <p:cNvPicPr preferRelativeResize="0"/>
          <p:nvPr/>
        </p:nvPicPr>
        <p:blipFill>
          <a:blip r:embed="rId4">
            <a:alphaModFix/>
          </a:blip>
          <a:stretch>
            <a:fillRect/>
          </a:stretch>
        </p:blipFill>
        <p:spPr>
          <a:xfrm>
            <a:off x="439475" y="3978650"/>
            <a:ext cx="2320525" cy="597425"/>
          </a:xfrm>
          <a:prstGeom prst="rect">
            <a:avLst/>
          </a:prstGeom>
          <a:noFill/>
          <a:ln>
            <a:noFill/>
          </a:ln>
        </p:spPr>
      </p:pic>
      <p:pic>
        <p:nvPicPr>
          <p:cNvPr id="146" name="Google Shape;146;p24"/>
          <p:cNvPicPr preferRelativeResize="0"/>
          <p:nvPr/>
        </p:nvPicPr>
        <p:blipFill>
          <a:blip r:embed="rId5">
            <a:alphaModFix/>
          </a:blip>
          <a:stretch>
            <a:fillRect/>
          </a:stretch>
        </p:blipFill>
        <p:spPr>
          <a:xfrm>
            <a:off x="6631200" y="182074"/>
            <a:ext cx="2233775" cy="597425"/>
          </a:xfrm>
          <a:prstGeom prst="rect">
            <a:avLst/>
          </a:prstGeom>
          <a:noFill/>
          <a:ln>
            <a:noFill/>
          </a:ln>
        </p:spPr>
      </p:pic>
      <p:pic>
        <p:nvPicPr>
          <p:cNvPr id="147" name="Google Shape;147;p24"/>
          <p:cNvPicPr preferRelativeResize="0"/>
          <p:nvPr/>
        </p:nvPicPr>
        <p:blipFill>
          <a:blip r:embed="rId6">
            <a:alphaModFix/>
          </a:blip>
          <a:stretch>
            <a:fillRect/>
          </a:stretch>
        </p:blipFill>
        <p:spPr>
          <a:xfrm>
            <a:off x="7030267" y="704193"/>
            <a:ext cx="1671625" cy="35900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3297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Varela Round"/>
                <a:ea typeface="Varela Round"/>
                <a:cs typeface="Varela Round"/>
                <a:sym typeface="Varela Round"/>
              </a:rPr>
              <a:t>AdaBoost continued</a:t>
            </a:r>
            <a:endParaRPr b="1">
              <a:latin typeface="Varela Round"/>
              <a:ea typeface="Varela Round"/>
              <a:cs typeface="Varela Round"/>
              <a:sym typeface="Varela Round"/>
            </a:endParaRPr>
          </a:p>
        </p:txBody>
      </p:sp>
      <p:sp>
        <p:nvSpPr>
          <p:cNvPr id="153" name="Google Shape;153;p25"/>
          <p:cNvSpPr txBox="1"/>
          <p:nvPr/>
        </p:nvSpPr>
        <p:spPr>
          <a:xfrm>
            <a:off x="311700" y="1063200"/>
            <a:ext cx="7113000" cy="3093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Varela Round"/>
              <a:buChar char="●"/>
            </a:pPr>
            <a:r>
              <a:rPr lang="en" sz="2100">
                <a:latin typeface="Varela Round"/>
                <a:ea typeface="Varela Round"/>
                <a:cs typeface="Varela Round"/>
                <a:sym typeface="Varela Round"/>
              </a:rPr>
              <a:t>Usually we use decision stumps - decision trees with depth 1</a:t>
            </a:r>
            <a:endParaRPr sz="2100">
              <a:latin typeface="Varela Round"/>
              <a:ea typeface="Varela Round"/>
              <a:cs typeface="Varela Round"/>
              <a:sym typeface="Varela Round"/>
            </a:endParaRPr>
          </a:p>
          <a:p>
            <a:pPr indent="-361950" lvl="0" marL="457200" rtl="0" algn="l">
              <a:spcBef>
                <a:spcPts val="0"/>
              </a:spcBef>
              <a:spcAft>
                <a:spcPts val="0"/>
              </a:spcAft>
              <a:buSzPts val="2100"/>
              <a:buFont typeface="Varela Round"/>
              <a:buChar char="●"/>
            </a:pPr>
            <a:r>
              <a:rPr lang="en" sz="2100">
                <a:latin typeface="Varela Round"/>
                <a:ea typeface="Varela Round"/>
                <a:cs typeface="Varela Round"/>
                <a:sym typeface="Varela Round"/>
              </a:rPr>
              <a:t>We need “weak” learners, a classifier with very low accuracy</a:t>
            </a:r>
            <a:endParaRPr sz="2100">
              <a:latin typeface="Varela Round"/>
              <a:ea typeface="Varela Round"/>
              <a:cs typeface="Varela Round"/>
              <a:sym typeface="Varela Round"/>
            </a:endParaRPr>
          </a:p>
          <a:p>
            <a:pPr indent="-361950" lvl="0" marL="457200" rtl="0" algn="l">
              <a:spcBef>
                <a:spcPts val="0"/>
              </a:spcBef>
              <a:spcAft>
                <a:spcPts val="0"/>
              </a:spcAft>
              <a:buSzPts val="2100"/>
              <a:buFont typeface="Varela Round"/>
              <a:buChar char="●"/>
            </a:pPr>
            <a:r>
              <a:rPr lang="en" sz="2100">
                <a:latin typeface="Varela Round"/>
                <a:ea typeface="Varela Round"/>
                <a:cs typeface="Varela Round"/>
                <a:sym typeface="Varela Round"/>
              </a:rPr>
              <a:t>Compared to decision trees</a:t>
            </a:r>
            <a:endParaRPr sz="2100">
              <a:latin typeface="Varela Round"/>
              <a:ea typeface="Varela Round"/>
              <a:cs typeface="Varela Round"/>
              <a:sym typeface="Varela Round"/>
            </a:endParaRPr>
          </a:p>
          <a:p>
            <a:pPr indent="-361950" lvl="1" marL="914400" rtl="0" algn="l">
              <a:spcBef>
                <a:spcPts val="0"/>
              </a:spcBef>
              <a:spcAft>
                <a:spcPts val="0"/>
              </a:spcAft>
              <a:buSzPts val="2100"/>
              <a:buFont typeface="Varela Round"/>
              <a:buChar char="○"/>
            </a:pPr>
            <a:r>
              <a:rPr lang="en" sz="2100">
                <a:highlight>
                  <a:srgbClr val="B6D7A8"/>
                </a:highlight>
                <a:latin typeface="Varela Round"/>
                <a:ea typeface="Varela Round"/>
                <a:cs typeface="Varela Round"/>
                <a:sym typeface="Varela Round"/>
              </a:rPr>
              <a:t>Reduce overfitting</a:t>
            </a:r>
            <a:endParaRPr sz="2100">
              <a:highlight>
                <a:srgbClr val="B6D7A8"/>
              </a:highlight>
              <a:latin typeface="Varela Round"/>
              <a:ea typeface="Varela Round"/>
              <a:cs typeface="Varela Round"/>
              <a:sym typeface="Varela Round"/>
            </a:endParaRPr>
          </a:p>
          <a:p>
            <a:pPr indent="-361950" lvl="1" marL="914400" rtl="0" algn="l">
              <a:spcBef>
                <a:spcPts val="0"/>
              </a:spcBef>
              <a:spcAft>
                <a:spcPts val="0"/>
              </a:spcAft>
              <a:buSzPts val="2100"/>
              <a:buFont typeface="Varela Round"/>
              <a:buChar char="○"/>
            </a:pPr>
            <a:r>
              <a:rPr lang="en" sz="2100">
                <a:highlight>
                  <a:srgbClr val="B6D7A8"/>
                </a:highlight>
                <a:latin typeface="Varela Round"/>
                <a:ea typeface="Varela Round"/>
                <a:cs typeface="Varela Round"/>
                <a:sym typeface="Varela Round"/>
              </a:rPr>
              <a:t>Increases validation accuracy</a:t>
            </a:r>
            <a:endParaRPr sz="2100">
              <a:highlight>
                <a:srgbClr val="B6D7A8"/>
              </a:highlight>
              <a:latin typeface="Varela Round"/>
              <a:ea typeface="Varela Round"/>
              <a:cs typeface="Varela Round"/>
              <a:sym typeface="Varela Round"/>
            </a:endParaRPr>
          </a:p>
          <a:p>
            <a:pPr indent="-361950" lvl="0" marL="457200" rtl="0" algn="l">
              <a:spcBef>
                <a:spcPts val="0"/>
              </a:spcBef>
              <a:spcAft>
                <a:spcPts val="0"/>
              </a:spcAft>
              <a:buSzPts val="2100"/>
              <a:buFont typeface="Varela Round"/>
              <a:buChar char="●"/>
            </a:pPr>
            <a:r>
              <a:rPr lang="en" sz="2100">
                <a:latin typeface="Varela Round"/>
                <a:ea typeface="Varela Round"/>
                <a:cs typeface="Varela Round"/>
                <a:sym typeface="Varela Round"/>
              </a:rPr>
              <a:t>Number of iterations?</a:t>
            </a:r>
            <a:endParaRPr sz="2100">
              <a:latin typeface="Varela Round"/>
              <a:ea typeface="Varela Round"/>
              <a:cs typeface="Varela Round"/>
              <a:sym typeface="Varela Round"/>
            </a:endParaRPr>
          </a:p>
          <a:p>
            <a:pPr indent="-361950" lvl="1" marL="914400" rtl="0" algn="l">
              <a:spcBef>
                <a:spcPts val="0"/>
              </a:spcBef>
              <a:spcAft>
                <a:spcPts val="0"/>
              </a:spcAft>
              <a:buSzPts val="2100"/>
              <a:buFont typeface="Varela Round"/>
              <a:buChar char="○"/>
            </a:pPr>
            <a:r>
              <a:rPr lang="en" sz="2100">
                <a:latin typeface="Varela Round"/>
                <a:ea typeface="Varela Round"/>
                <a:cs typeface="Varela Round"/>
                <a:sym typeface="Varela Round"/>
              </a:rPr>
              <a:t>Use hyperparameter tuning</a:t>
            </a:r>
            <a:endParaRPr sz="2100">
              <a:latin typeface="Varela Round"/>
              <a:ea typeface="Varela Round"/>
              <a:cs typeface="Varela Round"/>
              <a:sym typeface="Varela Rou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31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AdaBoost Example</a:t>
            </a:r>
            <a:endParaRPr b="1">
              <a:latin typeface="Varela Round"/>
              <a:ea typeface="Varela Round"/>
              <a:cs typeface="Varela Round"/>
              <a:sym typeface="Varela Round"/>
            </a:endParaRPr>
          </a:p>
        </p:txBody>
      </p:sp>
      <p:pic>
        <p:nvPicPr>
          <p:cNvPr id="159" name="Google Shape;159;p26"/>
          <p:cNvPicPr preferRelativeResize="0"/>
          <p:nvPr/>
        </p:nvPicPr>
        <p:blipFill>
          <a:blip r:embed="rId3">
            <a:alphaModFix/>
          </a:blip>
          <a:stretch>
            <a:fillRect/>
          </a:stretch>
        </p:blipFill>
        <p:spPr>
          <a:xfrm>
            <a:off x="1867875" y="1017725"/>
            <a:ext cx="5408261"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1963551" y="962625"/>
            <a:ext cx="5216901" cy="3905426"/>
          </a:xfrm>
          <a:prstGeom prst="rect">
            <a:avLst/>
          </a:prstGeom>
          <a:noFill/>
          <a:ln>
            <a:noFill/>
          </a:ln>
        </p:spPr>
      </p:pic>
      <p:sp>
        <p:nvSpPr>
          <p:cNvPr id="165" name="Google Shape;165;p27"/>
          <p:cNvSpPr txBox="1"/>
          <p:nvPr>
            <p:ph type="title"/>
          </p:nvPr>
        </p:nvSpPr>
        <p:spPr>
          <a:xfrm>
            <a:off x="311700" y="31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AdaBoost Example</a:t>
            </a:r>
            <a:endParaRPr b="1">
              <a:latin typeface="Varela Round"/>
              <a:ea typeface="Varela Round"/>
              <a:cs typeface="Varela Round"/>
              <a:sym typeface="Varela Rou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Concept Check</a:t>
            </a:r>
            <a:endParaRPr b="1">
              <a:latin typeface="Varela Round"/>
              <a:ea typeface="Varela Round"/>
              <a:cs typeface="Varela Round"/>
              <a:sym typeface="Varela Round"/>
            </a:endParaRPr>
          </a:p>
        </p:txBody>
      </p:sp>
      <p:pic>
        <p:nvPicPr>
          <p:cNvPr id="171" name="Google Shape;171;p28"/>
          <p:cNvPicPr preferRelativeResize="0"/>
          <p:nvPr/>
        </p:nvPicPr>
        <p:blipFill rotWithShape="1">
          <a:blip r:embed="rId3">
            <a:alphaModFix/>
          </a:blip>
          <a:srcRect b="34604" l="31240" r="30781" t="20957"/>
          <a:stretch/>
        </p:blipFill>
        <p:spPr>
          <a:xfrm>
            <a:off x="1514025" y="1237350"/>
            <a:ext cx="5722476" cy="3766625"/>
          </a:xfrm>
          <a:prstGeom prst="rect">
            <a:avLst/>
          </a:prstGeom>
          <a:noFill/>
          <a:ln>
            <a:noFill/>
          </a:ln>
        </p:spPr>
      </p:pic>
      <p:cxnSp>
        <p:nvCxnSpPr>
          <p:cNvPr id="172" name="Google Shape;172;p28"/>
          <p:cNvCxnSpPr>
            <a:stCxn id="171" idx="2"/>
          </p:cNvCxnSpPr>
          <p:nvPr/>
        </p:nvCxnSpPr>
        <p:spPr>
          <a:xfrm rot="10800000">
            <a:off x="4356063" y="4210475"/>
            <a:ext cx="19200" cy="793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8"/>
          <p:cNvCxnSpPr/>
          <p:nvPr/>
        </p:nvCxnSpPr>
        <p:spPr>
          <a:xfrm rot="10800000">
            <a:off x="3743575" y="4210475"/>
            <a:ext cx="622200" cy="96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28"/>
          <p:cNvSpPr txBox="1"/>
          <p:nvPr/>
        </p:nvSpPr>
        <p:spPr>
          <a:xfrm>
            <a:off x="3913675" y="4317300"/>
            <a:ext cx="28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
        <p:nvSpPr>
          <p:cNvPr id="175" name="Google Shape;175;p28"/>
          <p:cNvSpPr txBox="1"/>
          <p:nvPr/>
        </p:nvSpPr>
        <p:spPr>
          <a:xfrm>
            <a:off x="4224675" y="3711300"/>
            <a:ext cx="28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Code Pro"/>
                <a:ea typeface="Source Code Pro"/>
                <a:cs typeface="Source Code Pro"/>
                <a:sym typeface="Source Code Pro"/>
              </a:rPr>
              <a:t>-</a:t>
            </a:r>
            <a:endParaRPr>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Concept Check</a:t>
            </a:r>
            <a:endParaRPr b="1">
              <a:latin typeface="Varela Round"/>
              <a:ea typeface="Varela Round"/>
              <a:cs typeface="Varela Round"/>
              <a:sym typeface="Varela Round"/>
            </a:endParaRPr>
          </a:p>
        </p:txBody>
      </p:sp>
      <p:sp>
        <p:nvSpPr>
          <p:cNvPr id="181" name="Google Shape;181;p29"/>
          <p:cNvSpPr txBox="1"/>
          <p:nvPr>
            <p:ph idx="1" type="body"/>
          </p:nvPr>
        </p:nvSpPr>
        <p:spPr>
          <a:xfrm>
            <a:off x="4321025" y="1990725"/>
            <a:ext cx="4003800" cy="126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Which points in the figure would </a:t>
            </a:r>
            <a:r>
              <a:rPr b="1" lang="en" sz="1600"/>
              <a:t>increase</a:t>
            </a:r>
            <a:r>
              <a:rPr lang="en" sz="1600"/>
              <a:t> in </a:t>
            </a:r>
            <a:r>
              <a:rPr b="1" lang="en" sz="1600"/>
              <a:t>weight</a:t>
            </a:r>
            <a:r>
              <a:rPr lang="en" sz="1600"/>
              <a:t> as a result of incorporating the first decision stump using AdaBoost?</a:t>
            </a:r>
            <a:endParaRPr sz="1600"/>
          </a:p>
        </p:txBody>
      </p:sp>
      <p:pic>
        <p:nvPicPr>
          <p:cNvPr id="182" name="Google Shape;182;p29"/>
          <p:cNvPicPr preferRelativeResize="0"/>
          <p:nvPr/>
        </p:nvPicPr>
        <p:blipFill>
          <a:blip r:embed="rId3">
            <a:alphaModFix/>
          </a:blip>
          <a:stretch>
            <a:fillRect/>
          </a:stretch>
        </p:blipFill>
        <p:spPr>
          <a:xfrm>
            <a:off x="819150" y="1899900"/>
            <a:ext cx="3305426" cy="2629650"/>
          </a:xfrm>
          <a:prstGeom prst="rect">
            <a:avLst/>
          </a:prstGeom>
          <a:noFill/>
          <a:ln>
            <a:noFill/>
          </a:ln>
        </p:spPr>
      </p:pic>
      <p:sp>
        <p:nvSpPr>
          <p:cNvPr id="183" name="Google Shape;183;p29"/>
          <p:cNvSpPr txBox="1"/>
          <p:nvPr/>
        </p:nvSpPr>
        <p:spPr>
          <a:xfrm>
            <a:off x="1508600" y="1888725"/>
            <a:ext cx="1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Predicts +1</a:t>
            </a:r>
            <a:endParaRPr b="1">
              <a:solidFill>
                <a:srgbClr val="FF0000"/>
              </a:solidFill>
              <a:latin typeface="Calibri"/>
              <a:ea typeface="Calibri"/>
              <a:cs typeface="Calibri"/>
              <a:sym typeface="Calibri"/>
            </a:endParaRPr>
          </a:p>
        </p:txBody>
      </p:sp>
      <p:sp>
        <p:nvSpPr>
          <p:cNvPr id="184" name="Google Shape;184;p29"/>
          <p:cNvSpPr txBox="1"/>
          <p:nvPr/>
        </p:nvSpPr>
        <p:spPr>
          <a:xfrm>
            <a:off x="2677238" y="1888725"/>
            <a:ext cx="1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00FF"/>
                </a:solidFill>
                <a:latin typeface="Calibri"/>
                <a:ea typeface="Calibri"/>
                <a:cs typeface="Calibri"/>
                <a:sym typeface="Calibri"/>
              </a:rPr>
              <a:t>Predicts -1</a:t>
            </a:r>
            <a:endParaRPr b="1">
              <a:solidFill>
                <a:srgbClr val="0000FF"/>
              </a:solidFill>
              <a:latin typeface="Calibri"/>
              <a:ea typeface="Calibri"/>
              <a:cs typeface="Calibri"/>
              <a:sym typeface="Calibri"/>
            </a:endParaRPr>
          </a:p>
        </p:txBody>
      </p:sp>
      <p:sp>
        <p:nvSpPr>
          <p:cNvPr id="185" name="Google Shape;185;p29"/>
          <p:cNvSpPr txBox="1"/>
          <p:nvPr/>
        </p:nvSpPr>
        <p:spPr>
          <a:xfrm>
            <a:off x="4321025" y="3259125"/>
            <a:ext cx="30000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Calibri"/>
              <a:buChar char="●"/>
            </a:pPr>
            <a:r>
              <a:rPr lang="en" sz="1600">
                <a:solidFill>
                  <a:schemeClr val="dk2"/>
                </a:solidFill>
                <a:latin typeface="Calibri"/>
                <a:ea typeface="Calibri"/>
                <a:cs typeface="Calibri"/>
                <a:sym typeface="Calibri"/>
              </a:rPr>
              <a:t>What would the next decision stump look like?</a:t>
            </a:r>
            <a:endParaRPr/>
          </a:p>
        </p:txBody>
      </p:sp>
      <p:cxnSp>
        <p:nvCxnSpPr>
          <p:cNvPr id="186" name="Google Shape;186;p29"/>
          <p:cNvCxnSpPr>
            <a:endCxn id="183" idx="2"/>
          </p:cNvCxnSpPr>
          <p:nvPr/>
        </p:nvCxnSpPr>
        <p:spPr>
          <a:xfrm flipH="1" rot="10800000">
            <a:off x="2026700" y="2288925"/>
            <a:ext cx="4500" cy="2107800"/>
          </a:xfrm>
          <a:prstGeom prst="straightConnector1">
            <a:avLst/>
          </a:prstGeom>
          <a:noFill/>
          <a:ln cap="flat" cmpd="sng" w="38100">
            <a:solidFill>
              <a:schemeClr val="dk2"/>
            </a:solidFill>
            <a:prstDash val="solid"/>
            <a:round/>
            <a:headEnd len="med" w="med" type="none"/>
            <a:tailEnd len="med" w="med" type="none"/>
          </a:ln>
        </p:spPr>
      </p:cxnSp>
      <p:sp>
        <p:nvSpPr>
          <p:cNvPr id="187" name="Google Shape;187;p29"/>
          <p:cNvSpPr/>
          <p:nvPr/>
        </p:nvSpPr>
        <p:spPr>
          <a:xfrm>
            <a:off x="1972325" y="3383875"/>
            <a:ext cx="425400" cy="4002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Concept Check</a:t>
            </a:r>
            <a:endParaRPr b="1">
              <a:latin typeface="Varela Round"/>
              <a:ea typeface="Varela Round"/>
              <a:cs typeface="Varela Round"/>
              <a:sym typeface="Varela Round"/>
            </a:endParaRPr>
          </a:p>
        </p:txBody>
      </p:sp>
      <p:sp>
        <p:nvSpPr>
          <p:cNvPr id="193" name="Google Shape;193;p30"/>
          <p:cNvSpPr txBox="1"/>
          <p:nvPr>
            <p:ph idx="1" type="body"/>
          </p:nvPr>
        </p:nvSpPr>
        <p:spPr>
          <a:xfrm>
            <a:off x="819150" y="1472700"/>
            <a:ext cx="7505700" cy="29661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sz="3131">
                <a:latin typeface="Varela Round"/>
                <a:ea typeface="Varela Round"/>
                <a:cs typeface="Varela Round"/>
                <a:sym typeface="Varela Round"/>
              </a:rPr>
              <a:t>Which of the following is a true statement about random forests?</a:t>
            </a:r>
            <a:endParaRPr sz="3131">
              <a:latin typeface="Varela Round"/>
              <a:ea typeface="Varela Round"/>
              <a:cs typeface="Varela Round"/>
              <a:sym typeface="Varela Round"/>
            </a:endParaRPr>
          </a:p>
          <a:p>
            <a:pPr indent="0" lvl="0" marL="0" rtl="0" algn="l">
              <a:spcBef>
                <a:spcPts val="1200"/>
              </a:spcBef>
              <a:spcAft>
                <a:spcPts val="0"/>
              </a:spcAft>
              <a:buNone/>
            </a:pPr>
            <a:r>
              <a:t/>
            </a:r>
            <a:endParaRPr sz="3131">
              <a:latin typeface="Varela Round"/>
              <a:ea typeface="Varela Round"/>
              <a:cs typeface="Varela Round"/>
              <a:sym typeface="Varela Round"/>
            </a:endParaRPr>
          </a:p>
          <a:p>
            <a:pPr indent="0" lvl="0" marL="0" rtl="0" algn="l">
              <a:spcBef>
                <a:spcPts val="1200"/>
              </a:spcBef>
              <a:spcAft>
                <a:spcPts val="0"/>
              </a:spcAft>
              <a:buNone/>
            </a:pPr>
            <a:r>
              <a:rPr lang="en" sz="3131">
                <a:latin typeface="Varela Round"/>
                <a:ea typeface="Varela Round"/>
                <a:cs typeface="Varela Round"/>
                <a:sym typeface="Varela Round"/>
              </a:rPr>
              <a:t>a) Random forests always outperform single decision trees on small datasets.</a:t>
            </a:r>
            <a:endParaRPr sz="3131">
              <a:latin typeface="Varela Round"/>
              <a:ea typeface="Varela Round"/>
              <a:cs typeface="Varela Round"/>
              <a:sym typeface="Varela Round"/>
            </a:endParaRPr>
          </a:p>
          <a:p>
            <a:pPr indent="0" lvl="0" marL="0" rtl="0" algn="l">
              <a:spcBef>
                <a:spcPts val="1200"/>
              </a:spcBef>
              <a:spcAft>
                <a:spcPts val="0"/>
              </a:spcAft>
              <a:buNone/>
            </a:pPr>
            <a:r>
              <a:rPr lang="en" sz="3131">
                <a:latin typeface="Varela Round"/>
                <a:ea typeface="Varela Round"/>
                <a:cs typeface="Varela Round"/>
                <a:sym typeface="Varela Round"/>
              </a:rPr>
              <a:t>b) Random forests are less prone to overfitting than single decision trees.</a:t>
            </a:r>
            <a:endParaRPr sz="3131">
              <a:latin typeface="Varela Round"/>
              <a:ea typeface="Varela Round"/>
              <a:cs typeface="Varela Round"/>
              <a:sym typeface="Varela Round"/>
            </a:endParaRPr>
          </a:p>
          <a:p>
            <a:pPr indent="0" lvl="0" marL="0" rtl="0" algn="l">
              <a:spcBef>
                <a:spcPts val="1200"/>
              </a:spcBef>
              <a:spcAft>
                <a:spcPts val="0"/>
              </a:spcAft>
              <a:buNone/>
            </a:pPr>
            <a:r>
              <a:rPr lang="en" sz="3131">
                <a:latin typeface="Varela Round"/>
                <a:ea typeface="Varela Round"/>
                <a:cs typeface="Varela Round"/>
                <a:sym typeface="Varela Round"/>
              </a:rPr>
              <a:t>c) Random forests can only handle categorical data.</a:t>
            </a:r>
            <a:endParaRPr sz="3131">
              <a:latin typeface="Varela Round"/>
              <a:ea typeface="Varela Round"/>
              <a:cs typeface="Varela Round"/>
              <a:sym typeface="Varela Round"/>
            </a:endParaRPr>
          </a:p>
          <a:p>
            <a:pPr indent="0" lvl="0" marL="0" rtl="0" algn="l">
              <a:spcBef>
                <a:spcPts val="1200"/>
              </a:spcBef>
              <a:spcAft>
                <a:spcPts val="0"/>
              </a:spcAft>
              <a:buNone/>
            </a:pPr>
            <a:r>
              <a:rPr lang="en" sz="3131">
                <a:latin typeface="Varela Round"/>
                <a:ea typeface="Varela Round"/>
                <a:cs typeface="Varela Round"/>
                <a:sym typeface="Varela Round"/>
              </a:rPr>
              <a:t>d) Random forests are a type of unsupervised learning algorithm.</a:t>
            </a:r>
            <a:endParaRPr sz="3131">
              <a:latin typeface="Varela Round"/>
              <a:ea typeface="Varela Round"/>
              <a:cs typeface="Varela Round"/>
              <a:sym typeface="Varela Round"/>
            </a:endParaRPr>
          </a:p>
          <a:p>
            <a:pPr indent="0" lvl="0" marL="0" rtl="0" algn="l">
              <a:spcBef>
                <a:spcPts val="1200"/>
              </a:spcBef>
              <a:spcAft>
                <a:spcPts val="1200"/>
              </a:spcAft>
              <a:buNone/>
            </a:pPr>
            <a:r>
              <a:t/>
            </a:r>
            <a:endParaRPr>
              <a:latin typeface="Varela Round"/>
              <a:ea typeface="Varela Round"/>
              <a:cs typeface="Varela Round"/>
              <a:sym typeface="Varela Round"/>
            </a:endParaRPr>
          </a:p>
        </p:txBody>
      </p:sp>
      <p:sp>
        <p:nvSpPr>
          <p:cNvPr id="194" name="Google Shape;194;p30"/>
          <p:cNvSpPr/>
          <p:nvPr/>
        </p:nvSpPr>
        <p:spPr>
          <a:xfrm>
            <a:off x="819150" y="2801100"/>
            <a:ext cx="6870600" cy="2925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Varela Round"/>
              <a:ea typeface="Varela Round"/>
              <a:cs typeface="Varela Round"/>
              <a:sym typeface="Varela Rou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Ed Notebook Demo</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Varela Round"/>
                <a:ea typeface="Varela Round"/>
                <a:cs typeface="Varela Round"/>
                <a:sym typeface="Varela Round"/>
              </a:rPr>
              <a:t>Announcements</a:t>
            </a:r>
            <a:endParaRPr>
              <a:latin typeface="Varela Round"/>
              <a:ea typeface="Varela Round"/>
              <a:cs typeface="Varela Round"/>
              <a:sym typeface="Varela Round"/>
            </a:endParaRPr>
          </a:p>
        </p:txBody>
      </p:sp>
      <p:sp>
        <p:nvSpPr>
          <p:cNvPr id="63" name="Google Shape;63;p14"/>
          <p:cNvSpPr txBox="1"/>
          <p:nvPr>
            <p:ph idx="1" type="body"/>
          </p:nvPr>
        </p:nvSpPr>
        <p:spPr>
          <a:xfrm>
            <a:off x="74075" y="1468825"/>
            <a:ext cx="8873400" cy="30999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Font typeface="Varela Round"/>
              <a:buChar char="●"/>
            </a:pPr>
            <a:r>
              <a:rPr lang="en" sz="2100">
                <a:latin typeface="Varela Round"/>
                <a:ea typeface="Varela Round"/>
                <a:cs typeface="Varela Round"/>
                <a:sym typeface="Varela Round"/>
              </a:rPr>
              <a:t>HW3 will be released tomorrow</a:t>
            </a:r>
            <a:endParaRPr sz="2100">
              <a:latin typeface="Varela Round"/>
              <a:ea typeface="Varela Round"/>
              <a:cs typeface="Varela Round"/>
              <a:sym typeface="Varela Round"/>
            </a:endParaRPr>
          </a:p>
          <a:p>
            <a:pPr indent="-361950" lvl="0" marL="457200" rtl="0" algn="l">
              <a:spcBef>
                <a:spcPts val="0"/>
              </a:spcBef>
              <a:spcAft>
                <a:spcPts val="0"/>
              </a:spcAft>
              <a:buSzPts val="2100"/>
              <a:buFont typeface="Varela Round"/>
              <a:buChar char="●"/>
            </a:pPr>
            <a:r>
              <a:rPr lang="en" sz="2100">
                <a:latin typeface="Varela Round"/>
                <a:ea typeface="Varela Round"/>
                <a:cs typeface="Varela Round"/>
                <a:sym typeface="Varela Round"/>
              </a:rPr>
              <a:t>Monday 4/29 by 11:59 PM: Learning Reflection Week 4</a:t>
            </a:r>
            <a:endParaRPr sz="2100">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Varela Round"/>
                <a:ea typeface="Varela Round"/>
                <a:cs typeface="Varela Round"/>
                <a:sym typeface="Varela Round"/>
              </a:rPr>
              <a:t>Agenda</a:t>
            </a:r>
            <a:endParaRPr>
              <a:latin typeface="Varela Round"/>
              <a:ea typeface="Varela Round"/>
              <a:cs typeface="Varela Round"/>
              <a:sym typeface="Varela Round"/>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Varela Round"/>
              <a:buChar char="●"/>
            </a:pPr>
            <a:r>
              <a:rPr lang="en" sz="2000">
                <a:latin typeface="Varela Round"/>
                <a:ea typeface="Varela Round"/>
                <a:cs typeface="Varela Round"/>
                <a:sym typeface="Varela Round"/>
              </a:rPr>
              <a:t>Naive Bayes Recap</a:t>
            </a:r>
            <a:endParaRPr sz="2000">
              <a:latin typeface="Varela Round"/>
              <a:ea typeface="Varela Round"/>
              <a:cs typeface="Varela Round"/>
              <a:sym typeface="Varela Round"/>
            </a:endParaRPr>
          </a:p>
          <a:p>
            <a:pPr indent="-355600" lvl="0" marL="457200" rtl="0" algn="l">
              <a:spcBef>
                <a:spcPts val="0"/>
              </a:spcBef>
              <a:spcAft>
                <a:spcPts val="0"/>
              </a:spcAft>
              <a:buSzPts val="2000"/>
              <a:buFont typeface="Varela Round"/>
              <a:buChar char="●"/>
            </a:pPr>
            <a:r>
              <a:rPr lang="en" sz="2000">
                <a:latin typeface="Varela Round"/>
                <a:ea typeface="Varela Round"/>
                <a:cs typeface="Varela Round"/>
                <a:sym typeface="Varela Round"/>
              </a:rPr>
              <a:t>Decision Trees Recap</a:t>
            </a:r>
            <a:endParaRPr sz="2000">
              <a:latin typeface="Varela Round"/>
              <a:ea typeface="Varela Round"/>
              <a:cs typeface="Varela Round"/>
              <a:sym typeface="Varela Round"/>
            </a:endParaRPr>
          </a:p>
          <a:p>
            <a:pPr indent="-355600" lvl="0" marL="457200" rtl="0" algn="l">
              <a:spcBef>
                <a:spcPts val="0"/>
              </a:spcBef>
              <a:spcAft>
                <a:spcPts val="0"/>
              </a:spcAft>
              <a:buSzPts val="2000"/>
              <a:buFont typeface="Varela Round"/>
              <a:buChar char="●"/>
            </a:pPr>
            <a:r>
              <a:rPr lang="en" sz="2000">
                <a:latin typeface="Varela Round"/>
                <a:ea typeface="Varela Round"/>
                <a:cs typeface="Varela Round"/>
                <a:sym typeface="Varela Round"/>
              </a:rPr>
              <a:t>Ensemble Methods Recap</a:t>
            </a:r>
            <a:endParaRPr sz="2000">
              <a:latin typeface="Varela Round"/>
              <a:ea typeface="Varela Round"/>
              <a:cs typeface="Varela Round"/>
              <a:sym typeface="Varela Round"/>
            </a:endParaRPr>
          </a:p>
          <a:p>
            <a:pPr indent="-355600" lvl="1" marL="914400" rtl="0" algn="l">
              <a:spcBef>
                <a:spcPts val="0"/>
              </a:spcBef>
              <a:spcAft>
                <a:spcPts val="0"/>
              </a:spcAft>
              <a:buSzPts val="2000"/>
              <a:buFont typeface="Varela Round"/>
              <a:buChar char="○"/>
            </a:pPr>
            <a:r>
              <a:rPr lang="en" sz="2000">
                <a:latin typeface="Varela Round"/>
                <a:ea typeface="Varela Round"/>
                <a:cs typeface="Varela Round"/>
                <a:sym typeface="Varela Round"/>
              </a:rPr>
              <a:t>Random Forests Recap</a:t>
            </a:r>
            <a:endParaRPr sz="2000">
              <a:latin typeface="Varela Round"/>
              <a:ea typeface="Varela Round"/>
              <a:cs typeface="Varela Round"/>
              <a:sym typeface="Varela Round"/>
            </a:endParaRPr>
          </a:p>
          <a:p>
            <a:pPr indent="-355600" lvl="2" marL="1371600" rtl="0" algn="l">
              <a:spcBef>
                <a:spcPts val="0"/>
              </a:spcBef>
              <a:spcAft>
                <a:spcPts val="0"/>
              </a:spcAft>
              <a:buSzPts val="2000"/>
              <a:buFont typeface="Varela Round"/>
              <a:buChar char="■"/>
            </a:pPr>
            <a:r>
              <a:rPr lang="en" sz="2000">
                <a:latin typeface="Varela Round"/>
                <a:ea typeface="Varela Round"/>
                <a:cs typeface="Varela Round"/>
                <a:sym typeface="Varela Round"/>
              </a:rPr>
              <a:t>Bagging</a:t>
            </a:r>
            <a:endParaRPr sz="2000">
              <a:latin typeface="Varela Round"/>
              <a:ea typeface="Varela Round"/>
              <a:cs typeface="Varela Round"/>
              <a:sym typeface="Varela Round"/>
            </a:endParaRPr>
          </a:p>
          <a:p>
            <a:pPr indent="-355600" lvl="1" marL="914400" rtl="0" algn="l">
              <a:spcBef>
                <a:spcPts val="0"/>
              </a:spcBef>
              <a:spcAft>
                <a:spcPts val="0"/>
              </a:spcAft>
              <a:buSzPts val="2000"/>
              <a:buFont typeface="Varela Round"/>
              <a:buChar char="○"/>
            </a:pPr>
            <a:r>
              <a:rPr lang="en" sz="2000">
                <a:latin typeface="Varela Round"/>
                <a:ea typeface="Varela Round"/>
                <a:cs typeface="Varela Round"/>
                <a:sym typeface="Varela Round"/>
              </a:rPr>
              <a:t>AdaBoost Recap</a:t>
            </a:r>
            <a:endParaRPr sz="2000">
              <a:latin typeface="Varela Round"/>
              <a:ea typeface="Varela Round"/>
              <a:cs typeface="Varela Round"/>
              <a:sym typeface="Varela Round"/>
            </a:endParaRPr>
          </a:p>
          <a:p>
            <a:pPr indent="-355600" lvl="2" marL="1371600" rtl="0" algn="l">
              <a:spcBef>
                <a:spcPts val="0"/>
              </a:spcBef>
              <a:spcAft>
                <a:spcPts val="0"/>
              </a:spcAft>
              <a:buSzPts val="2000"/>
              <a:buFont typeface="Varela Round"/>
              <a:buChar char="■"/>
            </a:pPr>
            <a:r>
              <a:rPr lang="en" sz="2000">
                <a:latin typeface="Varela Round"/>
                <a:ea typeface="Varela Round"/>
                <a:cs typeface="Varela Round"/>
                <a:sym typeface="Varela Round"/>
              </a:rPr>
              <a:t>Boosting</a:t>
            </a:r>
            <a:endParaRPr sz="2000">
              <a:latin typeface="Varela Round"/>
              <a:ea typeface="Varela Round"/>
              <a:cs typeface="Varela Round"/>
              <a:sym typeface="Varela Round"/>
            </a:endParaRPr>
          </a:p>
          <a:p>
            <a:pPr indent="-355600" lvl="0" marL="457200" rtl="0" algn="l">
              <a:spcBef>
                <a:spcPts val="0"/>
              </a:spcBef>
              <a:spcAft>
                <a:spcPts val="0"/>
              </a:spcAft>
              <a:buSzPts val="2000"/>
              <a:buFont typeface="Varela Round"/>
              <a:buChar char="●"/>
            </a:pPr>
            <a:r>
              <a:rPr lang="en" sz="2000">
                <a:latin typeface="Varela Round"/>
                <a:ea typeface="Varela Round"/>
                <a:cs typeface="Varela Round"/>
                <a:sym typeface="Varela Round"/>
              </a:rPr>
              <a:t>Ed Notebook Demo</a:t>
            </a:r>
            <a:endParaRPr sz="2000">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414071" y="1792408"/>
            <a:ext cx="2022025" cy="2455775"/>
          </a:xfrm>
          <a:prstGeom prst="rect">
            <a:avLst/>
          </a:prstGeom>
          <a:noFill/>
          <a:ln>
            <a:noFill/>
          </a:ln>
        </p:spPr>
      </p:pic>
      <p:pic>
        <p:nvPicPr>
          <p:cNvPr id="75" name="Google Shape;75;p16"/>
          <p:cNvPicPr preferRelativeResize="0"/>
          <p:nvPr/>
        </p:nvPicPr>
        <p:blipFill>
          <a:blip r:embed="rId4">
            <a:alphaModFix/>
          </a:blip>
          <a:stretch>
            <a:fillRect/>
          </a:stretch>
        </p:blipFill>
        <p:spPr>
          <a:xfrm>
            <a:off x="-171960" y="1513000"/>
            <a:ext cx="1645400" cy="454825"/>
          </a:xfrm>
          <a:prstGeom prst="rect">
            <a:avLst/>
          </a:prstGeom>
          <a:noFill/>
          <a:ln>
            <a:noFill/>
          </a:ln>
        </p:spPr>
      </p:pic>
      <p:pic>
        <p:nvPicPr>
          <p:cNvPr id="76" name="Google Shape;76;p16"/>
          <p:cNvPicPr preferRelativeResize="0"/>
          <p:nvPr/>
        </p:nvPicPr>
        <p:blipFill>
          <a:blip r:embed="rId5">
            <a:alphaModFix/>
          </a:blip>
          <a:stretch>
            <a:fillRect/>
          </a:stretch>
        </p:blipFill>
        <p:spPr>
          <a:xfrm>
            <a:off x="2917425" y="897150"/>
            <a:ext cx="5535274" cy="3508050"/>
          </a:xfrm>
          <a:prstGeom prst="rect">
            <a:avLst/>
          </a:prstGeom>
          <a:noFill/>
          <a:ln>
            <a:noFill/>
          </a:ln>
        </p:spPr>
      </p:pic>
      <p:sp>
        <p:nvSpPr>
          <p:cNvPr id="77" name="Google Shape;77;p16"/>
          <p:cNvSpPr txBox="1"/>
          <p:nvPr/>
        </p:nvSpPr>
        <p:spPr>
          <a:xfrm>
            <a:off x="414075" y="590600"/>
            <a:ext cx="462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Varela Round"/>
                <a:ea typeface="Varela Round"/>
                <a:cs typeface="Varela Round"/>
                <a:sym typeface="Varela Round"/>
              </a:rPr>
              <a:t>Naive Bayes</a:t>
            </a:r>
            <a:endParaRPr b="1" sz="3000">
              <a:latin typeface="Varela Round"/>
              <a:ea typeface="Varela Round"/>
              <a:cs typeface="Varela Round"/>
              <a:sym typeface="Varela Rou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Decision Tree</a:t>
            </a:r>
            <a:endParaRPr b="1">
              <a:latin typeface="Varela Round"/>
              <a:ea typeface="Varela Round"/>
              <a:cs typeface="Varela Round"/>
              <a:sym typeface="Varela Round"/>
            </a:endParaRPr>
          </a:p>
        </p:txBody>
      </p:sp>
      <p:sp>
        <p:nvSpPr>
          <p:cNvPr id="83" name="Google Shape;83;p17"/>
          <p:cNvSpPr txBox="1"/>
          <p:nvPr>
            <p:ph idx="1" type="body"/>
          </p:nvPr>
        </p:nvSpPr>
        <p:spPr>
          <a:xfrm>
            <a:off x="311700" y="976400"/>
            <a:ext cx="3752700" cy="11328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Font typeface="Varela Round"/>
              <a:buChar char="●"/>
            </a:pPr>
            <a:r>
              <a:rPr lang="en" sz="1100">
                <a:latin typeface="Varela Round"/>
                <a:ea typeface="Varela Round"/>
                <a:cs typeface="Varela Round"/>
                <a:sym typeface="Varela Round"/>
              </a:rPr>
              <a:t>Basically a series of nested questions</a:t>
            </a:r>
            <a:endParaRPr sz="1100">
              <a:latin typeface="Varela Round"/>
              <a:ea typeface="Varela Round"/>
              <a:cs typeface="Varela Round"/>
              <a:sym typeface="Varela Round"/>
            </a:endParaRPr>
          </a:p>
          <a:p>
            <a:pPr indent="-298450" lvl="0" marL="457200" rtl="0" algn="l">
              <a:spcBef>
                <a:spcPts val="0"/>
              </a:spcBef>
              <a:spcAft>
                <a:spcPts val="0"/>
              </a:spcAft>
              <a:buSzPts val="1100"/>
              <a:buFont typeface="Varela Round"/>
              <a:buChar char="●"/>
            </a:pPr>
            <a:r>
              <a:rPr lang="en" sz="1100">
                <a:latin typeface="Varela Round"/>
                <a:ea typeface="Varela Round"/>
                <a:cs typeface="Varela Round"/>
                <a:sym typeface="Varela Round"/>
              </a:rPr>
              <a:t>Can be used for both </a:t>
            </a:r>
            <a:r>
              <a:rPr b="1" lang="en" sz="1100">
                <a:latin typeface="Varela Round"/>
                <a:ea typeface="Varela Round"/>
                <a:cs typeface="Varela Round"/>
                <a:sym typeface="Varela Round"/>
              </a:rPr>
              <a:t>classification </a:t>
            </a:r>
            <a:r>
              <a:rPr lang="en" sz="1100">
                <a:latin typeface="Varela Round"/>
                <a:ea typeface="Varela Round"/>
                <a:cs typeface="Varela Round"/>
                <a:sym typeface="Varela Round"/>
              </a:rPr>
              <a:t>and </a:t>
            </a:r>
            <a:r>
              <a:rPr b="1" lang="en" sz="1100">
                <a:latin typeface="Varela Round"/>
                <a:ea typeface="Varela Round"/>
                <a:cs typeface="Varela Round"/>
                <a:sym typeface="Varela Round"/>
              </a:rPr>
              <a:t>regression </a:t>
            </a:r>
            <a:r>
              <a:rPr lang="en" sz="1100">
                <a:latin typeface="Varela Round"/>
                <a:ea typeface="Varela Round"/>
                <a:cs typeface="Varela Round"/>
                <a:sym typeface="Varela Round"/>
              </a:rPr>
              <a:t>cases</a:t>
            </a:r>
            <a:endParaRPr sz="1100">
              <a:latin typeface="Varela Round"/>
              <a:ea typeface="Varela Round"/>
              <a:cs typeface="Varela Round"/>
              <a:sym typeface="Varela Round"/>
            </a:endParaRPr>
          </a:p>
          <a:p>
            <a:pPr indent="-298450" lvl="0" marL="457200" rtl="0" algn="l">
              <a:spcBef>
                <a:spcPts val="0"/>
              </a:spcBef>
              <a:spcAft>
                <a:spcPts val="0"/>
              </a:spcAft>
              <a:buSzPts val="1100"/>
              <a:buFont typeface="Varela Round"/>
              <a:buChar char="●"/>
            </a:pPr>
            <a:r>
              <a:rPr lang="en" sz="1100">
                <a:latin typeface="Varela Round"/>
                <a:ea typeface="Varela Round"/>
                <a:cs typeface="Varela Round"/>
                <a:sym typeface="Varela Round"/>
              </a:rPr>
              <a:t>Trained by selecting splits with lowest classification error</a:t>
            </a:r>
            <a:endParaRPr sz="1100">
              <a:latin typeface="Varela Round"/>
              <a:ea typeface="Varela Round"/>
              <a:cs typeface="Varela Round"/>
              <a:sym typeface="Varela Round"/>
            </a:endParaRPr>
          </a:p>
        </p:txBody>
      </p:sp>
      <p:pic>
        <p:nvPicPr>
          <p:cNvPr id="84" name="Google Shape;84;p17"/>
          <p:cNvPicPr preferRelativeResize="0"/>
          <p:nvPr/>
        </p:nvPicPr>
        <p:blipFill>
          <a:blip r:embed="rId3">
            <a:alphaModFix/>
          </a:blip>
          <a:stretch>
            <a:fillRect/>
          </a:stretch>
        </p:blipFill>
        <p:spPr>
          <a:xfrm>
            <a:off x="4429600" y="1287475"/>
            <a:ext cx="4420076" cy="2844726"/>
          </a:xfrm>
          <a:prstGeom prst="rect">
            <a:avLst/>
          </a:prstGeom>
          <a:noFill/>
          <a:ln>
            <a:noFill/>
          </a:ln>
        </p:spPr>
      </p:pic>
      <p:pic>
        <p:nvPicPr>
          <p:cNvPr id="85" name="Google Shape;85;p17"/>
          <p:cNvPicPr preferRelativeResize="0"/>
          <p:nvPr/>
        </p:nvPicPr>
        <p:blipFill>
          <a:blip r:embed="rId4">
            <a:alphaModFix/>
          </a:blip>
          <a:stretch>
            <a:fillRect/>
          </a:stretch>
        </p:blipFill>
        <p:spPr>
          <a:xfrm>
            <a:off x="4043061" y="3760175"/>
            <a:ext cx="1944189" cy="830850"/>
          </a:xfrm>
          <a:prstGeom prst="rect">
            <a:avLst/>
          </a:prstGeom>
          <a:noFill/>
          <a:ln>
            <a:noFill/>
          </a:ln>
        </p:spPr>
      </p:pic>
      <p:sp>
        <p:nvSpPr>
          <p:cNvPr id="86" name="Google Shape;86;p17"/>
          <p:cNvSpPr txBox="1"/>
          <p:nvPr/>
        </p:nvSpPr>
        <p:spPr>
          <a:xfrm>
            <a:off x="7279650" y="702650"/>
            <a:ext cx="1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Root Node</a:t>
            </a:r>
            <a:endParaRPr b="1">
              <a:solidFill>
                <a:srgbClr val="FF0000"/>
              </a:solidFill>
              <a:latin typeface="Calibri"/>
              <a:ea typeface="Calibri"/>
              <a:cs typeface="Calibri"/>
              <a:sym typeface="Calibri"/>
            </a:endParaRPr>
          </a:p>
        </p:txBody>
      </p:sp>
      <p:sp>
        <p:nvSpPr>
          <p:cNvPr id="87" name="Google Shape;87;p17"/>
          <p:cNvSpPr txBox="1"/>
          <p:nvPr/>
        </p:nvSpPr>
        <p:spPr>
          <a:xfrm>
            <a:off x="6530975" y="4453675"/>
            <a:ext cx="104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Leaf Node</a:t>
            </a:r>
            <a:endParaRPr b="1">
              <a:solidFill>
                <a:srgbClr val="FF0000"/>
              </a:solidFill>
              <a:latin typeface="Calibri"/>
              <a:ea typeface="Calibri"/>
              <a:cs typeface="Calibri"/>
              <a:sym typeface="Calibri"/>
            </a:endParaRPr>
          </a:p>
        </p:txBody>
      </p:sp>
      <p:sp>
        <p:nvSpPr>
          <p:cNvPr id="88" name="Google Shape;88;p17"/>
          <p:cNvSpPr txBox="1"/>
          <p:nvPr/>
        </p:nvSpPr>
        <p:spPr>
          <a:xfrm>
            <a:off x="7127900" y="1400000"/>
            <a:ext cx="119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0000"/>
                </a:solidFill>
                <a:latin typeface="Calibri"/>
                <a:ea typeface="Calibri"/>
                <a:cs typeface="Calibri"/>
                <a:sym typeface="Calibri"/>
              </a:rPr>
              <a:t>Branch Node</a:t>
            </a:r>
            <a:endParaRPr b="1">
              <a:solidFill>
                <a:srgbClr val="FF0000"/>
              </a:solidFill>
              <a:latin typeface="Calibri"/>
              <a:ea typeface="Calibri"/>
              <a:cs typeface="Calibri"/>
              <a:sym typeface="Calibri"/>
            </a:endParaRPr>
          </a:p>
        </p:txBody>
      </p:sp>
      <p:cxnSp>
        <p:nvCxnSpPr>
          <p:cNvPr id="89" name="Google Shape;89;p17"/>
          <p:cNvCxnSpPr>
            <a:stCxn id="86" idx="1"/>
          </p:cNvCxnSpPr>
          <p:nvPr/>
        </p:nvCxnSpPr>
        <p:spPr>
          <a:xfrm flipH="1">
            <a:off x="6340950" y="902750"/>
            <a:ext cx="938700" cy="3975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7"/>
          <p:cNvCxnSpPr>
            <a:stCxn id="88" idx="1"/>
          </p:cNvCxnSpPr>
          <p:nvPr/>
        </p:nvCxnSpPr>
        <p:spPr>
          <a:xfrm flipH="1">
            <a:off x="6455000" y="1600100"/>
            <a:ext cx="672900" cy="236100"/>
          </a:xfrm>
          <a:prstGeom prst="straightConnector1">
            <a:avLst/>
          </a:prstGeom>
          <a:noFill/>
          <a:ln cap="flat" cmpd="sng" w="9525">
            <a:solidFill>
              <a:schemeClr val="dk2"/>
            </a:solidFill>
            <a:prstDash val="solid"/>
            <a:round/>
            <a:headEnd len="med" w="med" type="none"/>
            <a:tailEnd len="med" w="med" type="triangle"/>
          </a:ln>
        </p:spPr>
      </p:cxnSp>
      <p:cxnSp>
        <p:nvCxnSpPr>
          <p:cNvPr id="91" name="Google Shape;91;p17"/>
          <p:cNvCxnSpPr>
            <a:stCxn id="87" idx="0"/>
          </p:cNvCxnSpPr>
          <p:nvPr/>
        </p:nvCxnSpPr>
        <p:spPr>
          <a:xfrm rot="10800000">
            <a:off x="7002575" y="4174075"/>
            <a:ext cx="51000" cy="27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Decision Trees</a:t>
            </a:r>
            <a:endParaRPr b="1">
              <a:latin typeface="Varela Round"/>
              <a:ea typeface="Varela Round"/>
              <a:cs typeface="Varela Round"/>
              <a:sym typeface="Varela Round"/>
            </a:endParaRPr>
          </a:p>
        </p:txBody>
      </p:sp>
      <p:sp>
        <p:nvSpPr>
          <p:cNvPr id="97" name="Google Shape;97;p18"/>
          <p:cNvSpPr txBox="1"/>
          <p:nvPr/>
        </p:nvSpPr>
        <p:spPr>
          <a:xfrm>
            <a:off x="367825" y="1599550"/>
            <a:ext cx="47817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What kind of questions do we put at the nodes</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With categorical features</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Varela Round"/>
              <a:buChar char="○"/>
            </a:pPr>
            <a:r>
              <a:rPr lang="en" sz="1600">
                <a:latin typeface="Varela Round"/>
                <a:ea typeface="Varela Round"/>
                <a:cs typeface="Varela Round"/>
                <a:sym typeface="Varela Round"/>
              </a:rPr>
              <a:t>Split node for each possible value of category</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Source Code Pro"/>
              <a:buChar char="○"/>
            </a:pPr>
            <a:r>
              <a:rPr lang="en" sz="1600">
                <a:latin typeface="Varela Round"/>
                <a:ea typeface="Varela Round"/>
                <a:cs typeface="Varela Round"/>
                <a:sym typeface="Varela Round"/>
              </a:rPr>
              <a:t>E.g. </a:t>
            </a:r>
            <a:r>
              <a:rPr b="1" lang="en" sz="1600">
                <a:latin typeface="Varela Round"/>
                <a:ea typeface="Varela Round"/>
                <a:cs typeface="Varela Round"/>
                <a:sym typeface="Varela Round"/>
              </a:rPr>
              <a:t>Major -&gt; </a:t>
            </a:r>
            <a:r>
              <a:rPr lang="en" sz="1600">
                <a:latin typeface="Varela Round"/>
                <a:ea typeface="Varela Round"/>
                <a:cs typeface="Varela Round"/>
                <a:sym typeface="Varela Round"/>
              </a:rPr>
              <a:t>CSE, STATS, BIO</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Numerical feature</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Varela Round"/>
              <a:buChar char="○"/>
            </a:pPr>
            <a:r>
              <a:rPr lang="en" sz="1600">
                <a:latin typeface="Varela Round"/>
                <a:ea typeface="Varela Round"/>
                <a:cs typeface="Varela Round"/>
                <a:sym typeface="Varela Round"/>
              </a:rPr>
              <a:t>Pick a split value and compare</a:t>
            </a:r>
            <a:endParaRPr sz="1600">
              <a:latin typeface="Varela Round"/>
              <a:ea typeface="Varela Round"/>
              <a:cs typeface="Varela Round"/>
              <a:sym typeface="Varela Round"/>
            </a:endParaRPr>
          </a:p>
        </p:txBody>
      </p:sp>
      <p:pic>
        <p:nvPicPr>
          <p:cNvPr id="98" name="Google Shape;98;p18"/>
          <p:cNvPicPr preferRelativeResize="0"/>
          <p:nvPr/>
        </p:nvPicPr>
        <p:blipFill rotWithShape="1">
          <a:blip r:embed="rId3">
            <a:alphaModFix/>
          </a:blip>
          <a:srcRect b="0" l="0" r="0" t="0"/>
          <a:stretch/>
        </p:blipFill>
        <p:spPr>
          <a:xfrm>
            <a:off x="5710173" y="2386527"/>
            <a:ext cx="2997574" cy="2620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Decision Trees</a:t>
            </a:r>
            <a:endParaRPr b="1">
              <a:latin typeface="Varela Round"/>
              <a:ea typeface="Varela Round"/>
              <a:cs typeface="Varela Round"/>
              <a:sym typeface="Varela Round"/>
            </a:endParaRPr>
          </a:p>
        </p:txBody>
      </p:sp>
      <p:pic>
        <p:nvPicPr>
          <p:cNvPr id="104" name="Google Shape;104;p19"/>
          <p:cNvPicPr preferRelativeResize="0"/>
          <p:nvPr/>
        </p:nvPicPr>
        <p:blipFill>
          <a:blip r:embed="rId3">
            <a:alphaModFix/>
          </a:blip>
          <a:stretch>
            <a:fillRect/>
          </a:stretch>
        </p:blipFill>
        <p:spPr>
          <a:xfrm>
            <a:off x="311700" y="1559576"/>
            <a:ext cx="3337150" cy="2446175"/>
          </a:xfrm>
          <a:prstGeom prst="rect">
            <a:avLst/>
          </a:prstGeom>
          <a:noFill/>
          <a:ln>
            <a:noFill/>
          </a:ln>
        </p:spPr>
      </p:pic>
      <p:sp>
        <p:nvSpPr>
          <p:cNvPr id="105" name="Google Shape;105;p19"/>
          <p:cNvSpPr txBox="1"/>
          <p:nvPr/>
        </p:nvSpPr>
        <p:spPr>
          <a:xfrm>
            <a:off x="4167000" y="1179325"/>
            <a:ext cx="46653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Source Code Pro"/>
              <a:buChar char="●"/>
            </a:pPr>
            <a:r>
              <a:rPr b="1" lang="en" sz="1600">
                <a:solidFill>
                  <a:srgbClr val="6AA84F"/>
                </a:solidFill>
                <a:latin typeface="Varela Round"/>
                <a:ea typeface="Varela Round"/>
                <a:cs typeface="Varela Round"/>
                <a:sym typeface="Varela Round"/>
              </a:rPr>
              <a:t>Interpretable</a:t>
            </a:r>
            <a:r>
              <a:rPr lang="en" sz="1600">
                <a:solidFill>
                  <a:srgbClr val="00CE00"/>
                </a:solidFill>
                <a:latin typeface="Varela Round"/>
                <a:ea typeface="Varela Round"/>
                <a:cs typeface="Varela Round"/>
                <a:sym typeface="Varela Round"/>
              </a:rPr>
              <a:t> </a:t>
            </a:r>
            <a:r>
              <a:rPr lang="en" sz="1600">
                <a:latin typeface="Varela Round"/>
                <a:ea typeface="Varela Round"/>
                <a:cs typeface="Varela Round"/>
                <a:sym typeface="Varela Round"/>
              </a:rPr>
              <a:t>(When not too deep)</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Source Code Pro"/>
              <a:buChar char="●"/>
            </a:pPr>
            <a:r>
              <a:rPr b="1" lang="en" sz="1600">
                <a:solidFill>
                  <a:srgbClr val="6AA84F"/>
                </a:solidFill>
                <a:latin typeface="Varela Round"/>
                <a:ea typeface="Varela Round"/>
                <a:cs typeface="Varela Round"/>
                <a:sym typeface="Varela Round"/>
              </a:rPr>
              <a:t>Easy to train</a:t>
            </a:r>
            <a:endParaRPr b="1" sz="1600">
              <a:solidFill>
                <a:srgbClr val="6AA84F"/>
              </a:solidFill>
              <a:latin typeface="Varela Round"/>
              <a:ea typeface="Varela Round"/>
              <a:cs typeface="Varela Round"/>
              <a:sym typeface="Varela Round"/>
            </a:endParaRPr>
          </a:p>
          <a:p>
            <a:pPr indent="-330200" lvl="0" marL="457200" rtl="0" algn="l">
              <a:spcBef>
                <a:spcPts val="0"/>
              </a:spcBef>
              <a:spcAft>
                <a:spcPts val="0"/>
              </a:spcAft>
              <a:buSzPts val="1600"/>
              <a:buFont typeface="Source Code Pro"/>
              <a:buChar char="●"/>
            </a:pPr>
            <a:r>
              <a:rPr b="1" lang="en" sz="1600">
                <a:solidFill>
                  <a:srgbClr val="FF0000"/>
                </a:solidFill>
                <a:latin typeface="Varela Round"/>
                <a:ea typeface="Varela Round"/>
                <a:cs typeface="Varela Round"/>
                <a:sym typeface="Varela Round"/>
              </a:rPr>
              <a:t>Prone to overfitting</a:t>
            </a:r>
            <a:r>
              <a:rPr lang="en" sz="1600">
                <a:solidFill>
                  <a:srgbClr val="FF0000"/>
                </a:solidFill>
                <a:latin typeface="Varela Round"/>
                <a:ea typeface="Varela Round"/>
                <a:cs typeface="Varela Round"/>
                <a:sym typeface="Varela Round"/>
              </a:rPr>
              <a:t> </a:t>
            </a:r>
            <a:r>
              <a:rPr lang="en" sz="1600">
                <a:latin typeface="Varela Round"/>
                <a:ea typeface="Varela Round"/>
                <a:cs typeface="Varela Round"/>
                <a:sym typeface="Varela Round"/>
              </a:rPr>
              <a:t>(when too deep)</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Varela Round"/>
              <a:buChar char="○"/>
            </a:pPr>
            <a:r>
              <a:rPr lang="en" sz="1600">
                <a:latin typeface="Varela Round"/>
                <a:ea typeface="Varela Round"/>
                <a:cs typeface="Varela Round"/>
                <a:sym typeface="Varela Round"/>
              </a:rPr>
              <a:t>(Low Bias, High Variance) when deep</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Varela Round"/>
              <a:buChar char="○"/>
            </a:pPr>
            <a:r>
              <a:rPr lang="en" sz="1600">
                <a:latin typeface="Varela Round"/>
                <a:ea typeface="Varela Round"/>
                <a:cs typeface="Varela Round"/>
                <a:sym typeface="Varela Round"/>
              </a:rPr>
              <a:t>(High Bias, Low Variance) when shallow</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Conclusion:</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Varela Round"/>
              <a:buChar char="○"/>
            </a:pPr>
            <a:r>
              <a:rPr lang="en" sz="1600">
                <a:latin typeface="Varela Round"/>
                <a:ea typeface="Varela Round"/>
                <a:cs typeface="Varela Round"/>
                <a:sym typeface="Varela Round"/>
              </a:rPr>
              <a:t>Cannot satisfy all needs</a:t>
            </a:r>
            <a:endParaRPr sz="1600">
              <a:latin typeface="Varela Round"/>
              <a:ea typeface="Varela Round"/>
              <a:cs typeface="Varela Round"/>
              <a:sym typeface="Varela Round"/>
            </a:endParaRPr>
          </a:p>
          <a:p>
            <a:pPr indent="-330200" lvl="1" marL="914400" rtl="0" algn="l">
              <a:spcBef>
                <a:spcPts val="0"/>
              </a:spcBef>
              <a:spcAft>
                <a:spcPts val="0"/>
              </a:spcAft>
              <a:buSzPts val="1600"/>
              <a:buFont typeface="Varela Round"/>
              <a:buChar char="○"/>
            </a:pPr>
            <a:r>
              <a:rPr b="1" lang="en" sz="1600" u="sng">
                <a:latin typeface="Varela Round"/>
                <a:ea typeface="Varela Round"/>
                <a:cs typeface="Varela Round"/>
                <a:sym typeface="Varela Round"/>
              </a:rPr>
              <a:t>Not the best performing model</a:t>
            </a:r>
            <a:endParaRPr b="1" sz="1600" u="sng">
              <a:latin typeface="Varela Round"/>
              <a:ea typeface="Varela Round"/>
              <a:cs typeface="Varela Round"/>
              <a:sym typeface="Varela Round"/>
            </a:endParaRPr>
          </a:p>
          <a:p>
            <a:pPr indent="0" lvl="0" marL="0" rtl="0" algn="l">
              <a:spcBef>
                <a:spcPts val="0"/>
              </a:spcBef>
              <a:spcAft>
                <a:spcPts val="0"/>
              </a:spcAft>
              <a:buNone/>
            </a:pPr>
            <a:r>
              <a:t/>
            </a:r>
            <a:endParaRPr sz="1600">
              <a:latin typeface="Varela Round"/>
              <a:ea typeface="Varela Round"/>
              <a:cs typeface="Varela Round"/>
              <a:sym typeface="Varela Rou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Varela Round"/>
                <a:ea typeface="Varela Round"/>
                <a:cs typeface="Varela Round"/>
                <a:sym typeface="Varela Round"/>
              </a:rPr>
              <a:t>Ensemble Methods</a:t>
            </a:r>
            <a:endParaRPr b="1">
              <a:latin typeface="Varela Round"/>
              <a:ea typeface="Varela Round"/>
              <a:cs typeface="Varela Round"/>
              <a:sym typeface="Varela Round"/>
            </a:endParaRPr>
          </a:p>
        </p:txBody>
      </p:sp>
      <p:sp>
        <p:nvSpPr>
          <p:cNvPr id="111" name="Google Shape;111;p20"/>
          <p:cNvSpPr txBox="1"/>
          <p:nvPr>
            <p:ph idx="1" type="body"/>
          </p:nvPr>
        </p:nvSpPr>
        <p:spPr>
          <a:xfrm>
            <a:off x="408625" y="1515200"/>
            <a:ext cx="34863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A way to combine weaker models into a more powerful model!</a:t>
            </a:r>
            <a:endParaRPr sz="1600">
              <a:latin typeface="Varela Round"/>
              <a:ea typeface="Varela Round"/>
              <a:cs typeface="Varela Round"/>
              <a:sym typeface="Varela Round"/>
            </a:endParaRPr>
          </a:p>
          <a:p>
            <a:pPr indent="-330200" lvl="0" marL="457200" rtl="0" algn="l">
              <a:spcBef>
                <a:spcPts val="0"/>
              </a:spcBef>
              <a:spcAft>
                <a:spcPts val="0"/>
              </a:spcAft>
              <a:buSzPts val="1600"/>
              <a:buFont typeface="Varela Round"/>
              <a:buChar char="●"/>
            </a:pPr>
            <a:r>
              <a:rPr lang="en" sz="1600">
                <a:latin typeface="Varela Round"/>
                <a:ea typeface="Varela Round"/>
                <a:cs typeface="Varela Round"/>
                <a:sym typeface="Varela Round"/>
              </a:rPr>
              <a:t>Commonly done with trees through:</a:t>
            </a:r>
            <a:endParaRPr sz="1600">
              <a:latin typeface="Varela Round"/>
              <a:ea typeface="Varela Round"/>
              <a:cs typeface="Varela Round"/>
              <a:sym typeface="Varela Round"/>
            </a:endParaRPr>
          </a:p>
          <a:p>
            <a:pPr indent="-317500" lvl="1" marL="914400" rtl="0" algn="l">
              <a:spcBef>
                <a:spcPts val="0"/>
              </a:spcBef>
              <a:spcAft>
                <a:spcPts val="0"/>
              </a:spcAft>
              <a:buSzPts val="1400"/>
              <a:buFont typeface="Varela Round"/>
              <a:buChar char="○"/>
            </a:pPr>
            <a:r>
              <a:rPr lang="en" sz="1400">
                <a:latin typeface="Varela Round"/>
                <a:ea typeface="Varela Round"/>
                <a:cs typeface="Varela Round"/>
                <a:sym typeface="Varela Round"/>
              </a:rPr>
              <a:t>Random Forest (Bagging)</a:t>
            </a:r>
            <a:endParaRPr sz="1400">
              <a:latin typeface="Varela Round"/>
              <a:ea typeface="Varela Round"/>
              <a:cs typeface="Varela Round"/>
              <a:sym typeface="Varela Round"/>
            </a:endParaRPr>
          </a:p>
          <a:p>
            <a:pPr indent="-317500" lvl="1" marL="914400" rtl="0" algn="l">
              <a:spcBef>
                <a:spcPts val="0"/>
              </a:spcBef>
              <a:spcAft>
                <a:spcPts val="0"/>
              </a:spcAft>
              <a:buSzPts val="1400"/>
              <a:buFont typeface="Varela Round"/>
              <a:buChar char="○"/>
            </a:pPr>
            <a:r>
              <a:rPr lang="en" sz="1400">
                <a:latin typeface="Varela Round"/>
                <a:ea typeface="Varela Round"/>
                <a:cs typeface="Varela Round"/>
                <a:sym typeface="Varela Round"/>
              </a:rPr>
              <a:t>AdaBoost (Boosting)</a:t>
            </a:r>
            <a:endParaRPr sz="1400">
              <a:latin typeface="Varela Round"/>
              <a:ea typeface="Varela Round"/>
              <a:cs typeface="Varela Round"/>
              <a:sym typeface="Varela Round"/>
            </a:endParaRPr>
          </a:p>
        </p:txBody>
      </p:sp>
      <p:pic>
        <p:nvPicPr>
          <p:cNvPr id="112" name="Google Shape;112;p20"/>
          <p:cNvPicPr preferRelativeResize="0"/>
          <p:nvPr/>
        </p:nvPicPr>
        <p:blipFill>
          <a:blip r:embed="rId3">
            <a:alphaModFix/>
          </a:blip>
          <a:stretch>
            <a:fillRect/>
          </a:stretch>
        </p:blipFill>
        <p:spPr>
          <a:xfrm>
            <a:off x="4188275" y="3041275"/>
            <a:ext cx="4429700" cy="1736875"/>
          </a:xfrm>
          <a:prstGeom prst="rect">
            <a:avLst/>
          </a:prstGeom>
          <a:noFill/>
          <a:ln>
            <a:noFill/>
          </a:ln>
        </p:spPr>
      </p:pic>
      <p:pic>
        <p:nvPicPr>
          <p:cNvPr id="113" name="Google Shape;113;p20"/>
          <p:cNvPicPr preferRelativeResize="0"/>
          <p:nvPr/>
        </p:nvPicPr>
        <p:blipFill>
          <a:blip r:embed="rId4">
            <a:alphaModFix/>
          </a:blip>
          <a:stretch>
            <a:fillRect/>
          </a:stretch>
        </p:blipFill>
        <p:spPr>
          <a:xfrm>
            <a:off x="3894924" y="445025"/>
            <a:ext cx="5016400" cy="254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45925" y="3126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Varela Round"/>
                <a:ea typeface="Varela Round"/>
                <a:cs typeface="Varela Round"/>
                <a:sym typeface="Varela Round"/>
              </a:rPr>
              <a:t>Random Forest (Bagging)</a:t>
            </a:r>
            <a:endParaRPr b="1">
              <a:latin typeface="Varela Round"/>
              <a:ea typeface="Varela Round"/>
              <a:cs typeface="Varela Round"/>
              <a:sym typeface="Varela Round"/>
            </a:endParaRPr>
          </a:p>
        </p:txBody>
      </p:sp>
      <p:sp>
        <p:nvSpPr>
          <p:cNvPr id="119" name="Google Shape;119;p21"/>
          <p:cNvSpPr txBox="1"/>
          <p:nvPr/>
        </p:nvSpPr>
        <p:spPr>
          <a:xfrm>
            <a:off x="213900" y="1814175"/>
            <a:ext cx="41928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Varela Round"/>
              <a:buChar char="●"/>
            </a:pPr>
            <a:r>
              <a:rPr lang="en" sz="1800">
                <a:latin typeface="Varela Round"/>
                <a:ea typeface="Varela Round"/>
                <a:cs typeface="Varela Round"/>
                <a:sym typeface="Varela Round"/>
              </a:rPr>
              <a:t>collection of trees, each tree has a vote for prediction and then predicts majority vote of all trees</a:t>
            </a:r>
            <a:endParaRPr sz="1800">
              <a:latin typeface="Varela Round"/>
              <a:ea typeface="Varela Round"/>
              <a:cs typeface="Varela Round"/>
              <a:sym typeface="Varela Round"/>
            </a:endParaRPr>
          </a:p>
          <a:p>
            <a:pPr indent="-342900" lvl="0" marL="457200" rtl="0" algn="l">
              <a:spcBef>
                <a:spcPts val="0"/>
              </a:spcBef>
              <a:spcAft>
                <a:spcPts val="0"/>
              </a:spcAft>
              <a:buSzPts val="1800"/>
              <a:buFont typeface="Varela Round"/>
              <a:buChar char="●"/>
            </a:pPr>
            <a:r>
              <a:rPr lang="en" sz="1800">
                <a:latin typeface="Varela Round"/>
                <a:ea typeface="Varela Round"/>
                <a:cs typeface="Varela Round"/>
                <a:sym typeface="Varela Round"/>
              </a:rPr>
              <a:t>employs </a:t>
            </a:r>
            <a:r>
              <a:rPr b="1" lang="en" sz="1800">
                <a:latin typeface="Varela Round"/>
                <a:ea typeface="Varela Round"/>
                <a:cs typeface="Varela Round"/>
                <a:sym typeface="Varela Round"/>
              </a:rPr>
              <a:t>bootstrapping</a:t>
            </a:r>
            <a:endParaRPr b="1" sz="1800">
              <a:latin typeface="Varela Round"/>
              <a:ea typeface="Varela Round"/>
              <a:cs typeface="Varela Round"/>
              <a:sym typeface="Varela Round"/>
            </a:endParaRPr>
          </a:p>
          <a:p>
            <a:pPr indent="-342900" lvl="0" marL="457200" rtl="0" algn="l">
              <a:spcBef>
                <a:spcPts val="0"/>
              </a:spcBef>
              <a:spcAft>
                <a:spcPts val="0"/>
              </a:spcAft>
              <a:buSzPts val="1800"/>
              <a:buFont typeface="Varela Round"/>
              <a:buChar char="●"/>
            </a:pPr>
            <a:r>
              <a:rPr lang="en" sz="1800">
                <a:latin typeface="Varela Round"/>
                <a:ea typeface="Varela Round"/>
                <a:cs typeface="Varela Round"/>
                <a:sym typeface="Varela Round"/>
              </a:rPr>
              <a:t>parallel learning</a:t>
            </a:r>
            <a:endParaRPr sz="1800">
              <a:latin typeface="Varela Round"/>
              <a:ea typeface="Varela Round"/>
              <a:cs typeface="Varela Round"/>
              <a:sym typeface="Varela Round"/>
            </a:endParaRPr>
          </a:p>
          <a:p>
            <a:pPr indent="-342900" lvl="0" marL="457200" rtl="0" algn="l">
              <a:spcBef>
                <a:spcPts val="0"/>
              </a:spcBef>
              <a:spcAft>
                <a:spcPts val="0"/>
              </a:spcAft>
              <a:buSzPts val="1800"/>
              <a:buFont typeface="Varela Round"/>
              <a:buChar char="●"/>
            </a:pPr>
            <a:r>
              <a:rPr lang="en" sz="1800">
                <a:latin typeface="Varela Round"/>
                <a:ea typeface="Varela Round"/>
                <a:cs typeface="Varela Round"/>
                <a:sym typeface="Varela Round"/>
              </a:rPr>
              <a:t>high accuracy and efficiency</a:t>
            </a:r>
            <a:endParaRPr sz="1800">
              <a:latin typeface="Varela Round"/>
              <a:ea typeface="Varela Round"/>
              <a:cs typeface="Varela Round"/>
              <a:sym typeface="Varela Round"/>
            </a:endParaRPr>
          </a:p>
        </p:txBody>
      </p:sp>
      <p:pic>
        <p:nvPicPr>
          <p:cNvPr id="120" name="Google Shape;120;p21"/>
          <p:cNvPicPr preferRelativeResize="0"/>
          <p:nvPr/>
        </p:nvPicPr>
        <p:blipFill>
          <a:blip r:embed="rId3">
            <a:alphaModFix/>
          </a:blip>
          <a:stretch>
            <a:fillRect/>
          </a:stretch>
        </p:blipFill>
        <p:spPr>
          <a:xfrm>
            <a:off x="4406700" y="1607761"/>
            <a:ext cx="4644773" cy="2617526"/>
          </a:xfrm>
          <a:prstGeom prst="rect">
            <a:avLst/>
          </a:prstGeom>
          <a:noFill/>
          <a:ln>
            <a:noFill/>
          </a:ln>
        </p:spPr>
      </p:pic>
      <p:sp>
        <p:nvSpPr>
          <p:cNvPr id="121" name="Google Shape;121;p21"/>
          <p:cNvSpPr txBox="1"/>
          <p:nvPr/>
        </p:nvSpPr>
        <p:spPr>
          <a:xfrm>
            <a:off x="345925" y="886775"/>
            <a:ext cx="8115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Varela Round"/>
                <a:ea typeface="Varela Round"/>
                <a:cs typeface="Varela Round"/>
                <a:sym typeface="Varela Round"/>
              </a:rPr>
              <a:t>Idea:</a:t>
            </a:r>
            <a:r>
              <a:rPr lang="en" sz="1600">
                <a:latin typeface="Varela Round"/>
                <a:ea typeface="Varela Round"/>
                <a:cs typeface="Varela Round"/>
                <a:sym typeface="Varela Round"/>
              </a:rPr>
              <a:t> </a:t>
            </a:r>
            <a:r>
              <a:rPr lang="en" sz="1600">
                <a:latin typeface="Varela Round"/>
                <a:ea typeface="Varela Round"/>
                <a:cs typeface="Varela Round"/>
                <a:sym typeface="Varela Round"/>
              </a:rPr>
              <a:t>combination with many high-variance(overfit) trees will result in a </a:t>
            </a:r>
            <a:r>
              <a:rPr b="1" lang="en" sz="1600">
                <a:latin typeface="Varela Round"/>
                <a:ea typeface="Varela Round"/>
                <a:cs typeface="Varela Round"/>
                <a:sym typeface="Varela Round"/>
              </a:rPr>
              <a:t>low variance, low bias</a:t>
            </a:r>
            <a:r>
              <a:rPr lang="en" sz="1600">
                <a:latin typeface="Varela Round"/>
                <a:ea typeface="Varela Round"/>
                <a:cs typeface="Varela Round"/>
                <a:sym typeface="Varela Round"/>
              </a:rPr>
              <a:t> classifier</a:t>
            </a:r>
            <a:endParaRPr sz="1600">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