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Varela Round"/>
      <p:regular r:id="rId41"/>
    </p:embeddedFont>
    <p:embeddedFont>
      <p:font typeface="Open Sans"/>
      <p:regular r:id="rId42"/>
      <p:bold r:id="rId43"/>
      <p:italic r:id="rId44"/>
      <p:boldItalic r:id="rId45"/>
    </p:embeddedFont>
    <p:embeddedFont>
      <p:font typeface="Nunito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jn/CEkdLll9SSqmuB5kWSPLGVt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83D577-FB53-4724-A7B2-28C00EBC3D58}">
  <a:tblStyle styleId="{C983D577-FB53-4724-A7B2-28C00EBC3D5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42" Type="http://schemas.openxmlformats.org/officeDocument/2006/relationships/font" Target="fonts/OpenSans-regular.fntdata"/><Relationship Id="rId41" Type="http://schemas.openxmlformats.org/officeDocument/2006/relationships/font" Target="fonts/VarelaRound-regular.fntdata"/><Relationship Id="rId44" Type="http://schemas.openxmlformats.org/officeDocument/2006/relationships/font" Target="fonts/OpenSans-italic.fntdata"/><Relationship Id="rId43" Type="http://schemas.openxmlformats.org/officeDocument/2006/relationships/font" Target="fonts/OpenSans-bold.fntdata"/><Relationship Id="rId46" Type="http://schemas.openxmlformats.org/officeDocument/2006/relationships/font" Target="fonts/NunitoSans-regular.fntdata"/><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Sans-italic.fntdata"/><Relationship Id="rId47" Type="http://schemas.openxmlformats.org/officeDocument/2006/relationships/font" Target="fonts/NunitoSans-bold.fntdata"/><Relationship Id="rId49" Type="http://schemas.openxmlformats.org/officeDocument/2006/relationships/font" Target="fonts/Nuni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regular.fntdata"/><Relationship Id="rId36" Type="http://schemas.openxmlformats.org/officeDocument/2006/relationships/slide" Target="slides/slide30.xml"/><Relationship Id="rId39" Type="http://schemas.openxmlformats.org/officeDocument/2006/relationships/font" Target="fonts/Nunito-italic.fntdata"/><Relationship Id="rId38" Type="http://schemas.openxmlformats.org/officeDocument/2006/relationships/font" Target="fonts/Nuni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The cosine similarity is beneficial because even if the two similar data objects are far apart by the Euclidean distance because of the size, they could still have a smaller angle between them. Smaller the angle, higher the similarity. </a:t>
            </a:r>
            <a:endParaRPr/>
          </a:p>
          <a:p>
            <a:pPr indent="-298450" lvl="0" marL="457200" rtl="0" algn="l">
              <a:lnSpc>
                <a:spcPct val="100000"/>
              </a:lnSpc>
              <a:spcBef>
                <a:spcPts val="0"/>
              </a:spcBef>
              <a:spcAft>
                <a:spcPts val="0"/>
              </a:spcAft>
              <a:buSzPts val="1100"/>
              <a:buChar char="-"/>
            </a:pPr>
            <a:r>
              <a:rPr lang="en-US"/>
              <a:t>What does it mean when the cosine similarity is 1? -&gt; Angle is very small</a:t>
            </a:r>
            <a:endParaRPr/>
          </a:p>
          <a:p>
            <a:pPr indent="-298450" lvl="1" marL="914400" rtl="0" algn="l">
              <a:lnSpc>
                <a:spcPct val="100000"/>
              </a:lnSpc>
              <a:spcBef>
                <a:spcPts val="0"/>
              </a:spcBef>
              <a:spcAft>
                <a:spcPts val="0"/>
              </a:spcAft>
              <a:buSzPts val="1100"/>
              <a:buChar char="-"/>
            </a:pPr>
            <a:r>
              <a:rPr lang="en-US"/>
              <a:t>Similar</a:t>
            </a:r>
            <a:endParaRPr/>
          </a:p>
          <a:p>
            <a:pPr indent="-298450" lvl="0" marL="457200" rtl="0" algn="l">
              <a:lnSpc>
                <a:spcPct val="100000"/>
              </a:lnSpc>
              <a:spcBef>
                <a:spcPts val="0"/>
              </a:spcBef>
              <a:spcAft>
                <a:spcPts val="0"/>
              </a:spcAft>
              <a:buSzPts val="1100"/>
              <a:buChar char="-"/>
            </a:pPr>
            <a:r>
              <a:rPr lang="en-US"/>
              <a:t>What does it mean when the cosine similarity is 0? -&gt; Angle is 90 degrees</a:t>
            </a:r>
            <a:endParaRPr/>
          </a:p>
          <a:p>
            <a:pPr indent="-298450" lvl="1" marL="914400" rtl="0" algn="l">
              <a:lnSpc>
                <a:spcPct val="100000"/>
              </a:lnSpc>
              <a:spcBef>
                <a:spcPts val="0"/>
              </a:spcBef>
              <a:spcAft>
                <a:spcPts val="0"/>
              </a:spcAft>
              <a:buSzPts val="1100"/>
              <a:buChar char="-"/>
            </a:pPr>
            <a:r>
              <a:rPr lang="en-US"/>
              <a:t>No similarity</a:t>
            </a:r>
            <a:endParaRPr/>
          </a:p>
          <a:p>
            <a:pPr indent="-298450" lvl="0" marL="457200" rtl="0" algn="l">
              <a:lnSpc>
                <a:spcPct val="100000"/>
              </a:lnSpc>
              <a:spcBef>
                <a:spcPts val="0"/>
              </a:spcBef>
              <a:spcAft>
                <a:spcPts val="0"/>
              </a:spcAft>
              <a:buSzPts val="1100"/>
              <a:buChar char="-"/>
            </a:pPr>
            <a:r>
              <a:rPr lang="en-US"/>
              <a:t>What does it mean when the cosine similarity is -1?</a:t>
            </a:r>
            <a:endParaRPr/>
          </a:p>
          <a:p>
            <a:pPr indent="-298450" lvl="1" marL="914400" rtl="0" algn="l">
              <a:lnSpc>
                <a:spcPct val="100000"/>
              </a:lnSpc>
              <a:spcBef>
                <a:spcPts val="0"/>
              </a:spcBef>
              <a:spcAft>
                <a:spcPts val="0"/>
              </a:spcAft>
              <a:buSzPts val="1100"/>
              <a:buChar char="-"/>
            </a:pPr>
            <a:r>
              <a:rPr lang="en-US"/>
              <a:t>Negative relationship</a:t>
            </a:r>
            <a:endParaRPr/>
          </a:p>
          <a:p>
            <a:pPr indent="0" lvl="0" marL="0" rtl="0" algn="l">
              <a:lnSpc>
                <a:spcPct val="100000"/>
              </a:lnSpc>
              <a:spcBef>
                <a:spcPts val="0"/>
              </a:spcBef>
              <a:spcAft>
                <a:spcPts val="0"/>
              </a:spcAft>
              <a:buClr>
                <a:schemeClr val="dk1"/>
              </a:buClr>
              <a:buSzPts val="1100"/>
              <a:buFont typeface="Arial"/>
              <a:buNone/>
            </a:pPr>
            <a:r>
              <a:rPr lang="en-US"/>
              <a:t>When plotted on a multi-dimensional space, the cosine similarity captures the orientation (the angle) of the data objects and not the magnitude. Because of that, where the how close the data objects are in the space can help us capture the similarity between 2 objects more. Magnitude might not be a robust enough metric.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 a, d, b</a:t>
            </a:r>
            <a:endParaRPr/>
          </a:p>
          <a:p>
            <a:pPr indent="0" lvl="0" marL="0" rtl="0" algn="l">
              <a:lnSpc>
                <a:spcPct val="100000"/>
              </a:lnSpc>
              <a:spcBef>
                <a:spcPts val="0"/>
              </a:spcBef>
              <a:spcAft>
                <a:spcPts val="0"/>
              </a:spcAft>
              <a:buSzPts val="1100"/>
              <a:buNone/>
            </a:pPr>
            <a:r>
              <a:rPr lang="en-US"/>
              <a:t>C most similar, B least similar</a:t>
            </a:r>
            <a:endParaRPr/>
          </a:p>
          <a:p>
            <a:pPr indent="0" lvl="0" marL="0" rtl="0" algn="l">
              <a:lnSpc>
                <a:spcPct val="100000"/>
              </a:lnSpc>
              <a:spcBef>
                <a:spcPts val="0"/>
              </a:spcBef>
              <a:spcAft>
                <a:spcPts val="0"/>
              </a:spcAft>
              <a:buSzPts val="1100"/>
              <a:buNone/>
            </a:pPr>
            <a:r>
              <a:rPr lang="en-US"/>
              <a:t>C, A positive</a:t>
            </a:r>
            <a:endParaRPr/>
          </a:p>
          <a:p>
            <a:pPr indent="0" lvl="0" marL="0" rtl="0" algn="l">
              <a:lnSpc>
                <a:spcPct val="100000"/>
              </a:lnSpc>
              <a:spcBef>
                <a:spcPts val="0"/>
              </a:spcBef>
              <a:spcAft>
                <a:spcPts val="0"/>
              </a:spcAft>
              <a:buSzPts val="1100"/>
              <a:buNone/>
            </a:pPr>
            <a:r>
              <a:rPr lang="en-US"/>
              <a:t>D is nearly 0 (ambiguous on purpose)</a:t>
            </a:r>
            <a:endParaRPr/>
          </a:p>
          <a:p>
            <a:pPr indent="0" lvl="0" marL="0" rtl="0" algn="l">
              <a:lnSpc>
                <a:spcPct val="100000"/>
              </a:lnSpc>
              <a:spcBef>
                <a:spcPts val="0"/>
              </a:spcBef>
              <a:spcAft>
                <a:spcPts val="0"/>
              </a:spcAft>
              <a:buSzPts val="1100"/>
              <a:buNone/>
            </a:pPr>
            <a:r>
              <a:rPr lang="en-US"/>
              <a:t>B is negative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2bad96d86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42bad96d86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Penalizes common words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Y-axis has the TPR</a:t>
            </a:r>
            <a:endParaRPr/>
          </a:p>
          <a:p>
            <a:pPr indent="0" lvl="0" marL="0" rtl="0" algn="l">
              <a:lnSpc>
                <a:spcPct val="100000"/>
              </a:lnSpc>
              <a:spcBef>
                <a:spcPts val="0"/>
              </a:spcBef>
              <a:spcAft>
                <a:spcPts val="0"/>
              </a:spcAft>
              <a:buSzPts val="1100"/>
              <a:buNone/>
            </a:pPr>
            <a:r>
              <a:rPr lang="en-US"/>
              <a:t>X-axis has the FPR</a:t>
            </a:r>
            <a:endParaRPr/>
          </a:p>
          <a:p>
            <a:pPr indent="0" lvl="0" marL="0" rtl="0" algn="l">
              <a:lnSpc>
                <a:spcPct val="100000"/>
              </a:lnSpc>
              <a:spcBef>
                <a:spcPts val="0"/>
              </a:spcBef>
              <a:spcAft>
                <a:spcPts val="0"/>
              </a:spcAft>
              <a:buSzPts val="1100"/>
              <a:buNone/>
            </a:pPr>
            <a:r>
              <a:rPr lang="en-US"/>
              <a:t>ROC is a probability curve and AUC represents the degree or measure of separability. It tells how much the model is capable of distinguishing between classes.</a:t>
            </a:r>
            <a:endParaRPr/>
          </a:p>
          <a:p>
            <a:pPr indent="0" lvl="0" marL="0" rtl="0" algn="l">
              <a:lnSpc>
                <a:spcPct val="100000"/>
              </a:lnSpc>
              <a:spcBef>
                <a:spcPts val="0"/>
              </a:spcBef>
              <a:spcAft>
                <a:spcPts val="0"/>
              </a:spcAft>
              <a:buSzPts val="1100"/>
              <a:buNone/>
            </a:pPr>
            <a:r>
              <a:rPr lang="en-US"/>
              <a:t>Q: From this diagram, which curve represents the better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2f51b00ae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2f51b00ae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Why is the purple model better than the orange model? </a:t>
            </a:r>
            <a:endParaRPr/>
          </a:p>
          <a:p>
            <a:pPr indent="-298450" lvl="0" marL="457200" rtl="0" algn="l">
              <a:lnSpc>
                <a:spcPct val="100000"/>
              </a:lnSpc>
              <a:spcBef>
                <a:spcPts val="0"/>
              </a:spcBef>
              <a:spcAft>
                <a:spcPts val="0"/>
              </a:spcAft>
              <a:buSzPts val="1100"/>
              <a:buChar char="-"/>
            </a:pPr>
            <a:r>
              <a:rPr lang="en-US"/>
              <a:t>For the same recall, the precision is higher. What does this mean?</a:t>
            </a:r>
            <a:endParaRPr/>
          </a:p>
          <a:p>
            <a:pPr indent="-298450" lvl="1" marL="914400" rtl="0" algn="l">
              <a:lnSpc>
                <a:spcPct val="100000"/>
              </a:lnSpc>
              <a:spcBef>
                <a:spcPts val="0"/>
              </a:spcBef>
              <a:spcAft>
                <a:spcPts val="0"/>
              </a:spcAft>
              <a:buSzPts val="1100"/>
              <a:buChar char="-"/>
            </a:pPr>
            <a:r>
              <a:rPr lang="en-US"/>
              <a:t>There will be less false positives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Euclidean distance: shortest distance between 2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Weighting the dimensions means we can take into account the spread/variability of the feature</a:t>
            </a:r>
            <a:endParaRPr/>
          </a:p>
          <a:p>
            <a:pPr indent="-298450" lvl="0" marL="457200" rtl="0" algn="l">
              <a:lnSpc>
                <a:spcPct val="100000"/>
              </a:lnSpc>
              <a:spcBef>
                <a:spcPts val="0"/>
              </a:spcBef>
              <a:spcAft>
                <a:spcPts val="0"/>
              </a:spcAft>
              <a:buSzPts val="1100"/>
              <a:buChar char="-"/>
            </a:pPr>
            <a:r>
              <a:rPr lang="en-US"/>
              <a:t>Because distance can be affected by the spread of the data, by weighting the dimensions, the distance metric is more robust against different variations in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Font typeface="Nunito"/>
              <a:buChar char="-"/>
            </a:pPr>
            <a:r>
              <a:rPr lang="en-US" sz="1300">
                <a:solidFill>
                  <a:schemeClr val="dk1"/>
                </a:solidFill>
                <a:latin typeface="Nunito"/>
                <a:ea typeface="Nunito"/>
                <a:cs typeface="Nunito"/>
                <a:sym typeface="Nunito"/>
              </a:rPr>
              <a:t>Similarity represents how alike are these 2 vectors/objects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42bad96d86_1_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242bad96d86_1_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42bad96d86_1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242bad96d86_1_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g242bad96d86_1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242bad96d86_1_6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g242bad96d86_1_6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g242bad96d86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242bad96d86_1_7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g242bad96d86_1_7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1200"/>
              </a:spcAft>
              <a:buClr>
                <a:schemeClr val="dk1"/>
              </a:buClr>
              <a:buSzPts val="1800"/>
              <a:buChar char="■"/>
              <a:defRPr/>
            </a:lvl9pPr>
          </a:lstStyle>
          <a:p/>
        </p:txBody>
      </p:sp>
      <p:sp>
        <p:nvSpPr>
          <p:cNvPr id="53" name="Google Shape;53;g242bad96d86_1_7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g242bad96d86_1_7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g242bad96d86_1_7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g242bad96d86_1_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g242bad96d86_1_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g242bad96d86_1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g242bad96d86_1_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242bad96d86_1_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g242bad96d86_1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242bad96d86_1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g242bad96d86_1_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g242bad96d86_1_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g242bad96d86_1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242bad96d86_1_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g242bad96d86_1_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242bad96d86_1_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g242bad96d86_1_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g242bad96d86_1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g242bad96d86_1_5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g242bad96d86_1_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242bad96d86_1_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42bad96d86_1_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g242bad96d86_1_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g242bad96d86_1_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g242bad96d86_1_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42bad96d86_1_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242bad96d86_1_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242bad96d86_1_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9.png"/><Relationship Id="rId9"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30.png"/><Relationship Id="rId8"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8.png"/><Relationship Id="rId4" Type="http://schemas.openxmlformats.org/officeDocument/2006/relationships/image" Target="../media/image36.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49.png"/><Relationship Id="rId6"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2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txBox="1"/>
          <p:nvPr>
            <p:ph type="ctrTitle"/>
          </p:nvPr>
        </p:nvSpPr>
        <p:spPr>
          <a:xfrm>
            <a:off x="4572005" y="960875"/>
            <a:ext cx="45615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solidFill>
                  <a:srgbClr val="7030A0"/>
                </a:solidFill>
                <a:latin typeface="Varela Round"/>
                <a:ea typeface="Varela Round"/>
                <a:cs typeface="Varela Round"/>
                <a:sym typeface="Varela Round"/>
              </a:rPr>
              <a:t>Welcome to Section 6!</a:t>
            </a:r>
            <a:endParaRPr>
              <a:solidFill>
                <a:srgbClr val="7030A0"/>
              </a:solidFill>
              <a:latin typeface="Varela Round"/>
              <a:ea typeface="Varela Round"/>
              <a:cs typeface="Varela Round"/>
              <a:sym typeface="Varela Round"/>
            </a:endParaRPr>
          </a:p>
        </p:txBody>
      </p:sp>
      <p:sp>
        <p:nvSpPr>
          <p:cNvPr id="61" name="Google Shape;61;p1"/>
          <p:cNvSpPr txBox="1"/>
          <p:nvPr>
            <p:ph idx="1" type="subTitle"/>
          </p:nvPr>
        </p:nvSpPr>
        <p:spPr>
          <a:xfrm>
            <a:off x="4572001" y="3064575"/>
            <a:ext cx="45615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00000"/>
              <a:buNone/>
            </a:pPr>
            <a:r>
              <a:rPr lang="en-US">
                <a:latin typeface="Varela Round"/>
                <a:ea typeface="Varela Round"/>
                <a:cs typeface="Varela Round"/>
                <a:sym typeface="Varela Round"/>
              </a:rPr>
              <a:t>Documents, KNN, Kernel Methods</a:t>
            </a:r>
            <a:endParaRPr>
              <a:latin typeface="Varela Round"/>
              <a:ea typeface="Varela Round"/>
              <a:cs typeface="Varela Round"/>
              <a:sym typeface="Varela Round"/>
            </a:endParaRPr>
          </a:p>
        </p:txBody>
      </p:sp>
      <p:sp>
        <p:nvSpPr>
          <p:cNvPr id="62" name="Google Shape;62;p1"/>
          <p:cNvSpPr txBox="1"/>
          <p:nvPr/>
        </p:nvSpPr>
        <p:spPr>
          <a:xfrm>
            <a:off x="4497330" y="3602038"/>
            <a:ext cx="4636200" cy="14469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00000"/>
              </a:lnSpc>
              <a:spcBef>
                <a:spcPts val="0"/>
              </a:spcBef>
              <a:spcAft>
                <a:spcPts val="0"/>
              </a:spcAft>
              <a:buClr>
                <a:schemeClr val="dk2"/>
              </a:buClr>
              <a:buSzPts val="2800"/>
              <a:buFont typeface="Arial"/>
              <a:buNone/>
            </a:pPr>
            <a:r>
              <a:t/>
            </a:r>
            <a:endParaRPr b="0" i="0" sz="1400" u="none" cap="none" strike="noStrike">
              <a:solidFill>
                <a:srgbClr val="000000"/>
              </a:solidFill>
              <a:latin typeface="Varela Round"/>
              <a:ea typeface="Varela Round"/>
              <a:cs typeface="Varela Round"/>
              <a:sym typeface="Varela Round"/>
            </a:endParaRPr>
          </a:p>
          <a:p>
            <a:pPr indent="-342900" lvl="0" marL="45720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Varela Round"/>
                <a:ea typeface="Varela Round"/>
                <a:cs typeface="Varela Round"/>
                <a:sym typeface="Varela Round"/>
              </a:rPr>
              <a:t>May </a:t>
            </a:r>
            <a:r>
              <a:rPr lang="en-US" sz="1600">
                <a:solidFill>
                  <a:schemeClr val="dk2"/>
                </a:solidFill>
                <a:latin typeface="Varela Round"/>
                <a:ea typeface="Varela Round"/>
                <a:cs typeface="Varela Round"/>
                <a:sym typeface="Varela Round"/>
              </a:rPr>
              <a:t>9th</a:t>
            </a:r>
            <a:r>
              <a:rPr b="0" i="0" lang="en-US" sz="1600" u="none" cap="none" strike="noStrike">
                <a:solidFill>
                  <a:schemeClr val="dk2"/>
                </a:solidFill>
                <a:latin typeface="Varela Round"/>
                <a:ea typeface="Varela Round"/>
                <a:cs typeface="Varela Round"/>
                <a:sym typeface="Varela Round"/>
              </a:rPr>
              <a:t>, 202</a:t>
            </a:r>
            <a:r>
              <a:rPr lang="en-US" sz="1600">
                <a:solidFill>
                  <a:schemeClr val="dk2"/>
                </a:solidFill>
                <a:latin typeface="Varela Round"/>
                <a:ea typeface="Varela Round"/>
                <a:cs typeface="Varela Round"/>
                <a:sym typeface="Varela Round"/>
              </a:rPr>
              <a:t>4</a:t>
            </a:r>
            <a:endParaRPr b="0" i="0" sz="1600" u="none" cap="none" strike="noStrike">
              <a:solidFill>
                <a:schemeClr val="dk2"/>
              </a:solidFill>
              <a:latin typeface="Varela Round"/>
              <a:ea typeface="Varela Round"/>
              <a:cs typeface="Varela Round"/>
              <a:sym typeface="Varela Round"/>
            </a:endParaRPr>
          </a:p>
        </p:txBody>
      </p:sp>
      <p:pic>
        <p:nvPicPr>
          <p:cNvPr descr="A picture containing text&#10;&#10;Description automatically generated" id="63" name="Google Shape;63;p1"/>
          <p:cNvPicPr preferRelativeResize="0"/>
          <p:nvPr/>
        </p:nvPicPr>
        <p:blipFill rotWithShape="1">
          <a:blip r:embed="rId3">
            <a:alphaModFix/>
          </a:blip>
          <a:srcRect b="0" l="0" r="0" t="0"/>
          <a:stretch/>
        </p:blipFill>
        <p:spPr>
          <a:xfrm>
            <a:off x="308794" y="1066800"/>
            <a:ext cx="4514850" cy="300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Cosine Similarity</a:t>
            </a:r>
            <a:endParaRPr b="1">
              <a:solidFill>
                <a:srgbClr val="7030A0"/>
              </a:solidFill>
              <a:latin typeface="Varela Round"/>
              <a:ea typeface="Varela Round"/>
              <a:cs typeface="Varela Round"/>
              <a:sym typeface="Varela Round"/>
            </a:endParaRPr>
          </a:p>
        </p:txBody>
      </p:sp>
      <p:sp>
        <p:nvSpPr>
          <p:cNvPr id="144" name="Google Shape;144;p9"/>
          <p:cNvSpPr txBox="1"/>
          <p:nvPr>
            <p:ph idx="1" type="body"/>
          </p:nvPr>
        </p:nvSpPr>
        <p:spPr>
          <a:xfrm>
            <a:off x="311700" y="1152475"/>
            <a:ext cx="4543469" cy="34164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 </a:t>
            </a:r>
            <a:endParaRPr>
              <a:latin typeface="Varela Round"/>
              <a:ea typeface="Varela Round"/>
              <a:cs typeface="Varela Round"/>
              <a:sym typeface="Varela Round"/>
            </a:endParaRPr>
          </a:p>
        </p:txBody>
      </p:sp>
      <p:sp>
        <p:nvSpPr>
          <p:cNvPr id="145" name="Google Shape;145;p9"/>
          <p:cNvSpPr txBox="1"/>
          <p:nvPr/>
        </p:nvSpPr>
        <p:spPr>
          <a:xfrm>
            <a:off x="3165236" y="942463"/>
            <a:ext cx="5596200" cy="39810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arela Round"/>
                <a:ea typeface="Varela Round"/>
                <a:cs typeface="Varela Round"/>
                <a:sym typeface="Varela Round"/>
              </a:rPr>
              <a:t> </a:t>
            </a:r>
            <a:endParaRPr b="0" i="0" sz="1400" u="none" cap="none" strike="noStrike">
              <a:solidFill>
                <a:srgbClr val="000000"/>
              </a:solidFill>
              <a:latin typeface="Varela Round"/>
              <a:ea typeface="Varela Round"/>
              <a:cs typeface="Varela Round"/>
              <a:sym typeface="Varela Round"/>
            </a:endParaRPr>
          </a:p>
        </p:txBody>
      </p:sp>
      <p:pic>
        <p:nvPicPr>
          <p:cNvPr id="146" name="Google Shape;146;p9"/>
          <p:cNvPicPr preferRelativeResize="0"/>
          <p:nvPr/>
        </p:nvPicPr>
        <p:blipFill rotWithShape="1">
          <a:blip r:embed="rId5">
            <a:alphaModFix/>
          </a:blip>
          <a:srcRect b="0" l="0" r="0" t="0"/>
          <a:stretch/>
        </p:blipFill>
        <p:spPr>
          <a:xfrm>
            <a:off x="6365745" y="2281848"/>
            <a:ext cx="2540000" cy="246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Similarity Questions</a:t>
            </a:r>
            <a:endParaRPr b="1">
              <a:solidFill>
                <a:srgbClr val="7030A0"/>
              </a:solidFill>
              <a:latin typeface="Varela Round"/>
              <a:ea typeface="Varela Round"/>
              <a:cs typeface="Varela Round"/>
              <a:sym typeface="Varela Round"/>
            </a:endParaRPr>
          </a:p>
        </p:txBody>
      </p:sp>
      <p:sp>
        <p:nvSpPr>
          <p:cNvPr id="152" name="Google Shape;152;p10"/>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sz="1600">
                <a:latin typeface="Varela Round"/>
                <a:ea typeface="Varela Round"/>
                <a:cs typeface="Varela Round"/>
                <a:sym typeface="Varela Round"/>
              </a:rPr>
              <a:t>Order pairs of vectors in decreasing similarity</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sz="1600">
                <a:latin typeface="Varela Round"/>
                <a:ea typeface="Varela Round"/>
                <a:cs typeface="Varela Round"/>
                <a:sym typeface="Varela Round"/>
              </a:rPr>
              <a:t>Which pairs have positive similarity scores? Which pairs have negative similarity scores?</a:t>
            </a:r>
            <a:endParaRPr>
              <a:latin typeface="Varela Round"/>
              <a:ea typeface="Varela Round"/>
              <a:cs typeface="Varela Round"/>
              <a:sym typeface="Varela Round"/>
            </a:endParaRPr>
          </a:p>
        </p:txBody>
      </p:sp>
      <p:pic>
        <p:nvPicPr>
          <p:cNvPr id="153" name="Google Shape;153;p10"/>
          <p:cNvPicPr preferRelativeResize="0"/>
          <p:nvPr/>
        </p:nvPicPr>
        <p:blipFill rotWithShape="1">
          <a:blip r:embed="rId3">
            <a:alphaModFix/>
          </a:blip>
          <a:srcRect b="0" l="0" r="0" t="0"/>
          <a:stretch/>
        </p:blipFill>
        <p:spPr>
          <a:xfrm>
            <a:off x="6067829" y="1204377"/>
            <a:ext cx="2522444" cy="2624759"/>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311700" y="2968800"/>
            <a:ext cx="5364151" cy="1831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242bad96d86_1_15"/>
          <p:cNvSpPr txBox="1"/>
          <p:nvPr>
            <p:ph type="ctrTitle"/>
          </p:nvPr>
        </p:nvSpPr>
        <p:spPr>
          <a:xfrm>
            <a:off x="311708" y="1848925"/>
            <a:ext cx="8520600" cy="98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111"/>
              <a:buNone/>
            </a:pPr>
            <a:r>
              <a:rPr b="1" lang="en-US">
                <a:solidFill>
                  <a:srgbClr val="7030A0"/>
                </a:solidFill>
                <a:latin typeface="Varela Round"/>
                <a:ea typeface="Varela Round"/>
                <a:cs typeface="Varela Round"/>
                <a:sym typeface="Varela Round"/>
              </a:rPr>
              <a:t>Embeddings</a:t>
            </a:r>
            <a:endParaRPr b="1">
              <a:solidFill>
                <a:srgbClr val="7030A0"/>
              </a:solidFill>
              <a:latin typeface="Varela Round"/>
              <a:ea typeface="Varela Round"/>
              <a:cs typeface="Varela Round"/>
              <a:sym typeface="Varela Round"/>
            </a:endParaRPr>
          </a:p>
        </p:txBody>
      </p:sp>
      <p:sp>
        <p:nvSpPr>
          <p:cNvPr id="160" name="Google Shape;160;g242bad96d86_1_15"/>
          <p:cNvSpPr txBox="1"/>
          <p:nvPr>
            <p:ph idx="1" type="subTitle"/>
          </p:nvPr>
        </p:nvSpPr>
        <p:spPr>
          <a:xfrm>
            <a:off x="311700" y="2791200"/>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800"/>
              <a:buNone/>
            </a:pPr>
            <a:r>
              <a:rPr lang="en-US" sz="1600">
                <a:latin typeface="Varela Round"/>
                <a:ea typeface="Varela Round"/>
                <a:cs typeface="Varela Round"/>
                <a:sym typeface="Varela Round"/>
              </a:rPr>
              <a:t>words used in text data to a vector since we cannot use text data to train a model</a:t>
            </a:r>
            <a:endParaRPr sz="1600">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Bag of Words</a:t>
            </a:r>
            <a:endParaRPr b="1">
              <a:solidFill>
                <a:srgbClr val="7030A0"/>
              </a:solidFill>
              <a:latin typeface="Varela Round"/>
              <a:ea typeface="Varela Round"/>
              <a:cs typeface="Varela Round"/>
              <a:sym typeface="Varela Round"/>
            </a:endParaRPr>
          </a:p>
        </p:txBody>
      </p:sp>
      <p:sp>
        <p:nvSpPr>
          <p:cNvPr id="166" name="Google Shape;166;p11"/>
          <p:cNvSpPr txBox="1"/>
          <p:nvPr>
            <p:ph idx="1" type="body"/>
          </p:nvPr>
        </p:nvSpPr>
        <p:spPr>
          <a:xfrm>
            <a:off x="311700" y="937875"/>
            <a:ext cx="83301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Varela Round"/>
              <a:buChar char="●"/>
            </a:pPr>
            <a:r>
              <a:rPr lang="en-US" sz="1600">
                <a:latin typeface="Varela Round"/>
                <a:ea typeface="Varela Round"/>
                <a:cs typeface="Varela Round"/>
                <a:sym typeface="Varela Round"/>
              </a:rPr>
              <a:t>Treat words equally, output most common words as most important</a:t>
            </a:r>
            <a:endParaRPr sz="1600">
              <a:latin typeface="Varela Round"/>
              <a:ea typeface="Varela Round"/>
              <a:cs typeface="Varela Round"/>
              <a:sym typeface="Varela Round"/>
            </a:endParaRPr>
          </a:p>
          <a:p>
            <a:pPr indent="-330200" lvl="0" marL="457200" rtl="0" algn="l">
              <a:lnSpc>
                <a:spcPct val="115000"/>
              </a:lnSpc>
              <a:spcBef>
                <a:spcPts val="0"/>
              </a:spcBef>
              <a:spcAft>
                <a:spcPts val="0"/>
              </a:spcAft>
              <a:buSzPts val="1600"/>
              <a:buFont typeface="Varela Round"/>
              <a:buChar char="●"/>
            </a:pPr>
            <a:r>
              <a:rPr lang="en-US" sz="1600">
                <a:latin typeface="Varela Round"/>
                <a:ea typeface="Varela Round"/>
                <a:cs typeface="Varela Round"/>
                <a:sym typeface="Varela Round"/>
              </a:rPr>
              <a:t>Advantages:</a:t>
            </a:r>
            <a:endParaRPr sz="1600">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Easy to describe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Fast to compute</a:t>
            </a:r>
            <a:endParaRPr>
              <a:latin typeface="Varela Round"/>
              <a:ea typeface="Varela Round"/>
              <a:cs typeface="Varela Round"/>
              <a:sym typeface="Varela Round"/>
            </a:endParaRPr>
          </a:p>
          <a:p>
            <a:pPr indent="-330200" lvl="0" marL="457200" rtl="0" algn="l">
              <a:lnSpc>
                <a:spcPct val="115000"/>
              </a:lnSpc>
              <a:spcBef>
                <a:spcPts val="0"/>
              </a:spcBef>
              <a:spcAft>
                <a:spcPts val="0"/>
              </a:spcAft>
              <a:buSzPts val="1600"/>
              <a:buFont typeface="Varela Round"/>
              <a:buChar char="●"/>
            </a:pPr>
            <a:r>
              <a:rPr lang="en-US" sz="1600">
                <a:latin typeface="Varela Round"/>
                <a:ea typeface="Varela Round"/>
                <a:cs typeface="Varela Round"/>
                <a:sym typeface="Varela Round"/>
              </a:rPr>
              <a:t>Weaknesses:</a:t>
            </a:r>
            <a:endParaRPr sz="1600">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Common words dominate counts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Uncommon words tend to define a document</a:t>
            </a:r>
            <a:endParaRPr>
              <a:latin typeface="Varela Round"/>
              <a:ea typeface="Varela Round"/>
              <a:cs typeface="Varela Round"/>
              <a:sym typeface="Varela Round"/>
            </a:endParaRPr>
          </a:p>
        </p:txBody>
      </p:sp>
      <p:pic>
        <p:nvPicPr>
          <p:cNvPr id="167" name="Google Shape;167;p11"/>
          <p:cNvPicPr preferRelativeResize="0"/>
          <p:nvPr/>
        </p:nvPicPr>
        <p:blipFill rotWithShape="1">
          <a:blip r:embed="rId3">
            <a:alphaModFix/>
          </a:blip>
          <a:srcRect b="0" l="0" r="0" t="0"/>
          <a:stretch/>
        </p:blipFill>
        <p:spPr>
          <a:xfrm>
            <a:off x="2792175" y="2980771"/>
            <a:ext cx="6201600" cy="205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Term Frequency Inverse-Document Frequency</a:t>
            </a:r>
            <a:endParaRPr b="1">
              <a:solidFill>
                <a:srgbClr val="7030A0"/>
              </a:solidFill>
              <a:latin typeface="Varela Round"/>
              <a:ea typeface="Varela Round"/>
              <a:cs typeface="Varela Round"/>
              <a:sym typeface="Varela Round"/>
            </a:endParaRPr>
          </a:p>
        </p:txBody>
      </p:sp>
      <p:sp>
        <p:nvSpPr>
          <p:cNvPr id="173" name="Google Shape;173;p12"/>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Emphasizes important words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Term Frequency: how common are words in a single document</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Inverse Document Frequency: how common are words across the collection (corpus) of documents</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Pairwise multiplication to find TF-IDF of each word</a:t>
            </a:r>
            <a:endParaRPr>
              <a:latin typeface="Varela Round"/>
              <a:ea typeface="Varela Round"/>
              <a:cs typeface="Varela Round"/>
              <a:sym typeface="Varela Round"/>
            </a:endParaRPr>
          </a:p>
        </p:txBody>
      </p:sp>
      <p:pic>
        <p:nvPicPr>
          <p:cNvPr id="174" name="Google Shape;174;p12"/>
          <p:cNvPicPr preferRelativeResize="0"/>
          <p:nvPr/>
        </p:nvPicPr>
        <p:blipFill rotWithShape="1">
          <a:blip r:embed="rId3">
            <a:alphaModFix/>
          </a:blip>
          <a:srcRect b="0" l="0" r="0" t="0"/>
          <a:stretch/>
        </p:blipFill>
        <p:spPr>
          <a:xfrm>
            <a:off x="4684088" y="1278034"/>
            <a:ext cx="4371047" cy="34204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Normalizing</a:t>
            </a:r>
            <a:endParaRPr b="1">
              <a:solidFill>
                <a:srgbClr val="7030A0"/>
              </a:solidFill>
              <a:latin typeface="Varela Round"/>
              <a:ea typeface="Varela Round"/>
              <a:cs typeface="Varela Round"/>
              <a:sym typeface="Varela Round"/>
            </a:endParaRPr>
          </a:p>
        </p:txBody>
      </p:sp>
      <p:sp>
        <p:nvSpPr>
          <p:cNvPr id="180" name="Google Shape;180;p13"/>
          <p:cNvSpPr txBox="1"/>
          <p:nvPr>
            <p:ph idx="1" type="body"/>
          </p:nvPr>
        </p:nvSpPr>
        <p:spPr>
          <a:xfrm>
            <a:off x="311700" y="1152475"/>
            <a:ext cx="42309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Font typeface="Varela Round"/>
              <a:buChar char="●"/>
            </a:pPr>
            <a:r>
              <a:rPr lang="en-US" sz="1700">
                <a:latin typeface="Varela Round"/>
                <a:ea typeface="Varela Round"/>
                <a:cs typeface="Varela Round"/>
                <a:sym typeface="Varela Round"/>
              </a:rPr>
              <a:t>Normalization is not desired when comparing documents of different sizes since </a:t>
            </a:r>
            <a:r>
              <a:rPr b="1" lang="en-US" sz="1700">
                <a:latin typeface="Varela Round"/>
                <a:ea typeface="Varela Round"/>
                <a:cs typeface="Varela Round"/>
                <a:sym typeface="Varela Round"/>
              </a:rPr>
              <a:t>it ignores length</a:t>
            </a:r>
            <a:endParaRPr sz="1700">
              <a:latin typeface="Varela Round"/>
              <a:ea typeface="Varela Round"/>
              <a:cs typeface="Varela Round"/>
              <a:sym typeface="Varela Round"/>
            </a:endParaRPr>
          </a:p>
          <a:p>
            <a:pPr indent="-336550" lvl="0" marL="457200" rtl="0" algn="l">
              <a:lnSpc>
                <a:spcPct val="115000"/>
              </a:lnSpc>
              <a:spcBef>
                <a:spcPts val="0"/>
              </a:spcBef>
              <a:spcAft>
                <a:spcPts val="0"/>
              </a:spcAft>
              <a:buSzPts val="1700"/>
              <a:buFont typeface="Varela Round"/>
              <a:buChar char="●"/>
            </a:pPr>
            <a:r>
              <a:rPr lang="en-US" sz="1700">
                <a:latin typeface="Varela Round"/>
                <a:ea typeface="Varela Round"/>
                <a:cs typeface="Varela Round"/>
                <a:sym typeface="Varela Round"/>
              </a:rPr>
              <a:t>In practice, can use multiple distance metrics and combine them using some defined weights</a:t>
            </a:r>
            <a:endParaRPr sz="1700">
              <a:latin typeface="Varela Round"/>
              <a:ea typeface="Varela Round"/>
              <a:cs typeface="Varela Round"/>
              <a:sym typeface="Varela Round"/>
            </a:endParaRPr>
          </a:p>
          <a:p>
            <a:pPr indent="-336550" lvl="0" marL="457200" rtl="0" algn="l">
              <a:lnSpc>
                <a:spcPct val="115000"/>
              </a:lnSpc>
              <a:spcBef>
                <a:spcPts val="0"/>
              </a:spcBef>
              <a:spcAft>
                <a:spcPts val="0"/>
              </a:spcAft>
              <a:buSzPts val="1700"/>
              <a:buFont typeface="Varela Round"/>
              <a:buChar char="●"/>
            </a:pPr>
            <a:r>
              <a:rPr lang="en-US" sz="1700">
                <a:latin typeface="Varela Round"/>
                <a:ea typeface="Varela Round"/>
                <a:cs typeface="Varela Round"/>
                <a:sym typeface="Varela Round"/>
              </a:rPr>
              <a:t>Alternately, don’t normalize, but cap max number of words</a:t>
            </a:r>
            <a:endParaRPr sz="1700">
              <a:latin typeface="Varela Round"/>
              <a:ea typeface="Varela Round"/>
              <a:cs typeface="Varela Round"/>
              <a:sym typeface="Varela Round"/>
            </a:endParaRPr>
          </a:p>
        </p:txBody>
      </p:sp>
      <p:pic>
        <p:nvPicPr>
          <p:cNvPr id="181" name="Google Shape;181;p13"/>
          <p:cNvPicPr preferRelativeResize="0"/>
          <p:nvPr/>
        </p:nvPicPr>
        <p:blipFill rotWithShape="1">
          <a:blip r:embed="rId3">
            <a:alphaModFix/>
          </a:blip>
          <a:srcRect b="0" l="0" r="0" t="0"/>
          <a:stretch/>
        </p:blipFill>
        <p:spPr>
          <a:xfrm>
            <a:off x="4773997" y="1260275"/>
            <a:ext cx="4165600" cy="2705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Nearest Neighbor</a:t>
            </a:r>
            <a:endParaRPr b="1">
              <a:solidFill>
                <a:srgbClr val="7030A0"/>
              </a:solidFill>
              <a:latin typeface="Varela Round"/>
              <a:ea typeface="Varela Round"/>
              <a:cs typeface="Varela Round"/>
              <a:sym typeface="Varela Round"/>
            </a:endParaRPr>
          </a:p>
        </p:txBody>
      </p:sp>
      <p:sp>
        <p:nvSpPr>
          <p:cNvPr id="187" name="Google Shape;187;p15"/>
          <p:cNvSpPr txBox="1"/>
          <p:nvPr>
            <p:ph idx="1" type="body"/>
          </p:nvPr>
        </p:nvSpPr>
        <p:spPr>
          <a:xfrm>
            <a:off x="311700" y="1152475"/>
            <a:ext cx="37449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Visualizing with Voronoi Tessellation</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Definitions of “closest”</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Euclidean distance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Manhattan distance</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Weaknesses: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Weaker with sparse data</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Potential to overfit</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O(n) complexity with n data points</a:t>
            </a:r>
            <a:endParaRPr>
              <a:latin typeface="Varela Round"/>
              <a:ea typeface="Varela Round"/>
              <a:cs typeface="Varela Round"/>
              <a:sym typeface="Varela Round"/>
            </a:endParaRPr>
          </a:p>
          <a:p>
            <a:pPr indent="-228600" lvl="0" marL="457200" rtl="0" algn="l">
              <a:lnSpc>
                <a:spcPct val="115000"/>
              </a:lnSpc>
              <a:spcBef>
                <a:spcPts val="0"/>
              </a:spcBef>
              <a:spcAft>
                <a:spcPts val="0"/>
              </a:spcAft>
              <a:buSzPts val="1800"/>
              <a:buNone/>
            </a:pPr>
            <a:r>
              <a:t/>
            </a:r>
            <a:endParaRPr>
              <a:latin typeface="Varela Round"/>
              <a:ea typeface="Varela Round"/>
              <a:cs typeface="Varela Round"/>
              <a:sym typeface="Varela Round"/>
            </a:endParaRPr>
          </a:p>
        </p:txBody>
      </p:sp>
      <p:grpSp>
        <p:nvGrpSpPr>
          <p:cNvPr id="188" name="Google Shape;188;p15"/>
          <p:cNvGrpSpPr/>
          <p:nvPr/>
        </p:nvGrpSpPr>
        <p:grpSpPr>
          <a:xfrm>
            <a:off x="4369293" y="230467"/>
            <a:ext cx="1793976" cy="1001816"/>
            <a:chOff x="5554593" y="846191"/>
            <a:chExt cx="2769969" cy="1308100"/>
          </a:xfrm>
        </p:grpSpPr>
        <p:pic>
          <p:nvPicPr>
            <p:cNvPr id="189" name="Google Shape;189;p15"/>
            <p:cNvPicPr preferRelativeResize="0"/>
            <p:nvPr/>
          </p:nvPicPr>
          <p:blipFill rotWithShape="1">
            <a:blip r:embed="rId3">
              <a:alphaModFix/>
            </a:blip>
            <a:srcRect b="0" l="0" r="0" t="0"/>
            <a:stretch/>
          </p:blipFill>
          <p:spPr>
            <a:xfrm>
              <a:off x="6584662" y="1070012"/>
              <a:ext cx="1739900" cy="546100"/>
            </a:xfrm>
            <a:prstGeom prst="rect">
              <a:avLst/>
            </a:prstGeom>
            <a:noFill/>
            <a:ln>
              <a:noFill/>
            </a:ln>
          </p:spPr>
        </p:pic>
        <p:pic>
          <p:nvPicPr>
            <p:cNvPr id="190" name="Google Shape;190;p15"/>
            <p:cNvPicPr preferRelativeResize="0"/>
            <p:nvPr/>
          </p:nvPicPr>
          <p:blipFill rotWithShape="1">
            <a:blip r:embed="rId4">
              <a:alphaModFix/>
            </a:blip>
            <a:srcRect b="0" l="0" r="0" t="0"/>
            <a:stretch/>
          </p:blipFill>
          <p:spPr>
            <a:xfrm>
              <a:off x="5833781" y="1142797"/>
              <a:ext cx="2247900" cy="800100"/>
            </a:xfrm>
            <a:prstGeom prst="rect">
              <a:avLst/>
            </a:prstGeom>
            <a:noFill/>
            <a:ln>
              <a:noFill/>
            </a:ln>
          </p:spPr>
        </p:pic>
        <p:pic>
          <p:nvPicPr>
            <p:cNvPr id="191" name="Google Shape;191;p15"/>
            <p:cNvPicPr preferRelativeResize="0"/>
            <p:nvPr/>
          </p:nvPicPr>
          <p:blipFill rotWithShape="1">
            <a:blip r:embed="rId5">
              <a:alphaModFix/>
            </a:blip>
            <a:srcRect b="0" l="0" r="0" t="0"/>
            <a:stretch/>
          </p:blipFill>
          <p:spPr>
            <a:xfrm>
              <a:off x="5554593" y="846191"/>
              <a:ext cx="2667000" cy="1308100"/>
            </a:xfrm>
            <a:prstGeom prst="rect">
              <a:avLst/>
            </a:prstGeom>
            <a:noFill/>
            <a:ln>
              <a:noFill/>
            </a:ln>
          </p:spPr>
        </p:pic>
      </p:grpSp>
      <p:pic>
        <p:nvPicPr>
          <p:cNvPr id="192" name="Google Shape;192;p15"/>
          <p:cNvPicPr preferRelativeResize="0"/>
          <p:nvPr/>
        </p:nvPicPr>
        <p:blipFill rotWithShape="1">
          <a:blip r:embed="rId6">
            <a:alphaModFix/>
          </a:blip>
          <a:srcRect b="0" l="0" r="0" t="0"/>
          <a:stretch/>
        </p:blipFill>
        <p:spPr>
          <a:xfrm>
            <a:off x="6492276" y="131651"/>
            <a:ext cx="2376706" cy="1264705"/>
          </a:xfrm>
          <a:prstGeom prst="rect">
            <a:avLst/>
          </a:prstGeom>
          <a:noFill/>
          <a:ln>
            <a:noFill/>
          </a:ln>
        </p:spPr>
      </p:pic>
      <p:pic>
        <p:nvPicPr>
          <p:cNvPr id="193" name="Google Shape;193;p15"/>
          <p:cNvPicPr preferRelativeResize="0"/>
          <p:nvPr/>
        </p:nvPicPr>
        <p:blipFill rotWithShape="1">
          <a:blip r:embed="rId7">
            <a:alphaModFix/>
          </a:blip>
          <a:srcRect b="0" l="0" r="0" t="0"/>
          <a:stretch/>
        </p:blipFill>
        <p:spPr>
          <a:xfrm>
            <a:off x="4056578" y="3291927"/>
            <a:ext cx="2352717" cy="1701747"/>
          </a:xfrm>
          <a:prstGeom prst="rect">
            <a:avLst/>
          </a:prstGeom>
          <a:noFill/>
          <a:ln>
            <a:noFill/>
          </a:ln>
        </p:spPr>
      </p:pic>
      <p:pic>
        <p:nvPicPr>
          <p:cNvPr id="194" name="Google Shape;194;p15"/>
          <p:cNvPicPr preferRelativeResize="0"/>
          <p:nvPr/>
        </p:nvPicPr>
        <p:blipFill rotWithShape="1">
          <a:blip r:embed="rId8">
            <a:alphaModFix/>
          </a:blip>
          <a:srcRect b="0" l="0" r="0" t="0"/>
          <a:stretch/>
        </p:blipFill>
        <p:spPr>
          <a:xfrm>
            <a:off x="5232936" y="1545657"/>
            <a:ext cx="2163732" cy="1582197"/>
          </a:xfrm>
          <a:prstGeom prst="rect">
            <a:avLst/>
          </a:prstGeom>
          <a:noFill/>
          <a:ln>
            <a:noFill/>
          </a:ln>
        </p:spPr>
      </p:pic>
      <p:pic>
        <p:nvPicPr>
          <p:cNvPr id="195" name="Google Shape;195;p15"/>
          <p:cNvPicPr preferRelativeResize="0"/>
          <p:nvPr/>
        </p:nvPicPr>
        <p:blipFill rotWithShape="1">
          <a:blip r:embed="rId9">
            <a:alphaModFix/>
          </a:blip>
          <a:srcRect b="0" l="0" r="0" t="0"/>
          <a:stretch/>
        </p:blipFill>
        <p:spPr>
          <a:xfrm>
            <a:off x="6421484" y="3291927"/>
            <a:ext cx="2669148" cy="17254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K Nearest Neighbor</a:t>
            </a:r>
            <a:endParaRPr b="1">
              <a:solidFill>
                <a:srgbClr val="7030A0"/>
              </a:solidFill>
              <a:latin typeface="Varela Round"/>
              <a:ea typeface="Varela Round"/>
              <a:cs typeface="Varela Round"/>
              <a:sym typeface="Varela Round"/>
            </a:endParaRPr>
          </a:p>
        </p:txBody>
      </p:sp>
      <p:sp>
        <p:nvSpPr>
          <p:cNvPr id="201" name="Google Shape;201;p16"/>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Look at more than one neighbor, average result</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Advantages: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More neighbors make the function better behaved</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Weaknesses: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Still includes discontinuities (discrete decision to include/exclude)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Choose k carefully</a:t>
            </a:r>
            <a:endParaRPr>
              <a:latin typeface="Varela Round"/>
              <a:ea typeface="Varela Round"/>
              <a:cs typeface="Varela Round"/>
              <a:sym typeface="Varela Round"/>
            </a:endParaRPr>
          </a:p>
        </p:txBody>
      </p:sp>
      <p:pic>
        <p:nvPicPr>
          <p:cNvPr id="202" name="Google Shape;202;p16"/>
          <p:cNvPicPr preferRelativeResize="0"/>
          <p:nvPr/>
        </p:nvPicPr>
        <p:blipFill rotWithShape="1">
          <a:blip r:embed="rId3">
            <a:alphaModFix/>
          </a:blip>
          <a:srcRect b="0" l="0" r="0" t="0"/>
          <a:stretch/>
        </p:blipFill>
        <p:spPr>
          <a:xfrm>
            <a:off x="5649722" y="184150"/>
            <a:ext cx="2911707" cy="2387600"/>
          </a:xfrm>
          <a:prstGeom prst="rect">
            <a:avLst/>
          </a:prstGeom>
          <a:noFill/>
          <a:ln>
            <a:noFill/>
          </a:ln>
        </p:spPr>
      </p:pic>
      <p:pic>
        <p:nvPicPr>
          <p:cNvPr id="203" name="Google Shape;203;p16"/>
          <p:cNvPicPr preferRelativeResize="0"/>
          <p:nvPr/>
        </p:nvPicPr>
        <p:blipFill rotWithShape="1">
          <a:blip r:embed="rId4">
            <a:alphaModFix/>
          </a:blip>
          <a:srcRect b="0" l="0" r="0" t="0"/>
          <a:stretch/>
        </p:blipFill>
        <p:spPr>
          <a:xfrm>
            <a:off x="5649723" y="2664023"/>
            <a:ext cx="2911707" cy="238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Weighted K Nearest Neighbor</a:t>
            </a:r>
            <a:endParaRPr b="1">
              <a:solidFill>
                <a:srgbClr val="7030A0"/>
              </a:solidFill>
              <a:latin typeface="Varela Round"/>
              <a:ea typeface="Varela Round"/>
              <a:cs typeface="Varela Round"/>
              <a:sym typeface="Varela Round"/>
            </a:endParaRPr>
          </a:p>
        </p:txBody>
      </p:sp>
      <p:sp>
        <p:nvSpPr>
          <p:cNvPr id="209" name="Google Shape;209;p17"/>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fontScale="85000" lnSpcReduction="10000"/>
          </a:bodyPr>
          <a:lstStyle/>
          <a:p>
            <a:pPr indent="-333632" lvl="0" marL="457200" rtl="0" algn="l">
              <a:lnSpc>
                <a:spcPct val="115000"/>
              </a:lnSpc>
              <a:spcBef>
                <a:spcPts val="0"/>
              </a:spcBef>
              <a:spcAft>
                <a:spcPts val="0"/>
              </a:spcAft>
              <a:buSzPct val="108107"/>
              <a:buFont typeface="Varela Round"/>
              <a:buChar char="●"/>
            </a:pPr>
            <a:r>
              <a:rPr lang="en-US">
                <a:latin typeface="Varela Round"/>
                <a:ea typeface="Varela Round"/>
                <a:cs typeface="Varela Round"/>
                <a:sym typeface="Varela Round"/>
              </a:rPr>
              <a:t>Weigh the closer neighbors more (they are more similar)</a:t>
            </a:r>
            <a:endParaRPr>
              <a:latin typeface="Varela Round"/>
              <a:ea typeface="Varela Round"/>
              <a:cs typeface="Varela Round"/>
              <a:sym typeface="Varela Round"/>
            </a:endParaRPr>
          </a:p>
          <a:p>
            <a:pPr indent="-333632" lvl="0" marL="457200" rtl="0" algn="l">
              <a:lnSpc>
                <a:spcPct val="115000"/>
              </a:lnSpc>
              <a:spcBef>
                <a:spcPts val="0"/>
              </a:spcBef>
              <a:spcAft>
                <a:spcPts val="0"/>
              </a:spcAft>
              <a:buSzPct val="108107"/>
              <a:buFont typeface="Varela Round"/>
              <a:buChar char="●"/>
            </a:pPr>
            <a:r>
              <a:rPr lang="en-US">
                <a:latin typeface="Varela Round"/>
                <a:ea typeface="Varela Round"/>
                <a:cs typeface="Varela Round"/>
                <a:sym typeface="Varela Round"/>
              </a:rPr>
              <a:t>“Kernel”: function transforming distance into weight</a:t>
            </a:r>
            <a:endParaRPr>
              <a:latin typeface="Varela Round"/>
              <a:ea typeface="Varela Round"/>
              <a:cs typeface="Varela Round"/>
              <a:sym typeface="Varela Round"/>
            </a:endParaRPr>
          </a:p>
          <a:p>
            <a:pPr indent="-333632" lvl="0" marL="457200" rtl="0" algn="l">
              <a:lnSpc>
                <a:spcPct val="115000"/>
              </a:lnSpc>
              <a:spcBef>
                <a:spcPts val="0"/>
              </a:spcBef>
              <a:spcAft>
                <a:spcPts val="0"/>
              </a:spcAft>
              <a:buSzPct val="108107"/>
              <a:buFont typeface="Varela Round"/>
              <a:buChar char="●"/>
            </a:pPr>
            <a:r>
              <a:rPr lang="en-US">
                <a:latin typeface="Varela Round"/>
                <a:ea typeface="Varela Round"/>
                <a:cs typeface="Varela Round"/>
                <a:sym typeface="Varela Round"/>
              </a:rPr>
              <a:t>Popular kernels:</a:t>
            </a:r>
            <a:endParaRPr>
              <a:latin typeface="Varela Round"/>
              <a:ea typeface="Varela Round"/>
              <a:cs typeface="Varela Round"/>
              <a:sym typeface="Varela Round"/>
            </a:endParaRPr>
          </a:p>
          <a:p>
            <a:pPr indent="-310291" lvl="1" marL="914400" rtl="0" algn="l">
              <a:lnSpc>
                <a:spcPct val="115000"/>
              </a:lnSpc>
              <a:spcBef>
                <a:spcPts val="0"/>
              </a:spcBef>
              <a:spcAft>
                <a:spcPts val="0"/>
              </a:spcAft>
              <a:buSzPct val="108108"/>
              <a:buFont typeface="Varela Round"/>
              <a:buChar char="○"/>
            </a:pPr>
            <a:r>
              <a:rPr lang="en-US">
                <a:latin typeface="Varela Round"/>
                <a:ea typeface="Varela Round"/>
                <a:cs typeface="Varela Round"/>
                <a:sym typeface="Varela Round"/>
              </a:rPr>
              <a:t>Uniform/boxcar</a:t>
            </a:r>
            <a:endParaRPr>
              <a:latin typeface="Varela Round"/>
              <a:ea typeface="Varela Round"/>
              <a:cs typeface="Varela Round"/>
              <a:sym typeface="Varela Round"/>
            </a:endParaRPr>
          </a:p>
          <a:p>
            <a:pPr indent="-310291" lvl="1" marL="914400" rtl="0" algn="l">
              <a:lnSpc>
                <a:spcPct val="115000"/>
              </a:lnSpc>
              <a:spcBef>
                <a:spcPts val="0"/>
              </a:spcBef>
              <a:spcAft>
                <a:spcPts val="0"/>
              </a:spcAft>
              <a:buSzPct val="108108"/>
              <a:buFont typeface="Varela Round"/>
              <a:buChar char="○"/>
            </a:pPr>
            <a:r>
              <a:rPr lang="en-US">
                <a:latin typeface="Varela Round"/>
                <a:ea typeface="Varela Round"/>
                <a:cs typeface="Varela Round"/>
                <a:sym typeface="Varela Round"/>
              </a:rPr>
              <a:t>Gaussian</a:t>
            </a:r>
            <a:endParaRPr>
              <a:latin typeface="Varela Round"/>
              <a:ea typeface="Varela Round"/>
              <a:cs typeface="Varela Round"/>
              <a:sym typeface="Varela Round"/>
            </a:endParaRPr>
          </a:p>
          <a:p>
            <a:pPr indent="-310291" lvl="1" marL="914400" rtl="0" algn="l">
              <a:lnSpc>
                <a:spcPct val="115000"/>
              </a:lnSpc>
              <a:spcBef>
                <a:spcPts val="0"/>
              </a:spcBef>
              <a:spcAft>
                <a:spcPts val="0"/>
              </a:spcAft>
              <a:buSzPct val="108108"/>
              <a:buFont typeface="Varela Round"/>
              <a:buChar char="○"/>
            </a:pPr>
            <a:r>
              <a:rPr lang="en-US">
                <a:latin typeface="Varela Round"/>
                <a:ea typeface="Varela Round"/>
                <a:cs typeface="Varela Round"/>
                <a:sym typeface="Varela Round"/>
              </a:rPr>
              <a:t>Epanechnikov</a:t>
            </a:r>
            <a:endParaRPr>
              <a:latin typeface="Varela Round"/>
              <a:ea typeface="Varela Round"/>
              <a:cs typeface="Varela Round"/>
              <a:sym typeface="Varela Round"/>
            </a:endParaRPr>
          </a:p>
          <a:p>
            <a:pPr indent="-310291" lvl="1" marL="914400" rtl="0" algn="l">
              <a:lnSpc>
                <a:spcPct val="115000"/>
              </a:lnSpc>
              <a:spcBef>
                <a:spcPts val="0"/>
              </a:spcBef>
              <a:spcAft>
                <a:spcPts val="0"/>
              </a:spcAft>
              <a:buSzPct val="108108"/>
              <a:buFont typeface="Varela Round"/>
              <a:buChar char="○"/>
            </a:pPr>
            <a:r>
              <a:rPr lang="en-US">
                <a:latin typeface="Varela Round"/>
                <a:ea typeface="Varela Round"/>
                <a:cs typeface="Varela Round"/>
                <a:sym typeface="Varela Round"/>
              </a:rPr>
              <a:t>Different kernels generally give identical learned functions</a:t>
            </a:r>
            <a:endParaRPr>
              <a:latin typeface="Varela Round"/>
              <a:ea typeface="Varela Round"/>
              <a:cs typeface="Varela Round"/>
              <a:sym typeface="Varela Round"/>
            </a:endParaRPr>
          </a:p>
          <a:p>
            <a:pPr indent="-333632" lvl="0" marL="457200" rtl="0" algn="l">
              <a:lnSpc>
                <a:spcPct val="115000"/>
              </a:lnSpc>
              <a:spcBef>
                <a:spcPts val="0"/>
              </a:spcBef>
              <a:spcAft>
                <a:spcPts val="0"/>
              </a:spcAft>
              <a:buSzPct val="108107"/>
              <a:buFont typeface="Varela Round"/>
              <a:buChar char="●"/>
            </a:pPr>
            <a:r>
              <a:rPr lang="en-US">
                <a:latin typeface="Varela Round"/>
                <a:ea typeface="Varela Round"/>
                <a:cs typeface="Varela Round"/>
                <a:sym typeface="Varela Round"/>
              </a:rPr>
              <a:t>Most kernels parameterized (how many points to look at), and emphasize low distance over far distance</a:t>
            </a:r>
            <a:endParaRPr>
              <a:latin typeface="Varela Round"/>
              <a:ea typeface="Varela Round"/>
              <a:cs typeface="Varela Round"/>
              <a:sym typeface="Varela Round"/>
            </a:endParaRPr>
          </a:p>
        </p:txBody>
      </p:sp>
      <p:pic>
        <p:nvPicPr>
          <p:cNvPr id="210" name="Google Shape;210;p17"/>
          <p:cNvPicPr preferRelativeResize="0"/>
          <p:nvPr/>
        </p:nvPicPr>
        <p:blipFill rotWithShape="1">
          <a:blip r:embed="rId3">
            <a:alphaModFix/>
          </a:blip>
          <a:srcRect b="5958" l="0" r="0" t="0"/>
          <a:stretch/>
        </p:blipFill>
        <p:spPr>
          <a:xfrm>
            <a:off x="5138995" y="672463"/>
            <a:ext cx="3783543" cy="2561850"/>
          </a:xfrm>
          <a:prstGeom prst="rect">
            <a:avLst/>
          </a:prstGeom>
          <a:noFill/>
          <a:ln>
            <a:noFill/>
          </a:ln>
        </p:spPr>
      </p:pic>
      <p:sp>
        <p:nvSpPr>
          <p:cNvPr id="211" name="Google Shape;211;p17"/>
          <p:cNvSpPr txBox="1"/>
          <p:nvPr/>
        </p:nvSpPr>
        <p:spPr>
          <a:xfrm>
            <a:off x="5404637" y="3244087"/>
            <a:ext cx="3060700" cy="3077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12" name="Google Shape;212;p17"/>
          <p:cNvPicPr preferRelativeResize="0"/>
          <p:nvPr/>
        </p:nvPicPr>
        <p:blipFill rotWithShape="1">
          <a:blip r:embed="rId5">
            <a:alphaModFix/>
          </a:blip>
          <a:srcRect b="0" l="0" r="0" t="0"/>
          <a:stretch/>
        </p:blipFill>
        <p:spPr>
          <a:xfrm>
            <a:off x="4777500" y="3592501"/>
            <a:ext cx="4092176" cy="136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Approximate Nearest Neighbor</a:t>
            </a:r>
            <a:endParaRPr b="1">
              <a:solidFill>
                <a:srgbClr val="7030A0"/>
              </a:solidFill>
              <a:latin typeface="Varela Round"/>
              <a:ea typeface="Varela Round"/>
              <a:cs typeface="Varela Round"/>
              <a:sym typeface="Varela Round"/>
            </a:endParaRPr>
          </a:p>
        </p:txBody>
      </p:sp>
      <p:sp>
        <p:nvSpPr>
          <p:cNvPr id="218" name="Google Shape;218;p18"/>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Deals with runtime weakness by finding a “close enough” nearest neighbor rather than exact nearest neighbor</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Locality Sensitive Hashing (LSH)</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Yields a close neighbor with high probability</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Want some probability of success</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rgbClr val="7030A0"/>
                </a:solidFill>
                <a:latin typeface="Varela Round"/>
                <a:ea typeface="Varela Round"/>
                <a:cs typeface="Varela Round"/>
                <a:sym typeface="Varela Round"/>
              </a:rPr>
              <a:t>Announcements</a:t>
            </a:r>
            <a:endParaRPr b="1">
              <a:solidFill>
                <a:srgbClr val="7030A0"/>
              </a:solidFill>
              <a:latin typeface="Varela Round"/>
              <a:ea typeface="Varela Round"/>
              <a:cs typeface="Varela Round"/>
              <a:sym typeface="Varela Round"/>
            </a:endParaRPr>
          </a:p>
        </p:txBody>
      </p:sp>
      <p:sp>
        <p:nvSpPr>
          <p:cNvPr id="69" name="Google Shape;6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Clr>
                <a:schemeClr val="dk1"/>
              </a:buClr>
              <a:buSzPts val="2100"/>
              <a:buFont typeface="Varela Round"/>
              <a:buChar char="●"/>
            </a:pPr>
            <a:r>
              <a:rPr lang="en-US" sz="2100">
                <a:solidFill>
                  <a:schemeClr val="dk1"/>
                </a:solidFill>
                <a:latin typeface="Varela Round"/>
                <a:ea typeface="Varela Round"/>
                <a:cs typeface="Varela Round"/>
                <a:sym typeface="Varela Round"/>
              </a:rPr>
              <a:t>HW 5 to be released Friday</a:t>
            </a:r>
            <a:endParaRPr sz="2100">
              <a:solidFill>
                <a:schemeClr val="dk1"/>
              </a:solidFill>
              <a:latin typeface="Varela Round"/>
              <a:ea typeface="Varela Round"/>
              <a:cs typeface="Varela Round"/>
              <a:sym typeface="Varela Round"/>
            </a:endParaRPr>
          </a:p>
          <a:p>
            <a:pPr indent="-361950" lvl="0" marL="457200" rtl="0" algn="l">
              <a:lnSpc>
                <a:spcPct val="115000"/>
              </a:lnSpc>
              <a:spcBef>
                <a:spcPts val="0"/>
              </a:spcBef>
              <a:spcAft>
                <a:spcPts val="0"/>
              </a:spcAft>
              <a:buClr>
                <a:schemeClr val="dk1"/>
              </a:buClr>
              <a:buSzPts val="2100"/>
              <a:buFont typeface="Varela Round"/>
              <a:buChar char="●"/>
            </a:pPr>
            <a:r>
              <a:rPr lang="en-US" sz="2100">
                <a:solidFill>
                  <a:schemeClr val="dk1"/>
                </a:solidFill>
                <a:latin typeface="Varela Round"/>
                <a:ea typeface="Varela Round"/>
                <a:cs typeface="Varela Round"/>
                <a:sym typeface="Varela Round"/>
              </a:rPr>
              <a:t>Learning reflection 6 is out and due 05/13 - Monday</a:t>
            </a:r>
            <a:endParaRPr sz="2100">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Locality Sensitive Hashing</a:t>
            </a:r>
            <a:endParaRPr b="1">
              <a:solidFill>
                <a:srgbClr val="7030A0"/>
              </a:solidFill>
              <a:latin typeface="Varela Round"/>
              <a:ea typeface="Varela Round"/>
              <a:cs typeface="Varela Round"/>
              <a:sym typeface="Varela Round"/>
            </a:endParaRPr>
          </a:p>
        </p:txBody>
      </p:sp>
      <p:sp>
        <p:nvSpPr>
          <p:cNvPr id="224" name="Google Shape;224;p19"/>
          <p:cNvSpPr txBox="1"/>
          <p:nvPr>
            <p:ph idx="1" type="body"/>
          </p:nvPr>
        </p:nvSpPr>
        <p:spPr>
          <a:xfrm>
            <a:off x="311700" y="920050"/>
            <a:ext cx="44106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Varela Round"/>
              <a:buChar char="●"/>
            </a:pPr>
            <a:r>
              <a:rPr b="1" lang="en-US" sz="1400">
                <a:latin typeface="Varela Round"/>
                <a:ea typeface="Varela Round"/>
                <a:cs typeface="Varela Round"/>
                <a:sym typeface="Varela Round"/>
              </a:rPr>
              <a:t>Idea:</a:t>
            </a:r>
            <a:endParaRPr b="1" sz="1400">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Break data into smaller bins based on proximity</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Find exact nearest neighbor within a bin</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p:txBody>
      </p:sp>
      <p:pic>
        <p:nvPicPr>
          <p:cNvPr id="225" name="Google Shape;225;p19"/>
          <p:cNvPicPr preferRelativeResize="0"/>
          <p:nvPr/>
        </p:nvPicPr>
        <p:blipFill rotWithShape="1">
          <a:blip r:embed="rId3">
            <a:alphaModFix/>
          </a:blip>
          <a:srcRect b="0" l="0" r="0" t="0"/>
          <a:stretch/>
        </p:blipFill>
        <p:spPr>
          <a:xfrm>
            <a:off x="254573" y="2282377"/>
            <a:ext cx="2932076" cy="1405700"/>
          </a:xfrm>
          <a:prstGeom prst="rect">
            <a:avLst/>
          </a:prstGeom>
          <a:noFill/>
          <a:ln>
            <a:noFill/>
          </a:ln>
        </p:spPr>
      </p:pic>
      <p:pic>
        <p:nvPicPr>
          <p:cNvPr id="226" name="Google Shape;226;p19"/>
          <p:cNvPicPr preferRelativeResize="0"/>
          <p:nvPr/>
        </p:nvPicPr>
        <p:blipFill rotWithShape="1">
          <a:blip r:embed="rId4">
            <a:alphaModFix/>
          </a:blip>
          <a:srcRect b="0" l="0" r="0" t="0"/>
          <a:stretch/>
        </p:blipFill>
        <p:spPr>
          <a:xfrm>
            <a:off x="4817397" y="1017722"/>
            <a:ext cx="4225675" cy="1343525"/>
          </a:xfrm>
          <a:prstGeom prst="rect">
            <a:avLst/>
          </a:prstGeom>
          <a:noFill/>
          <a:ln>
            <a:noFill/>
          </a:ln>
        </p:spPr>
      </p:pic>
      <p:pic>
        <p:nvPicPr>
          <p:cNvPr id="227" name="Google Shape;227;p19"/>
          <p:cNvPicPr preferRelativeResize="0"/>
          <p:nvPr/>
        </p:nvPicPr>
        <p:blipFill rotWithShape="1">
          <a:blip r:embed="rId5">
            <a:alphaModFix/>
          </a:blip>
          <a:srcRect b="0" l="0" r="1602" t="0"/>
          <a:stretch/>
        </p:blipFill>
        <p:spPr>
          <a:xfrm>
            <a:off x="2448709" y="3426950"/>
            <a:ext cx="2123290" cy="1640325"/>
          </a:xfrm>
          <a:prstGeom prst="rect">
            <a:avLst/>
          </a:prstGeom>
          <a:noFill/>
          <a:ln>
            <a:noFill/>
          </a:ln>
        </p:spPr>
      </p:pic>
      <p:pic>
        <p:nvPicPr>
          <p:cNvPr id="228" name="Google Shape;228;p19"/>
          <p:cNvPicPr preferRelativeResize="0"/>
          <p:nvPr/>
        </p:nvPicPr>
        <p:blipFill rotWithShape="1">
          <a:blip r:embed="rId6">
            <a:alphaModFix/>
          </a:blip>
          <a:srcRect b="0" l="0" r="0" t="0"/>
          <a:stretch/>
        </p:blipFill>
        <p:spPr>
          <a:xfrm>
            <a:off x="4722300" y="2531938"/>
            <a:ext cx="4183376" cy="187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Binning</a:t>
            </a:r>
            <a:endParaRPr b="1">
              <a:solidFill>
                <a:srgbClr val="7030A0"/>
              </a:solidFill>
              <a:latin typeface="Varela Round"/>
              <a:ea typeface="Varela Round"/>
              <a:cs typeface="Varela Round"/>
              <a:sym typeface="Varela Round"/>
            </a:endParaRPr>
          </a:p>
        </p:txBody>
      </p:sp>
      <p:sp>
        <p:nvSpPr>
          <p:cNvPr id="234" name="Google Shape;234;p20"/>
          <p:cNvSpPr txBox="1"/>
          <p:nvPr>
            <p:ph idx="1" type="body"/>
          </p:nvPr>
        </p:nvSpPr>
        <p:spPr>
          <a:xfrm>
            <a:off x="311700" y="987950"/>
            <a:ext cx="45435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Use a line to separate the data and sort the groups on either side of line into bins</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A random line works fairly well</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Points with close cosine distance tend to be in same bins</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Close bin indices differ by one bit</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p:txBody>
      </p:sp>
      <p:pic>
        <p:nvPicPr>
          <p:cNvPr id="235" name="Google Shape;235;p20"/>
          <p:cNvPicPr preferRelativeResize="0"/>
          <p:nvPr/>
        </p:nvPicPr>
        <p:blipFill rotWithShape="1">
          <a:blip r:embed="rId3">
            <a:alphaModFix/>
          </a:blip>
          <a:srcRect b="0" l="0" r="0" t="0"/>
          <a:stretch/>
        </p:blipFill>
        <p:spPr>
          <a:xfrm>
            <a:off x="4984069" y="824612"/>
            <a:ext cx="3848231" cy="1660968"/>
          </a:xfrm>
          <a:prstGeom prst="rect">
            <a:avLst/>
          </a:prstGeom>
          <a:noFill/>
          <a:ln>
            <a:noFill/>
          </a:ln>
        </p:spPr>
      </p:pic>
      <p:pic>
        <p:nvPicPr>
          <p:cNvPr id="236" name="Google Shape;236;p20"/>
          <p:cNvPicPr preferRelativeResize="0"/>
          <p:nvPr/>
        </p:nvPicPr>
        <p:blipFill rotWithShape="1">
          <a:blip r:embed="rId4">
            <a:alphaModFix/>
          </a:blip>
          <a:srcRect b="0" l="0" r="0" t="0"/>
          <a:stretch/>
        </p:blipFill>
        <p:spPr>
          <a:xfrm>
            <a:off x="4916175" y="2859755"/>
            <a:ext cx="3984001" cy="1969327"/>
          </a:xfrm>
          <a:prstGeom prst="rect">
            <a:avLst/>
          </a:prstGeom>
          <a:noFill/>
          <a:ln>
            <a:noFill/>
          </a:ln>
        </p:spPr>
      </p:pic>
      <p:pic>
        <p:nvPicPr>
          <p:cNvPr id="237" name="Google Shape;237;p20"/>
          <p:cNvPicPr preferRelativeResize="0"/>
          <p:nvPr/>
        </p:nvPicPr>
        <p:blipFill rotWithShape="1">
          <a:blip r:embed="rId5">
            <a:alphaModFix/>
          </a:blip>
          <a:srcRect b="0" l="0" r="0" t="0"/>
          <a:stretch/>
        </p:blipFill>
        <p:spPr>
          <a:xfrm>
            <a:off x="388625" y="3164388"/>
            <a:ext cx="4183376" cy="187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22"/>
          <p:cNvSpPr txBox="1"/>
          <p:nvPr>
            <p:ph type="ctrTitle"/>
          </p:nvPr>
        </p:nvSpPr>
        <p:spPr>
          <a:xfrm>
            <a:off x="311708" y="744575"/>
            <a:ext cx="8520600" cy="205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5200"/>
              <a:buNone/>
            </a:pPr>
            <a:r>
              <a:rPr b="1" i="0" lang="en-US" sz="3600" u="none" cap="none" strike="noStrike">
                <a:solidFill>
                  <a:srgbClr val="7030A0"/>
                </a:solidFill>
                <a:latin typeface="Varela Round"/>
                <a:ea typeface="Varela Round"/>
                <a:cs typeface="Varela Round"/>
                <a:sym typeface="Varela Round"/>
              </a:rPr>
              <a:t>Kaggle Demo</a:t>
            </a:r>
            <a:endParaRPr b="1" sz="6000">
              <a:solidFill>
                <a:srgbClr val="7030A0"/>
              </a:solidFill>
              <a:latin typeface="Varela Round"/>
              <a:ea typeface="Varela Round"/>
              <a:cs typeface="Varela Round"/>
              <a:sym typeface="Varela Round"/>
            </a:endParaRPr>
          </a:p>
        </p:txBody>
      </p:sp>
      <p:sp>
        <p:nvSpPr>
          <p:cNvPr id="243" name="Google Shape;243;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rPr lang="en-US">
                <a:latin typeface="Varela Round"/>
                <a:ea typeface="Varela Round"/>
                <a:cs typeface="Varela Round"/>
                <a:sym typeface="Varela Round"/>
              </a:rPr>
              <a:t>What to do &amp; how</a:t>
            </a:r>
            <a:endParaRPr>
              <a:latin typeface="Varela Round"/>
              <a:ea typeface="Varela Round"/>
              <a:cs typeface="Varela Round"/>
              <a:sym typeface="Varela Rou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Setup</a:t>
            </a:r>
            <a:endParaRPr b="1">
              <a:solidFill>
                <a:srgbClr val="7030A0"/>
              </a:solidFill>
              <a:latin typeface="Varela Round"/>
              <a:ea typeface="Varela Round"/>
              <a:cs typeface="Varela Round"/>
              <a:sym typeface="Varela Round"/>
            </a:endParaRPr>
          </a:p>
        </p:txBody>
      </p:sp>
      <p:sp>
        <p:nvSpPr>
          <p:cNvPr id="249" name="Google Shape;24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Register a Kaggle account using your UW Google email (or a personal email)</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Edit your profile and change your name to whatever you prefer</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Does not have to be your real name!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Alternatively you can change your competition-specific team name on the competition page under the “team” tab</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You will let us know which user you are as when submitting to Gradescope </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Make sure to keep names appropriate!</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Visit the Kaggle page linked on the course website and join the competition</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Make sure to read through the competition description and evaluation pages!</a:t>
            </a:r>
            <a:endParaRPr>
              <a:latin typeface="Varela Round"/>
              <a:ea typeface="Varela Round"/>
              <a:cs typeface="Varela Round"/>
              <a:sym typeface="Varela Rou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pic>
        <p:nvPicPr>
          <p:cNvPr id="254" name="Google Shape;254;p24"/>
          <p:cNvPicPr preferRelativeResize="0"/>
          <p:nvPr/>
        </p:nvPicPr>
        <p:blipFill rotWithShape="1">
          <a:blip r:embed="rId3">
            <a:alphaModFix/>
          </a:blip>
          <a:srcRect b="0" l="0" r="0" t="0"/>
          <a:stretch/>
        </p:blipFill>
        <p:spPr>
          <a:xfrm>
            <a:off x="662825" y="152400"/>
            <a:ext cx="8123925" cy="4838702"/>
          </a:xfrm>
          <a:prstGeom prst="rect">
            <a:avLst/>
          </a:prstGeom>
          <a:noFill/>
          <a:ln>
            <a:noFill/>
          </a:ln>
        </p:spPr>
      </p:pic>
      <p:sp>
        <p:nvSpPr>
          <p:cNvPr id="255" name="Google Shape;255;p24"/>
          <p:cNvSpPr/>
          <p:nvPr/>
        </p:nvSpPr>
        <p:spPr>
          <a:xfrm>
            <a:off x="537700" y="2900725"/>
            <a:ext cx="1167300" cy="863100"/>
          </a:xfrm>
          <a:prstGeom prst="ellipse">
            <a:avLst/>
          </a:prstGeom>
          <a:no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1924400" y="3112975"/>
            <a:ext cx="721500" cy="438600"/>
          </a:xfrm>
          <a:prstGeom prst="leftArrow">
            <a:avLst>
              <a:gd fmla="val 50000" name="adj1"/>
              <a:gd fmla="val 50000" name="adj2"/>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Data</a:t>
            </a:r>
            <a:endParaRPr b="1">
              <a:solidFill>
                <a:srgbClr val="7030A0"/>
              </a:solidFill>
              <a:latin typeface="Varela Round"/>
              <a:ea typeface="Varela Round"/>
              <a:cs typeface="Varela Round"/>
              <a:sym typeface="Varela Round"/>
            </a:endParaRPr>
          </a:p>
        </p:txBody>
      </p:sp>
      <p:sp>
        <p:nvSpPr>
          <p:cNvPr id="262" name="Google Shape;26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The “data” tab allows you to download the raw data</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You will have access to the training set and a test set </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You should also read the data explainer to learn more about the data you’ll be working with</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You can also view a portion of the data to get a better idea of what it looks like and how it’s structured!</a:t>
            </a:r>
            <a:endParaRPr>
              <a:latin typeface="Varela Round"/>
              <a:ea typeface="Varela Round"/>
              <a:cs typeface="Varela Round"/>
              <a:sym typeface="Varela Rou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6"/>
          <p:cNvSpPr/>
          <p:nvPr/>
        </p:nvSpPr>
        <p:spPr>
          <a:xfrm>
            <a:off x="1924400" y="3112975"/>
            <a:ext cx="721500" cy="438600"/>
          </a:xfrm>
          <a:prstGeom prst="leftArrow">
            <a:avLst>
              <a:gd fmla="val 50000" name="adj1"/>
              <a:gd fmla="val 50000" name="adj2"/>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6"/>
          <p:cNvPicPr preferRelativeResize="0"/>
          <p:nvPr/>
        </p:nvPicPr>
        <p:blipFill rotWithShape="1">
          <a:blip r:embed="rId3">
            <a:alphaModFix/>
          </a:blip>
          <a:srcRect b="0" l="0" r="0" t="0"/>
          <a:stretch/>
        </p:blipFill>
        <p:spPr>
          <a:xfrm>
            <a:off x="1556426" y="29700"/>
            <a:ext cx="6031139" cy="508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Leaderboards</a:t>
            </a:r>
            <a:endParaRPr b="1">
              <a:solidFill>
                <a:srgbClr val="7030A0"/>
              </a:solidFill>
              <a:latin typeface="Varela Round"/>
              <a:ea typeface="Varela Round"/>
              <a:cs typeface="Varela Round"/>
              <a:sym typeface="Varela Round"/>
            </a:endParaRPr>
          </a:p>
        </p:txBody>
      </p:sp>
      <p:sp>
        <p:nvSpPr>
          <p:cNvPr id="274" name="Google Shape;27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Public </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Is always available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Shows preliminary team accuracies on 1/3 of the full test data</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Take the standings here with a grain of salt </a:t>
            </a:r>
            <a:endParaRPr>
              <a:latin typeface="Varela Round"/>
              <a:ea typeface="Varela Round"/>
              <a:cs typeface="Varela Round"/>
              <a:sym typeface="Varela Round"/>
            </a:endParaRPr>
          </a:p>
          <a:p>
            <a:pPr indent="-317500" lvl="2" marL="13716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Unless you are doing much worse than expected! You might want to re-evaluate your data processing and model if this is the case</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Private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Is revealed when the competition ends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Shows the true standings of teams and their score on the rest of the test data set</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This is the one you’ll be partially graded on!</a:t>
            </a:r>
            <a:endParaRPr>
              <a:latin typeface="Varela Round"/>
              <a:ea typeface="Varela Round"/>
              <a:cs typeface="Varela Round"/>
              <a:sym typeface="Varela Rou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pic>
        <p:nvPicPr>
          <p:cNvPr id="279" name="Google Shape;279;p28"/>
          <p:cNvPicPr preferRelativeResize="0"/>
          <p:nvPr/>
        </p:nvPicPr>
        <p:blipFill rotWithShape="1">
          <a:blip r:embed="rId3">
            <a:alphaModFix/>
          </a:blip>
          <a:srcRect b="0" l="0" r="0" t="0"/>
          <a:stretch/>
        </p:blipFill>
        <p:spPr>
          <a:xfrm>
            <a:off x="149824" y="503150"/>
            <a:ext cx="4346548" cy="3843323"/>
          </a:xfrm>
          <a:prstGeom prst="rect">
            <a:avLst/>
          </a:prstGeom>
          <a:noFill/>
          <a:ln>
            <a:noFill/>
          </a:ln>
        </p:spPr>
      </p:pic>
      <p:pic>
        <p:nvPicPr>
          <p:cNvPr id="280" name="Google Shape;280;p28"/>
          <p:cNvPicPr preferRelativeResize="0"/>
          <p:nvPr/>
        </p:nvPicPr>
        <p:blipFill rotWithShape="1">
          <a:blip r:embed="rId4">
            <a:alphaModFix/>
          </a:blip>
          <a:srcRect b="0" l="0" r="0" t="0"/>
          <a:stretch/>
        </p:blipFill>
        <p:spPr>
          <a:xfrm>
            <a:off x="4555274" y="503150"/>
            <a:ext cx="4438910" cy="3843324"/>
          </a:xfrm>
          <a:prstGeom prst="rect">
            <a:avLst/>
          </a:prstGeom>
          <a:noFill/>
          <a:ln>
            <a:noFill/>
          </a:ln>
        </p:spPr>
      </p:pic>
      <p:sp>
        <p:nvSpPr>
          <p:cNvPr id="281" name="Google Shape;281;p28"/>
          <p:cNvSpPr/>
          <p:nvPr/>
        </p:nvSpPr>
        <p:spPr>
          <a:xfrm>
            <a:off x="5272275" y="3231150"/>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5272275" y="3780150"/>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5272275" y="3597150"/>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5272275" y="3414150"/>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560175" y="3444950"/>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560175" y="2710275"/>
            <a:ext cx="715500" cy="1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Submitting</a:t>
            </a:r>
            <a:endParaRPr b="1">
              <a:solidFill>
                <a:srgbClr val="7030A0"/>
              </a:solidFill>
              <a:latin typeface="Varela Round"/>
              <a:ea typeface="Varela Round"/>
              <a:cs typeface="Varela Round"/>
              <a:sym typeface="Varela Round"/>
            </a:endParaRPr>
          </a:p>
        </p:txBody>
      </p:sp>
      <p:sp>
        <p:nvSpPr>
          <p:cNvPr id="292" name="Google Shape;29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Kaggle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Model predictions (CSV)</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That’s it!</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Gradescope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Notebook</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Concept questions</a:t>
            </a:r>
            <a:endParaRPr>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Agenda</a:t>
            </a:r>
            <a:endParaRPr b="1">
              <a:solidFill>
                <a:srgbClr val="7030A0"/>
              </a:solidFill>
              <a:latin typeface="Varela Round"/>
              <a:ea typeface="Varela Round"/>
              <a:cs typeface="Varela Round"/>
              <a:sym typeface="Varela Round"/>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Varela Round"/>
              <a:buChar char="●"/>
            </a:pPr>
            <a:r>
              <a:rPr b="1" lang="en-US" sz="1500">
                <a:solidFill>
                  <a:schemeClr val="dk1"/>
                </a:solidFill>
                <a:latin typeface="Varela Round"/>
                <a:ea typeface="Varela Round"/>
                <a:cs typeface="Varela Round"/>
                <a:sym typeface="Varela Round"/>
              </a:rPr>
              <a:t>Concept Review/Questions </a:t>
            </a:r>
            <a:endParaRPr b="1" sz="1500">
              <a:solidFill>
                <a:schemeClr val="dk1"/>
              </a:solidFill>
              <a:latin typeface="Varela Round"/>
              <a:ea typeface="Varela Round"/>
              <a:cs typeface="Varela Round"/>
              <a:sym typeface="Varela Round"/>
            </a:endParaRPr>
          </a:p>
          <a:p>
            <a:pPr indent="-323850" lvl="1" marL="914400" rtl="0" algn="l">
              <a:lnSpc>
                <a:spcPct val="115000"/>
              </a:lnSpc>
              <a:spcBef>
                <a:spcPts val="0"/>
              </a:spcBef>
              <a:spcAft>
                <a:spcPts val="0"/>
              </a:spcAft>
              <a:buClr>
                <a:schemeClr val="dk1"/>
              </a:buClr>
              <a:buSzPts val="1500"/>
              <a:buFont typeface="Varela Round"/>
              <a:buChar char="○"/>
            </a:pPr>
            <a:r>
              <a:rPr lang="en-US" sz="1500">
                <a:solidFill>
                  <a:schemeClr val="dk1"/>
                </a:solidFill>
                <a:latin typeface="Varela Round"/>
                <a:ea typeface="Varela Round"/>
                <a:cs typeface="Varela Round"/>
                <a:sym typeface="Varela Round"/>
              </a:rPr>
              <a:t>Precision/Recall</a:t>
            </a:r>
            <a:endParaRPr sz="1500">
              <a:solidFill>
                <a:schemeClr val="dk1"/>
              </a:solidFill>
              <a:latin typeface="Varela Round"/>
              <a:ea typeface="Varela Round"/>
              <a:cs typeface="Varela Round"/>
              <a:sym typeface="Varela Round"/>
            </a:endParaRPr>
          </a:p>
          <a:p>
            <a:pPr indent="-323850" lvl="1" marL="914400" rtl="0" algn="l">
              <a:lnSpc>
                <a:spcPct val="115000"/>
              </a:lnSpc>
              <a:spcBef>
                <a:spcPts val="0"/>
              </a:spcBef>
              <a:spcAft>
                <a:spcPts val="0"/>
              </a:spcAft>
              <a:buClr>
                <a:schemeClr val="dk1"/>
              </a:buClr>
              <a:buSzPts val="1500"/>
              <a:buFont typeface="Varela Round"/>
              <a:buChar char="○"/>
            </a:pPr>
            <a:r>
              <a:rPr lang="en-US" sz="1500">
                <a:solidFill>
                  <a:schemeClr val="dk1"/>
                </a:solidFill>
                <a:latin typeface="Varela Round"/>
                <a:ea typeface="Varela Round"/>
                <a:cs typeface="Varela Round"/>
                <a:sym typeface="Varela Round"/>
              </a:rPr>
              <a:t>Embeddings and distance metrics</a:t>
            </a:r>
            <a:endParaRPr sz="1500">
              <a:solidFill>
                <a:schemeClr val="dk1"/>
              </a:solidFill>
              <a:latin typeface="Varela Round"/>
              <a:ea typeface="Varela Round"/>
              <a:cs typeface="Varela Round"/>
              <a:sym typeface="Varela Round"/>
            </a:endParaRPr>
          </a:p>
          <a:p>
            <a:pPr indent="-323850" lvl="1" marL="914400" rtl="0" algn="l">
              <a:lnSpc>
                <a:spcPct val="115000"/>
              </a:lnSpc>
              <a:spcBef>
                <a:spcPts val="0"/>
              </a:spcBef>
              <a:spcAft>
                <a:spcPts val="0"/>
              </a:spcAft>
              <a:buClr>
                <a:schemeClr val="dk1"/>
              </a:buClr>
              <a:buSzPts val="1500"/>
              <a:buFont typeface="Varela Round"/>
              <a:buChar char="○"/>
            </a:pPr>
            <a:r>
              <a:rPr lang="en-US" sz="1500">
                <a:solidFill>
                  <a:schemeClr val="dk1"/>
                </a:solidFill>
                <a:latin typeface="Varela Round"/>
                <a:ea typeface="Varela Round"/>
                <a:cs typeface="Varela Round"/>
                <a:sym typeface="Varela Round"/>
              </a:rPr>
              <a:t>Local Methods</a:t>
            </a:r>
            <a:endParaRPr sz="1500">
              <a:solidFill>
                <a:schemeClr val="dk1"/>
              </a:solidFill>
              <a:latin typeface="Varela Round"/>
              <a:ea typeface="Varela Round"/>
              <a:cs typeface="Varela Round"/>
              <a:sym typeface="Varela Round"/>
            </a:endParaRPr>
          </a:p>
          <a:p>
            <a:pPr indent="-323850" lvl="1" marL="914400" rtl="0" algn="l">
              <a:lnSpc>
                <a:spcPct val="115000"/>
              </a:lnSpc>
              <a:spcBef>
                <a:spcPts val="0"/>
              </a:spcBef>
              <a:spcAft>
                <a:spcPts val="0"/>
              </a:spcAft>
              <a:buClr>
                <a:schemeClr val="dk1"/>
              </a:buClr>
              <a:buSzPts val="1500"/>
              <a:buFont typeface="Varela Round"/>
              <a:buChar char="○"/>
            </a:pPr>
            <a:r>
              <a:rPr lang="en-US" sz="1500">
                <a:solidFill>
                  <a:schemeClr val="dk1"/>
                </a:solidFill>
                <a:latin typeface="Varela Round"/>
                <a:ea typeface="Varela Round"/>
                <a:cs typeface="Varela Round"/>
                <a:sym typeface="Varela Round"/>
              </a:rPr>
              <a:t>Practice problems throughout the slides</a:t>
            </a:r>
            <a:endParaRPr sz="1500">
              <a:solidFill>
                <a:schemeClr val="dk1"/>
              </a:solidFill>
              <a:latin typeface="Varela Round"/>
              <a:ea typeface="Varela Round"/>
              <a:cs typeface="Varela Round"/>
              <a:sym typeface="Varela Round"/>
            </a:endParaRPr>
          </a:p>
          <a:p>
            <a:pPr indent="-323850" lvl="0" marL="457200" rtl="0" algn="l">
              <a:lnSpc>
                <a:spcPct val="115000"/>
              </a:lnSpc>
              <a:spcBef>
                <a:spcPts val="0"/>
              </a:spcBef>
              <a:spcAft>
                <a:spcPts val="0"/>
              </a:spcAft>
              <a:buClr>
                <a:schemeClr val="dk1"/>
              </a:buClr>
              <a:buSzPts val="1500"/>
              <a:buFont typeface="Varela Round"/>
              <a:buChar char="●"/>
            </a:pPr>
            <a:r>
              <a:rPr b="1" lang="en-US" sz="1500">
                <a:solidFill>
                  <a:schemeClr val="dk1"/>
                </a:solidFill>
                <a:latin typeface="Varela Round"/>
                <a:ea typeface="Varela Round"/>
                <a:cs typeface="Varela Round"/>
                <a:sym typeface="Varela Round"/>
              </a:rPr>
              <a:t>Kaggle Demo (extra slides)</a:t>
            </a:r>
            <a:endParaRPr sz="1500">
              <a:latin typeface="Varela Round"/>
              <a:ea typeface="Varela Round"/>
              <a:cs typeface="Varela Round"/>
              <a:sym typeface="Varela Round"/>
            </a:endParaRPr>
          </a:p>
          <a:p>
            <a:pPr indent="-228600" lvl="1" marL="914400" rtl="0" algn="l">
              <a:lnSpc>
                <a:spcPct val="115000"/>
              </a:lnSpc>
              <a:spcBef>
                <a:spcPts val="1200"/>
              </a:spcBef>
              <a:spcAft>
                <a:spcPts val="0"/>
              </a:spcAft>
              <a:buSzPts val="1400"/>
              <a:buNone/>
            </a:pPr>
            <a:r>
              <a:t/>
            </a:r>
            <a:endParaRPr sz="1500">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sz="1500">
              <a:latin typeface="Varela Round"/>
              <a:ea typeface="Varela Round"/>
              <a:cs typeface="Varela Round"/>
              <a:sym typeface="Varela Rou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Grading</a:t>
            </a:r>
            <a:endParaRPr b="1">
              <a:solidFill>
                <a:srgbClr val="7030A0"/>
              </a:solidFill>
              <a:latin typeface="Varela Round"/>
              <a:ea typeface="Varela Round"/>
              <a:cs typeface="Varela Round"/>
              <a:sym typeface="Varela Round"/>
            </a:endParaRPr>
          </a:p>
        </p:txBody>
      </p:sp>
      <p:sp>
        <p:nvSpPr>
          <p:cNvPr id="298" name="Google Shape;29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The Kaggle portion is NOT graded on a curve</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You will get full credit if you achieve 95% accuracy or greater on the private leaderboard</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You can submit up to 5 times a day on Kaggle</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Make sure to submit the rest of the assignment on Gradescope</a:t>
            </a:r>
            <a:endParaRPr>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Receiver Operating Characteristic Curves</a:t>
            </a:r>
            <a:endParaRPr b="1">
              <a:solidFill>
                <a:srgbClr val="7030A0"/>
              </a:solidFill>
              <a:latin typeface="Varela Round"/>
              <a:ea typeface="Varela Round"/>
              <a:cs typeface="Varela Round"/>
              <a:sym typeface="Varela Round"/>
            </a:endParaRPr>
          </a:p>
        </p:txBody>
      </p:sp>
      <p:sp>
        <p:nvSpPr>
          <p:cNvPr id="81" name="Google Shape;81;p4"/>
          <p:cNvSpPr txBox="1"/>
          <p:nvPr>
            <p:ph idx="1" type="body"/>
          </p:nvPr>
        </p:nvSpPr>
        <p:spPr>
          <a:xfrm>
            <a:off x="311700" y="1152475"/>
            <a:ext cx="4001621"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ROC Curve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Quick &amp; easy way to visualize changing metrics as threshold (alpha) increases</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Best model comes close to upper left corner</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Worst model approaches bottom right corner</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Analyze the AUC (area under curve)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Tells us the degree/measure of separability</a:t>
            </a:r>
            <a:endParaRPr>
              <a:latin typeface="Varela Round"/>
              <a:ea typeface="Varela Round"/>
              <a:cs typeface="Varela Round"/>
              <a:sym typeface="Varela Round"/>
            </a:endParaRPr>
          </a:p>
        </p:txBody>
      </p:sp>
      <p:pic>
        <p:nvPicPr>
          <p:cNvPr id="82" name="Google Shape;82;p4"/>
          <p:cNvPicPr preferRelativeResize="0"/>
          <p:nvPr/>
        </p:nvPicPr>
        <p:blipFill rotWithShape="1">
          <a:blip r:embed="rId3">
            <a:alphaModFix/>
          </a:blip>
          <a:srcRect b="0" l="0" r="0" t="0"/>
          <a:stretch/>
        </p:blipFill>
        <p:spPr>
          <a:xfrm>
            <a:off x="4224528" y="1538575"/>
            <a:ext cx="5058950" cy="35659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Precision and Recall</a:t>
            </a:r>
            <a:endParaRPr b="1">
              <a:solidFill>
                <a:srgbClr val="7030A0"/>
              </a:solidFill>
              <a:latin typeface="Varela Round"/>
              <a:ea typeface="Varela Round"/>
              <a:cs typeface="Varela Round"/>
              <a:sym typeface="Varela Round"/>
            </a:endParaRPr>
          </a:p>
        </p:txBody>
      </p:sp>
      <p:sp>
        <p:nvSpPr>
          <p:cNvPr id="88" name="Google Shape;88;p5"/>
          <p:cNvSpPr txBox="1"/>
          <p:nvPr>
            <p:ph idx="1" type="body"/>
          </p:nvPr>
        </p:nvSpPr>
        <p:spPr>
          <a:xfrm>
            <a:off x="311700" y="1017725"/>
            <a:ext cx="53583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Varela Round"/>
              <a:buChar char="●"/>
            </a:pPr>
            <a:r>
              <a:rPr lang="en-US" sz="1600">
                <a:latin typeface="Varela Round"/>
                <a:ea typeface="Varela Round"/>
                <a:cs typeface="Varela Round"/>
                <a:sym typeface="Varela Round"/>
              </a:rPr>
              <a:t>More complex metrics</a:t>
            </a:r>
            <a:endParaRPr sz="1600">
              <a:latin typeface="Varela Round"/>
              <a:ea typeface="Varela Round"/>
              <a:cs typeface="Varela Round"/>
              <a:sym typeface="Varela Round"/>
            </a:endParaRPr>
          </a:p>
          <a:p>
            <a:pPr indent="-304800" lvl="1" marL="914400" rtl="0" algn="l">
              <a:lnSpc>
                <a:spcPct val="115000"/>
              </a:lnSpc>
              <a:spcBef>
                <a:spcPts val="0"/>
              </a:spcBef>
              <a:spcAft>
                <a:spcPts val="0"/>
              </a:spcAft>
              <a:buSzPts val="1200"/>
              <a:buFont typeface="Varela Round"/>
              <a:buChar char="○"/>
            </a:pPr>
            <a:r>
              <a:rPr lang="en-US" sz="1200">
                <a:latin typeface="Varela Round"/>
                <a:ea typeface="Varela Round"/>
                <a:cs typeface="Varela Round"/>
                <a:sym typeface="Varela Round"/>
              </a:rPr>
              <a:t>Use True Positive rate in combination with others</a:t>
            </a:r>
            <a:endParaRPr sz="1200">
              <a:latin typeface="Varela Round"/>
              <a:ea typeface="Varela Round"/>
              <a:cs typeface="Varela Round"/>
              <a:sym typeface="Varela Round"/>
            </a:endParaRPr>
          </a:p>
          <a:p>
            <a:pPr indent="-330200" lvl="0" marL="457200" rtl="0" algn="l">
              <a:lnSpc>
                <a:spcPct val="115000"/>
              </a:lnSpc>
              <a:spcBef>
                <a:spcPts val="0"/>
              </a:spcBef>
              <a:spcAft>
                <a:spcPts val="0"/>
              </a:spcAft>
              <a:buSzPts val="1600"/>
              <a:buFont typeface="Varela Round"/>
              <a:buChar char="●"/>
            </a:pPr>
            <a:r>
              <a:rPr b="1" lang="en-US" sz="1600">
                <a:latin typeface="Varela Round"/>
                <a:ea typeface="Varela Round"/>
                <a:cs typeface="Varela Round"/>
                <a:sym typeface="Varela Round"/>
              </a:rPr>
              <a:t>Precision: </a:t>
            </a:r>
            <a:endParaRPr b="1" sz="1600">
              <a:latin typeface="Varela Round"/>
              <a:ea typeface="Varela Round"/>
              <a:cs typeface="Varela Round"/>
              <a:sym typeface="Varela Round"/>
            </a:endParaRPr>
          </a:p>
          <a:p>
            <a:pPr indent="-304800" lvl="1" marL="914400" rtl="0" algn="l">
              <a:lnSpc>
                <a:spcPct val="115000"/>
              </a:lnSpc>
              <a:spcBef>
                <a:spcPts val="0"/>
              </a:spcBef>
              <a:spcAft>
                <a:spcPts val="0"/>
              </a:spcAft>
              <a:buSzPts val="1200"/>
              <a:buFont typeface="Varela Round"/>
              <a:buChar char="○"/>
            </a:pPr>
            <a:r>
              <a:rPr lang="en-US" sz="1200">
                <a:latin typeface="Varela Round"/>
                <a:ea typeface="Varela Round"/>
                <a:cs typeface="Varela Round"/>
                <a:sym typeface="Varela Round"/>
              </a:rPr>
              <a:t>of classified as positive, how many were truly positive?</a:t>
            </a:r>
            <a:endParaRPr sz="1200">
              <a:latin typeface="Varela Round"/>
              <a:ea typeface="Varela Round"/>
              <a:cs typeface="Varela Round"/>
              <a:sym typeface="Varela Round"/>
            </a:endParaRPr>
          </a:p>
          <a:p>
            <a:pPr indent="-330200" lvl="0" marL="457200" rtl="0" algn="l">
              <a:lnSpc>
                <a:spcPct val="115000"/>
              </a:lnSpc>
              <a:spcBef>
                <a:spcPts val="0"/>
              </a:spcBef>
              <a:spcAft>
                <a:spcPts val="0"/>
              </a:spcAft>
              <a:buSzPts val="1600"/>
              <a:buFont typeface="Varela Round"/>
              <a:buChar char="●"/>
            </a:pPr>
            <a:r>
              <a:rPr b="1" lang="en-US" sz="1600">
                <a:latin typeface="Varela Round"/>
                <a:ea typeface="Varela Round"/>
                <a:cs typeface="Varela Round"/>
                <a:sym typeface="Varela Round"/>
              </a:rPr>
              <a:t>Recall:</a:t>
            </a:r>
            <a:r>
              <a:rPr lang="en-US" sz="1600">
                <a:latin typeface="Varela Round"/>
                <a:ea typeface="Varela Round"/>
                <a:cs typeface="Varela Round"/>
                <a:sym typeface="Varela Round"/>
              </a:rPr>
              <a:t> </a:t>
            </a:r>
            <a:endParaRPr sz="1600">
              <a:latin typeface="Varela Round"/>
              <a:ea typeface="Varela Round"/>
              <a:cs typeface="Varela Round"/>
              <a:sym typeface="Varela Round"/>
            </a:endParaRPr>
          </a:p>
          <a:p>
            <a:pPr indent="-304800" lvl="1" marL="914400" rtl="0" algn="l">
              <a:lnSpc>
                <a:spcPct val="115000"/>
              </a:lnSpc>
              <a:spcBef>
                <a:spcPts val="0"/>
              </a:spcBef>
              <a:spcAft>
                <a:spcPts val="0"/>
              </a:spcAft>
              <a:buSzPts val="1200"/>
              <a:buFont typeface="Varela Round"/>
              <a:buChar char="○"/>
            </a:pPr>
            <a:r>
              <a:rPr lang="en-US" sz="1200">
                <a:latin typeface="Varela Round"/>
                <a:ea typeface="Varela Round"/>
                <a:cs typeface="Varela Round"/>
                <a:sym typeface="Varela Round"/>
              </a:rPr>
              <a:t>of all that was positive, how many did I predict as positive?</a:t>
            </a:r>
            <a:endParaRPr sz="1200">
              <a:latin typeface="Varela Round"/>
              <a:ea typeface="Varela Round"/>
              <a:cs typeface="Varela Round"/>
              <a:sym typeface="Varela Round"/>
            </a:endParaRPr>
          </a:p>
          <a:p>
            <a:pPr indent="-330200" lvl="0" marL="457200" rtl="0" algn="l">
              <a:lnSpc>
                <a:spcPct val="115000"/>
              </a:lnSpc>
              <a:spcBef>
                <a:spcPts val="0"/>
              </a:spcBef>
              <a:spcAft>
                <a:spcPts val="0"/>
              </a:spcAft>
              <a:buSzPts val="1600"/>
              <a:buFont typeface="Varela Round"/>
              <a:buChar char="●"/>
            </a:pPr>
            <a:r>
              <a:rPr lang="en-US" sz="1600">
                <a:latin typeface="Varela Round"/>
                <a:ea typeface="Varela Round"/>
                <a:cs typeface="Varela Round"/>
                <a:sym typeface="Varela Round"/>
              </a:rPr>
              <a:t>Optimistic vs Pessimistic model</a:t>
            </a:r>
            <a:endParaRPr sz="1600">
              <a:latin typeface="Varela Round"/>
              <a:ea typeface="Varela Round"/>
              <a:cs typeface="Varela Round"/>
              <a:sym typeface="Varela Round"/>
            </a:endParaRPr>
          </a:p>
          <a:p>
            <a:pPr indent="-228600" lvl="0" marL="457200" rtl="0" algn="l">
              <a:lnSpc>
                <a:spcPct val="115000"/>
              </a:lnSpc>
              <a:spcBef>
                <a:spcPts val="0"/>
              </a:spcBef>
              <a:spcAft>
                <a:spcPts val="0"/>
              </a:spcAft>
              <a:buSzPts val="1800"/>
              <a:buNone/>
            </a:pPr>
            <a:r>
              <a:t/>
            </a:r>
            <a:endParaRPr>
              <a:latin typeface="Varela Round"/>
              <a:ea typeface="Varela Round"/>
              <a:cs typeface="Varela Round"/>
              <a:sym typeface="Varela Round"/>
            </a:endParaRPr>
          </a:p>
        </p:txBody>
      </p:sp>
      <p:grpSp>
        <p:nvGrpSpPr>
          <p:cNvPr id="89" name="Google Shape;89;p5"/>
          <p:cNvGrpSpPr/>
          <p:nvPr/>
        </p:nvGrpSpPr>
        <p:grpSpPr>
          <a:xfrm>
            <a:off x="5091293" y="731257"/>
            <a:ext cx="4689987" cy="1158728"/>
            <a:chOff x="3731342" y="3618969"/>
            <a:chExt cx="4689987" cy="1158728"/>
          </a:xfrm>
        </p:grpSpPr>
        <p:sp>
          <p:nvSpPr>
            <p:cNvPr id="90" name="Google Shape;90;p5"/>
            <p:cNvSpPr txBox="1"/>
            <p:nvPr/>
          </p:nvSpPr>
          <p:spPr>
            <a:xfrm>
              <a:off x="3731342" y="3618969"/>
              <a:ext cx="4572000" cy="53226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1" name="Google Shape;91;p5"/>
            <p:cNvSpPr txBox="1"/>
            <p:nvPr/>
          </p:nvSpPr>
          <p:spPr>
            <a:xfrm>
              <a:off x="3849329" y="4245435"/>
              <a:ext cx="4572000" cy="53226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graphicFrame>
        <p:nvGraphicFramePr>
          <p:cNvPr id="92" name="Google Shape;92;p5"/>
          <p:cNvGraphicFramePr/>
          <p:nvPr/>
        </p:nvGraphicFramePr>
        <p:xfrm>
          <a:off x="5670064" y="2571750"/>
          <a:ext cx="3000000" cy="3000000"/>
        </p:xfrm>
        <a:graphic>
          <a:graphicData uri="http://schemas.openxmlformats.org/drawingml/2006/table">
            <a:tbl>
              <a:tblPr>
                <a:noFill/>
                <a:tableStyleId>{C983D577-FB53-4724-A7B2-28C00EBC3D58}</a:tableStyleId>
              </a:tblPr>
              <a:tblGrid>
                <a:gridCol w="1116900"/>
                <a:gridCol w="1116900"/>
                <a:gridCol w="1116900"/>
              </a:tblGrid>
              <a:tr h="6898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57BA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45725" marB="45725" marR="91450" marL="91450">
                    <a:lnL cap="flat" cmpd="sng" w="12700">
                      <a:solidFill>
                        <a:schemeClr val="dk1"/>
                      </a:solidFill>
                      <a:prstDash val="solid"/>
                      <a:round/>
                      <a:headEnd len="sm" w="sm" type="none"/>
                      <a:tailEnd len="sm" w="sm" type="none"/>
                    </a:lnL>
                    <a:solidFill>
                      <a:srgbClr val="B57BA6"/>
                    </a:solidFill>
                  </a:tcPr>
                </a:tc>
              </a:tr>
              <a:tr h="8866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57BA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Open Sans"/>
                          <a:ea typeface="Open Sans"/>
                          <a:cs typeface="Open Sans"/>
                          <a:sym typeface="Open Sans"/>
                        </a:rPr>
                        <a:t>True Positive (TP)</a:t>
                      </a:r>
                      <a:endParaRPr sz="14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rgbClr val="C8D2D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Open Sans"/>
                          <a:ea typeface="Open Sans"/>
                          <a:cs typeface="Open Sans"/>
                          <a:sym typeface="Open Sans"/>
                        </a:rPr>
                        <a:t>False Negative (FN)</a:t>
                      </a:r>
                      <a:endParaRPr sz="1400" u="none" cap="none" strike="noStrike"/>
                    </a:p>
                  </a:txBody>
                  <a:tcPr marT="45725" marB="45725" marR="91450" marL="91450" anchor="ctr">
                    <a:solidFill>
                      <a:srgbClr val="F7FFB3"/>
                    </a:solidFill>
                  </a:tcPr>
                </a:tc>
              </a:tr>
              <a:tr h="8837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45725" marB="45725" marR="91450" marL="91450">
                    <a:lnT cap="flat" cmpd="sng" w="12700">
                      <a:solidFill>
                        <a:schemeClr val="dk1"/>
                      </a:solidFill>
                      <a:prstDash val="solid"/>
                      <a:round/>
                      <a:headEnd len="sm" w="sm" type="none"/>
                      <a:tailEnd len="sm" w="sm" type="none"/>
                    </a:lnT>
                    <a:solidFill>
                      <a:srgbClr val="B57BA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Open Sans"/>
                          <a:ea typeface="Open Sans"/>
                          <a:cs typeface="Open Sans"/>
                          <a:sym typeface="Open Sans"/>
                        </a:rPr>
                        <a:t>False Positive (FP)</a:t>
                      </a:r>
                      <a:endParaRPr sz="1400" u="none" cap="none" strike="noStrike"/>
                    </a:p>
                  </a:txBody>
                  <a:tcPr marT="45725" marB="45725" marR="91450" marL="91450" anchor="ctr">
                    <a:solidFill>
                      <a:srgbClr val="F7FFB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Open Sans"/>
                          <a:ea typeface="Open Sans"/>
                          <a:cs typeface="Open Sans"/>
                          <a:sym typeface="Open Sans"/>
                        </a:rPr>
                        <a:t>True Negative (TN)</a:t>
                      </a:r>
                      <a:endParaRPr sz="1400" u="none" cap="none" strike="noStrike"/>
                    </a:p>
                  </a:txBody>
                  <a:tcPr marT="45725" marB="45725" marR="91450" marL="91450" anchor="ctr">
                    <a:solidFill>
                      <a:srgbClr val="C8D2D6"/>
                    </a:solidFill>
                  </a:tcPr>
                </a:tc>
              </a:tr>
            </a:tbl>
          </a:graphicData>
        </a:graphic>
      </p:graphicFrame>
      <p:sp>
        <p:nvSpPr>
          <p:cNvPr id="93" name="Google Shape;93;p5"/>
          <p:cNvSpPr/>
          <p:nvPr/>
        </p:nvSpPr>
        <p:spPr>
          <a:xfrm>
            <a:off x="7156033" y="2739523"/>
            <a:ext cx="408789" cy="398032"/>
          </a:xfrm>
          <a:prstGeom prst="plus">
            <a:avLst>
              <a:gd fmla="val 37941" name="adj"/>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5"/>
          <p:cNvSpPr/>
          <p:nvPr/>
        </p:nvSpPr>
        <p:spPr>
          <a:xfrm>
            <a:off x="8247245" y="2883635"/>
            <a:ext cx="408789" cy="109807"/>
          </a:xfrm>
          <a:prstGeom prst="rect">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5"/>
          <p:cNvSpPr/>
          <p:nvPr/>
        </p:nvSpPr>
        <p:spPr>
          <a:xfrm>
            <a:off x="6015487" y="3513842"/>
            <a:ext cx="408789" cy="398032"/>
          </a:xfrm>
          <a:prstGeom prst="plus">
            <a:avLst>
              <a:gd fmla="val 37941" name="adj"/>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 name="Google Shape;96;p5"/>
          <p:cNvSpPr/>
          <p:nvPr/>
        </p:nvSpPr>
        <p:spPr>
          <a:xfrm>
            <a:off x="6017645" y="4513971"/>
            <a:ext cx="408789" cy="109807"/>
          </a:xfrm>
          <a:prstGeom prst="rect">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 name="Google Shape;97;p5"/>
          <p:cNvSpPr/>
          <p:nvPr/>
        </p:nvSpPr>
        <p:spPr>
          <a:xfrm>
            <a:off x="7076605" y="2205144"/>
            <a:ext cx="15151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6666"/>
                </a:solidFill>
                <a:latin typeface="Nunito Sans"/>
                <a:ea typeface="Nunito Sans"/>
                <a:cs typeface="Nunito Sans"/>
                <a:sym typeface="Nunito Sans"/>
              </a:rPr>
              <a:t>Predicted Label</a:t>
            </a: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rot="-5400000">
            <a:off x="4865647" y="4021957"/>
            <a:ext cx="11031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66666"/>
                </a:solidFill>
                <a:latin typeface="Nunito Sans"/>
                <a:ea typeface="Nunito Sans"/>
                <a:cs typeface="Nunito Sans"/>
                <a:sym typeface="Nunito Sans"/>
              </a:rPr>
              <a:t>True Label</a:t>
            </a: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99" name="Google Shape;99;p5"/>
          <p:cNvPicPr preferRelativeResize="0"/>
          <p:nvPr/>
        </p:nvPicPr>
        <p:blipFill rotWithShape="1">
          <a:blip r:embed="rId5">
            <a:alphaModFix/>
          </a:blip>
          <a:srcRect b="0" l="0" r="0" t="0"/>
          <a:stretch/>
        </p:blipFill>
        <p:spPr>
          <a:xfrm>
            <a:off x="558925" y="3346013"/>
            <a:ext cx="4441024" cy="165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g242f51b00ae_1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Precision and Recall</a:t>
            </a:r>
            <a:endParaRPr b="1">
              <a:solidFill>
                <a:srgbClr val="7030A0"/>
              </a:solidFill>
              <a:latin typeface="Varela Round"/>
              <a:ea typeface="Varela Round"/>
              <a:cs typeface="Varela Round"/>
              <a:sym typeface="Varela Round"/>
            </a:endParaRPr>
          </a:p>
        </p:txBody>
      </p:sp>
      <p:pic>
        <p:nvPicPr>
          <p:cNvPr id="105" name="Google Shape;105;g242f51b00ae_1_9"/>
          <p:cNvPicPr preferRelativeResize="0"/>
          <p:nvPr/>
        </p:nvPicPr>
        <p:blipFill rotWithShape="1">
          <a:blip r:embed="rId3">
            <a:alphaModFix/>
          </a:blip>
          <a:srcRect b="4264" l="3683" r="4917" t="5580"/>
          <a:stretch/>
        </p:blipFill>
        <p:spPr>
          <a:xfrm>
            <a:off x="148000" y="1665150"/>
            <a:ext cx="3975224" cy="2516275"/>
          </a:xfrm>
          <a:prstGeom prst="rect">
            <a:avLst/>
          </a:prstGeom>
          <a:noFill/>
          <a:ln>
            <a:noFill/>
          </a:ln>
        </p:spPr>
      </p:pic>
      <p:pic>
        <p:nvPicPr>
          <p:cNvPr id="106" name="Google Shape;106;g242f51b00ae_1_9"/>
          <p:cNvPicPr preferRelativeResize="0"/>
          <p:nvPr/>
        </p:nvPicPr>
        <p:blipFill rotWithShape="1">
          <a:blip r:embed="rId4">
            <a:alphaModFix/>
          </a:blip>
          <a:srcRect b="0" l="0" r="0" t="0"/>
          <a:stretch/>
        </p:blipFill>
        <p:spPr>
          <a:xfrm>
            <a:off x="4375349" y="1665150"/>
            <a:ext cx="4456950" cy="24697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rgbClr val="7030A0"/>
                </a:solidFill>
                <a:latin typeface="Varela Round"/>
                <a:ea typeface="Varela Round"/>
                <a:cs typeface="Varela Round"/>
                <a:sym typeface="Varela Round"/>
              </a:rPr>
              <a:t>Distances (Euclidean vs Manhattan)</a:t>
            </a:r>
            <a:endParaRPr b="1">
              <a:solidFill>
                <a:srgbClr val="7030A0"/>
              </a:solidFill>
              <a:latin typeface="Varela Round"/>
              <a:ea typeface="Varela Round"/>
              <a:cs typeface="Varela Round"/>
              <a:sym typeface="Varela Round"/>
            </a:endParaRPr>
          </a:p>
        </p:txBody>
      </p:sp>
      <p:sp>
        <p:nvSpPr>
          <p:cNvPr id="112" name="Google Shape;112;p6"/>
          <p:cNvSpPr txBox="1"/>
          <p:nvPr>
            <p:ph idx="1" type="body"/>
          </p:nvPr>
        </p:nvSpPr>
        <p:spPr>
          <a:xfrm>
            <a:off x="311700" y="1152475"/>
            <a:ext cx="4543469"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Euclidean Distance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Simple to define</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228600" lvl="1" marL="914400" rtl="0" algn="l">
              <a:lnSpc>
                <a:spcPct val="115000"/>
              </a:lnSpc>
              <a:spcBef>
                <a:spcPts val="0"/>
              </a:spcBef>
              <a:spcAft>
                <a:spcPts val="0"/>
              </a:spcAft>
              <a:buSzPts val="1400"/>
              <a:buNone/>
            </a:pPr>
            <a:r>
              <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Manhattan Distance</a:t>
            </a:r>
            <a:endParaRPr>
              <a:latin typeface="Varela Round"/>
              <a:ea typeface="Varela Round"/>
              <a:cs typeface="Varela Round"/>
              <a:sym typeface="Varela Round"/>
            </a:endParaRPr>
          </a:p>
          <a:p>
            <a:pPr indent="-317500" lvl="1" marL="914400" rtl="0" algn="l">
              <a:lnSpc>
                <a:spcPct val="115000"/>
              </a:lnSpc>
              <a:spcBef>
                <a:spcPts val="0"/>
              </a:spcBef>
              <a:spcAft>
                <a:spcPts val="0"/>
              </a:spcAft>
              <a:buSzPts val="1400"/>
              <a:buFont typeface="Varela Round"/>
              <a:buChar char="○"/>
            </a:pPr>
            <a:r>
              <a:rPr lang="en-US">
                <a:latin typeface="Varela Round"/>
                <a:ea typeface="Varela Round"/>
                <a:cs typeface="Varela Round"/>
                <a:sym typeface="Varela Round"/>
              </a:rPr>
              <a:t>Orthogonal paths</a:t>
            </a:r>
            <a:endParaRPr>
              <a:latin typeface="Varela Round"/>
              <a:ea typeface="Varela Round"/>
              <a:cs typeface="Varela Round"/>
              <a:sym typeface="Varela Round"/>
            </a:endParaRPr>
          </a:p>
        </p:txBody>
      </p:sp>
      <p:grpSp>
        <p:nvGrpSpPr>
          <p:cNvPr id="113" name="Google Shape;113;p6"/>
          <p:cNvGrpSpPr/>
          <p:nvPr/>
        </p:nvGrpSpPr>
        <p:grpSpPr>
          <a:xfrm>
            <a:off x="612850" y="2005686"/>
            <a:ext cx="6701667" cy="930511"/>
            <a:chOff x="3772637" y="856199"/>
            <a:chExt cx="6701667" cy="930511"/>
          </a:xfrm>
        </p:grpSpPr>
        <p:sp>
          <p:nvSpPr>
            <p:cNvPr id="114" name="Google Shape;114;p6"/>
            <p:cNvSpPr txBox="1"/>
            <p:nvPr/>
          </p:nvSpPr>
          <p:spPr>
            <a:xfrm>
              <a:off x="3772637" y="1152475"/>
              <a:ext cx="4572000" cy="44133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arela Round"/>
                  <a:ea typeface="Varela Round"/>
                  <a:cs typeface="Varela Round"/>
                  <a:sym typeface="Varela Round"/>
                </a:rPr>
                <a:t> </a:t>
              </a:r>
              <a:endParaRPr b="0" i="0" sz="1400" u="none" cap="none" strike="noStrike">
                <a:solidFill>
                  <a:srgbClr val="000000"/>
                </a:solidFill>
                <a:latin typeface="Varela Round"/>
                <a:ea typeface="Varela Round"/>
                <a:cs typeface="Varela Round"/>
                <a:sym typeface="Varela Round"/>
              </a:endParaRPr>
            </a:p>
          </p:txBody>
        </p:sp>
        <p:sp>
          <p:nvSpPr>
            <p:cNvPr id="115" name="Google Shape;115;p6"/>
            <p:cNvSpPr txBox="1"/>
            <p:nvPr/>
          </p:nvSpPr>
          <p:spPr>
            <a:xfrm>
              <a:off x="5902304" y="856199"/>
              <a:ext cx="4572000" cy="93051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Varela Round"/>
                  <a:ea typeface="Varela Round"/>
                  <a:cs typeface="Varela Round"/>
                  <a:sym typeface="Varela Round"/>
                </a:rPr>
                <a:t> </a:t>
              </a:r>
              <a:endParaRPr b="0" i="0" sz="1400" u="none" cap="none" strike="noStrike">
                <a:solidFill>
                  <a:srgbClr val="000000"/>
                </a:solidFill>
                <a:latin typeface="Varela Round"/>
                <a:ea typeface="Varela Round"/>
                <a:cs typeface="Varela Round"/>
                <a:sym typeface="Varela Round"/>
              </a:endParaRPr>
            </a:p>
          </p:txBody>
        </p:sp>
      </p:grpSp>
      <p:pic>
        <p:nvPicPr>
          <p:cNvPr id="116" name="Google Shape;116;p6"/>
          <p:cNvPicPr preferRelativeResize="0"/>
          <p:nvPr/>
        </p:nvPicPr>
        <p:blipFill rotWithShape="1">
          <a:blip r:embed="rId5">
            <a:alphaModFix/>
          </a:blip>
          <a:srcRect b="0" l="0" r="0" t="0"/>
          <a:stretch/>
        </p:blipFill>
        <p:spPr>
          <a:xfrm>
            <a:off x="5981626" y="1174480"/>
            <a:ext cx="1646063" cy="1518036"/>
          </a:xfrm>
          <a:prstGeom prst="rect">
            <a:avLst/>
          </a:prstGeom>
          <a:noFill/>
          <a:ln>
            <a:noFill/>
          </a:ln>
        </p:spPr>
      </p:pic>
      <p:grpSp>
        <p:nvGrpSpPr>
          <p:cNvPr id="117" name="Google Shape;117;p6"/>
          <p:cNvGrpSpPr/>
          <p:nvPr/>
        </p:nvGrpSpPr>
        <p:grpSpPr>
          <a:xfrm>
            <a:off x="744882" y="4294698"/>
            <a:ext cx="7161841" cy="722505"/>
            <a:chOff x="2236797" y="3188434"/>
            <a:chExt cx="7161841" cy="722505"/>
          </a:xfrm>
        </p:grpSpPr>
        <p:sp>
          <p:nvSpPr>
            <p:cNvPr id="118" name="Google Shape;118;p6"/>
            <p:cNvSpPr txBox="1"/>
            <p:nvPr/>
          </p:nvSpPr>
          <p:spPr>
            <a:xfrm>
              <a:off x="2236797" y="3356791"/>
              <a:ext cx="5236744" cy="4412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 name="Google Shape;119;p6"/>
            <p:cNvSpPr txBox="1"/>
            <p:nvPr/>
          </p:nvSpPr>
          <p:spPr>
            <a:xfrm>
              <a:off x="4161894" y="3188434"/>
              <a:ext cx="5236744" cy="72250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pic>
        <p:nvPicPr>
          <p:cNvPr id="120" name="Google Shape;120;p6"/>
          <p:cNvPicPr preferRelativeResize="0"/>
          <p:nvPr/>
        </p:nvPicPr>
        <p:blipFill rotWithShape="1">
          <a:blip r:embed="rId8">
            <a:alphaModFix/>
          </a:blip>
          <a:srcRect b="0" l="0" r="0" t="0"/>
          <a:stretch/>
        </p:blipFill>
        <p:spPr>
          <a:xfrm>
            <a:off x="6071847" y="3552393"/>
            <a:ext cx="1705418" cy="1443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Weighted Distance</a:t>
            </a:r>
            <a:endParaRPr b="1">
              <a:solidFill>
                <a:srgbClr val="7030A0"/>
              </a:solidFill>
              <a:latin typeface="Varela Round"/>
              <a:ea typeface="Varela Round"/>
              <a:cs typeface="Varela Round"/>
              <a:sym typeface="Varela Round"/>
            </a:endParaRPr>
          </a:p>
        </p:txBody>
      </p:sp>
      <p:sp>
        <p:nvSpPr>
          <p:cNvPr id="126" name="Google Shape;126;p7"/>
          <p:cNvSpPr txBox="1"/>
          <p:nvPr>
            <p:ph idx="1" type="body"/>
          </p:nvPr>
        </p:nvSpPr>
        <p:spPr>
          <a:xfrm>
            <a:off x="4293883" y="2889727"/>
            <a:ext cx="4281563" cy="527801"/>
          </a:xfrm>
          <a:prstGeom prst="rect">
            <a:avLst/>
          </a:prstGeom>
          <a:noFill/>
          <a:ln>
            <a:noFill/>
          </a:ln>
        </p:spPr>
        <p:txBody>
          <a:bodyPr anchorCtr="0" anchor="t" bIns="91425" lIns="91425" spcFirstLastPara="1" rIns="91425" wrap="square" tIns="91425">
            <a:normAutofit/>
          </a:bodyPr>
          <a:lstStyle/>
          <a:p>
            <a:pPr indent="0" lvl="0" marL="114300" rtl="0" algn="ctr">
              <a:lnSpc>
                <a:spcPct val="115000"/>
              </a:lnSpc>
              <a:spcBef>
                <a:spcPts val="0"/>
              </a:spcBef>
              <a:spcAft>
                <a:spcPts val="0"/>
              </a:spcAft>
              <a:buSzPts val="1800"/>
              <a:buNone/>
            </a:pPr>
            <a:r>
              <a:rPr b="1" lang="en-US"/>
              <a:t>Weighted Euclidean Distance</a:t>
            </a:r>
            <a:endParaRPr/>
          </a:p>
        </p:txBody>
      </p:sp>
      <p:pic>
        <p:nvPicPr>
          <p:cNvPr id="127" name="Google Shape;127;p7"/>
          <p:cNvPicPr preferRelativeResize="0"/>
          <p:nvPr/>
        </p:nvPicPr>
        <p:blipFill rotWithShape="1">
          <a:blip r:embed="rId3">
            <a:alphaModFix/>
          </a:blip>
          <a:srcRect b="0" l="0" r="0" t="0"/>
          <a:stretch/>
        </p:blipFill>
        <p:spPr>
          <a:xfrm>
            <a:off x="3500489" y="1152475"/>
            <a:ext cx="5213023" cy="1558470"/>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8575446" y="2343353"/>
            <a:ext cx="425450" cy="177800"/>
          </a:xfrm>
          <a:prstGeom prst="rect">
            <a:avLst/>
          </a:prstGeom>
          <a:noFill/>
          <a:ln>
            <a:noFill/>
          </a:ln>
        </p:spPr>
      </p:pic>
      <p:sp>
        <p:nvSpPr>
          <p:cNvPr id="129" name="Google Shape;129;p7"/>
          <p:cNvSpPr/>
          <p:nvPr/>
        </p:nvSpPr>
        <p:spPr>
          <a:xfrm>
            <a:off x="3673200" y="3343420"/>
            <a:ext cx="4572000" cy="930511"/>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0" name="Google Shape;130;p7"/>
          <p:cNvSpPr txBox="1"/>
          <p:nvPr/>
        </p:nvSpPr>
        <p:spPr>
          <a:xfrm>
            <a:off x="464100" y="1304875"/>
            <a:ext cx="3121725"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Varela Round"/>
              <a:buChar char="●"/>
            </a:pPr>
            <a:r>
              <a:rPr b="0" i="0" lang="en-US" sz="1800" u="none" cap="none" strike="noStrike">
                <a:solidFill>
                  <a:schemeClr val="dk2"/>
                </a:solidFill>
                <a:latin typeface="Varela Round"/>
                <a:ea typeface="Varela Round"/>
                <a:cs typeface="Varela Round"/>
                <a:sym typeface="Varela Round"/>
              </a:rPr>
              <a:t>Some features vary more than others or are measured in different ways</a:t>
            </a:r>
            <a:endParaRPr b="0" i="0" sz="1400" u="none" cap="none" strike="noStrike">
              <a:solidFill>
                <a:srgbClr val="000000"/>
              </a:solidFill>
              <a:latin typeface="Varela Round"/>
              <a:ea typeface="Varela Round"/>
              <a:cs typeface="Varela Round"/>
              <a:sym typeface="Varela Round"/>
            </a:endParaRPr>
          </a:p>
          <a:p>
            <a:pPr indent="-342900" lvl="0" marL="457200" marR="0" rtl="0" algn="l">
              <a:lnSpc>
                <a:spcPct val="115000"/>
              </a:lnSpc>
              <a:spcBef>
                <a:spcPts val="0"/>
              </a:spcBef>
              <a:spcAft>
                <a:spcPts val="0"/>
              </a:spcAft>
              <a:buClr>
                <a:schemeClr val="dk2"/>
              </a:buClr>
              <a:buSzPts val="1800"/>
              <a:buFont typeface="Varela Round"/>
              <a:buChar char="●"/>
            </a:pPr>
            <a:r>
              <a:rPr b="0" i="0" lang="en-US" sz="1800" u="none" cap="none" strike="noStrike">
                <a:solidFill>
                  <a:schemeClr val="dk2"/>
                </a:solidFill>
                <a:latin typeface="Varela Round"/>
                <a:ea typeface="Varela Round"/>
                <a:cs typeface="Varela Round"/>
                <a:sym typeface="Varela Round"/>
              </a:rPr>
              <a:t>Weighting dimensions makes distance metric more reasonable</a:t>
            </a:r>
            <a:endParaRPr b="0" i="0" sz="1800" u="none" cap="none" strike="noStrike">
              <a:solidFill>
                <a:schemeClr val="dk2"/>
              </a:solidFill>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Varela Round"/>
                <a:ea typeface="Varela Round"/>
                <a:cs typeface="Varela Round"/>
                <a:sym typeface="Varela Round"/>
              </a:rPr>
              <a:t>Similarity</a:t>
            </a:r>
            <a:endParaRPr b="1">
              <a:solidFill>
                <a:srgbClr val="7030A0"/>
              </a:solidFill>
              <a:latin typeface="Varela Round"/>
              <a:ea typeface="Varela Round"/>
              <a:cs typeface="Varela Round"/>
              <a:sym typeface="Varela Round"/>
            </a:endParaRPr>
          </a:p>
        </p:txBody>
      </p:sp>
      <p:sp>
        <p:nvSpPr>
          <p:cNvPr id="136" name="Google Shape;136;p8"/>
          <p:cNvSpPr txBox="1"/>
          <p:nvPr>
            <p:ph idx="1" type="body"/>
          </p:nvPr>
        </p:nvSpPr>
        <p:spPr>
          <a:xfrm>
            <a:off x="311700" y="1152475"/>
            <a:ext cx="45435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Unlike </a:t>
            </a:r>
            <a:r>
              <a:rPr b="1" lang="en-US">
                <a:latin typeface="Varela Round"/>
                <a:ea typeface="Varela Round"/>
                <a:cs typeface="Varela Round"/>
                <a:sym typeface="Varela Round"/>
              </a:rPr>
              <a:t>distance</a:t>
            </a:r>
            <a:r>
              <a:rPr lang="en-US">
                <a:latin typeface="Varela Round"/>
                <a:ea typeface="Varela Round"/>
                <a:cs typeface="Varela Round"/>
                <a:sym typeface="Varela Round"/>
              </a:rPr>
              <a:t>, a greater </a:t>
            </a:r>
            <a:r>
              <a:rPr b="1" lang="en-US">
                <a:latin typeface="Varela Round"/>
                <a:ea typeface="Varela Round"/>
                <a:cs typeface="Varela Round"/>
                <a:sym typeface="Varela Round"/>
              </a:rPr>
              <a:t>similarity </a:t>
            </a:r>
            <a:r>
              <a:rPr lang="en-US">
                <a:latin typeface="Varela Round"/>
                <a:ea typeface="Varela Round"/>
                <a:cs typeface="Varela Round"/>
                <a:sym typeface="Varela Round"/>
              </a:rPr>
              <a:t>is better for recommendation</a:t>
            </a:r>
            <a:endParaRPr>
              <a:latin typeface="Varela Round"/>
              <a:ea typeface="Varela Round"/>
              <a:cs typeface="Varela Round"/>
              <a:sym typeface="Varela Round"/>
            </a:endParaRPr>
          </a:p>
          <a:p>
            <a:pPr indent="-342900" lvl="0" marL="457200" rtl="0" algn="l">
              <a:lnSpc>
                <a:spcPct val="115000"/>
              </a:lnSpc>
              <a:spcBef>
                <a:spcPts val="0"/>
              </a:spcBef>
              <a:spcAft>
                <a:spcPts val="0"/>
              </a:spcAft>
              <a:buSzPts val="1800"/>
              <a:buFont typeface="Varela Round"/>
              <a:buChar char="●"/>
            </a:pPr>
            <a:r>
              <a:rPr lang="en-US">
                <a:latin typeface="Varela Round"/>
                <a:ea typeface="Varela Round"/>
                <a:cs typeface="Varela Round"/>
                <a:sym typeface="Varela Round"/>
              </a:rPr>
              <a:t>More similar = greater #</a:t>
            </a:r>
            <a:endParaRPr>
              <a:latin typeface="Varela Round"/>
              <a:ea typeface="Varela Round"/>
              <a:cs typeface="Varela Round"/>
              <a:sym typeface="Varela Round"/>
            </a:endParaRPr>
          </a:p>
        </p:txBody>
      </p:sp>
      <p:pic>
        <p:nvPicPr>
          <p:cNvPr id="137" name="Google Shape;137;p8"/>
          <p:cNvPicPr preferRelativeResize="0"/>
          <p:nvPr/>
        </p:nvPicPr>
        <p:blipFill rotWithShape="1">
          <a:blip r:embed="rId3">
            <a:alphaModFix/>
          </a:blip>
          <a:srcRect b="0" l="0" r="0" t="0"/>
          <a:stretch/>
        </p:blipFill>
        <p:spPr>
          <a:xfrm>
            <a:off x="5144963" y="1527800"/>
            <a:ext cx="3522176" cy="2665750"/>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180463" y="2772297"/>
            <a:ext cx="4805975" cy="187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Andrey Risukhin</dc:creator>
</cp:coreProperties>
</file>