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797fd18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797fd18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65d4eba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65d4eba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Randomly choose data points as centroids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Assign each data point a cluster based on its proximity to the cluster’s centroid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Shift the previous centroid to the position that is the mean of all the data points in the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Repeat until convergence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 assignments didn’t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Centroids didn’t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Past max threshold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65d4eba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65d4eba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Randomly choose data points as centroids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Assign each data point a cluster based on its proximity to the cluster’s centroid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Shift the previous centroid to the position that is the mean of all the data points in the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Repeat until convergence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 assignments didn’t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Centroids didn’t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Past max threshold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97fd188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797fd188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97fd188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97fd188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–DRAW ON BOARD–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Greater distance, higher probability of x_i being chosen as the centroids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97fd188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97fd188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elbow!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97fd188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97fd188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3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65d4eba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65d4eba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Disparate cluster sizes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Overlapping clusters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Differently shaped/oriented clusters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97fd188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97fd188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797fd188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797fd18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method of hierarchical clustering is agglomerative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other is divisive clustering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797fd188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797fd188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797fd18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797fd18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797fd188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797fd188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</a:t>
            </a:r>
            <a:br>
              <a:rPr lang="en"/>
            </a:br>
            <a:r>
              <a:rPr lang="en"/>
              <a:t>1) K-means but an argument could be made that they are </a:t>
            </a:r>
            <a:r>
              <a:rPr lang="en"/>
              <a:t>the</a:t>
            </a:r>
            <a:r>
              <a:rPr lang="en"/>
              <a:t> same (best agg. Clustering is O(n^2))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Open-ended (K-means has K, </a:t>
            </a:r>
            <a:r>
              <a:rPr lang="en"/>
              <a:t>initialization</a:t>
            </a:r>
            <a:r>
              <a:rPr lang="en"/>
              <a:t> strategy, possibly # iterations. Agg. has distance metric, linkage type, cluster threshold)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O(n * k * i * d)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O(n^2 * d)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d2cd8f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d2cd8f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617ab4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617ab4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617ab45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617ab4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AE, DAE, BDAE, FBDAE, CFBDAE,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617ab423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617ab423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617ab45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617ab45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797fd188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797fd188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0175c45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0175c45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0175c459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0175c45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0175c459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0175c459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–BRIEFLY TALK–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797fd18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797fd18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 of clustering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abe733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abe733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TF-IDF, learned about bag of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is bag of words?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you embed a document with TF-IDF?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TF = word count/num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IDF = log(#docs / 1 + # docs using word)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TF * IDF -&gt; vector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0175c459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0175c459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Note that Word2Vec is a word embedding. To get a document embedding, you can either average the words present in the document (equivalent to multiplying the word embeddings by the TF matrix), or multiply the word embedding by the TF-IDF matrix (to prevent common words form dominating)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Word2Vec examples: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Similar words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Similarity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Analogy: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king, queen, actor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king, queen, doctor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97fd18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97fd18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Randomly choose data points as centroids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Assign each data point a cluster based on its proximity to the </a:t>
            </a:r>
            <a:r>
              <a:rPr lang="en"/>
              <a:t>cluster’s</a:t>
            </a:r>
            <a:r>
              <a:rPr lang="en"/>
              <a:t> centroid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Shift the previous centroid to the position that is the mean of all the data points in the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Repeat until convergence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 assignments didn’t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Centroids didn’t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Past max threshold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5I3Ei69I40s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varianceexplained.org/r/kmeans-free-lunch/#:~:text=k%2Dmeans%20assume%20the%20variance,then%20k%2Dmeans%20will%20fail.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dstem.org/us/courses/56859/lessons/98878/slides/54690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psilon-it.utu.fi/wv_demo/" TargetMode="External"/><Relationship Id="rId4" Type="http://schemas.openxmlformats.org/officeDocument/2006/relationships/hyperlink" Target="https://jalammar.github.io/illustrated-word2vec/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15450" y="4491400"/>
            <a:ext cx="190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Haedong Yonggungsa Temple, S. Korea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-1595" l="0" r="8248" t="0"/>
          <a:stretch/>
        </p:blipFill>
        <p:spPr>
          <a:xfrm>
            <a:off x="356025" y="531425"/>
            <a:ext cx="5214201" cy="39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168400" y="531413"/>
            <a:ext cx="2495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Welcome to Section 7</a:t>
            </a:r>
            <a:endParaRPr sz="3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Clustering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16th May, 2024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K-means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convergence is guaranteed with K-means?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Global optimum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Local optima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None</a:t>
            </a:r>
            <a:endParaRPr sz="21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634" y="2935059"/>
            <a:ext cx="3826725" cy="19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00" y="242404"/>
            <a:ext cx="3312750" cy="2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K-means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convergence is guaranteed with K-means?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Global optimum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Local optima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None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does this mean?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Initialization greatly affects final clusters.</a:t>
            </a:r>
            <a:endParaRPr sz="21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634" y="2935059"/>
            <a:ext cx="3826725" cy="19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00" y="242404"/>
            <a:ext cx="3312750" cy="2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-means clustering is a popular baseline for data analysis. This video visualizes how Lloyd's algorithm iteratively updates clusters and cluster centroids in order to determine latent structures within a given set of data.  For lecture notes on k-means clustering, see: http://dx.doi.org/10.13140/RG.2.1.2829.4886" id="128" name="Google Shape;128;p24" title="k-means clust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Initializing Centroids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Easy method: Random initial centroids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Could get stuck in a bad local optimal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Smarter (but harder) method: Place centroids far away from each other</a:t>
            </a:r>
            <a:r>
              <a:rPr lang="en" sz="2200"/>
              <a:t> (</a:t>
            </a:r>
            <a:r>
              <a:rPr i="1" lang="en" sz="2200"/>
              <a:t>k-means++</a:t>
            </a:r>
            <a:r>
              <a:rPr lang="en" sz="2200"/>
              <a:t>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P(centroid placed at x</a:t>
            </a:r>
            <a:r>
              <a:rPr baseline="-25000" lang="en" sz="2200"/>
              <a:t>i</a:t>
            </a:r>
            <a:r>
              <a:rPr lang="en" sz="2200"/>
              <a:t>) ∝ distance to nearest centroid^2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Finding k for K-means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2162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Based on the graph, what number of clusters (K) is most optimal?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25" y="1152475"/>
            <a:ext cx="4073175" cy="3538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427" y="3421125"/>
            <a:ext cx="1904776" cy="1269851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6"/>
          <p:cNvSpPr txBox="1"/>
          <p:nvPr/>
        </p:nvSpPr>
        <p:spPr>
          <a:xfrm>
            <a:off x="170200" y="3779000"/>
            <a:ext cx="91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Hint: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Finding k for K-means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42162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Based on the graph, what number of clusters (K) is most optimal?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25" y="1152475"/>
            <a:ext cx="4073175" cy="3538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427" y="3421125"/>
            <a:ext cx="1904776" cy="1269851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7"/>
          <p:cNvSpPr txBox="1"/>
          <p:nvPr/>
        </p:nvSpPr>
        <p:spPr>
          <a:xfrm>
            <a:off x="170200" y="3779000"/>
            <a:ext cx="91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Hint: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6032750" y="3173000"/>
            <a:ext cx="242400" cy="262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K-means is not free lunch!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47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K-means assumes variance of the distribution of each feature is spherical (Euclidean distance)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variables have the same variance (homogeneity)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cluster has roughly equal number of variance</a:t>
            </a:r>
            <a:endParaRPr sz="2200"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7981" l="9799" r="8467" t="8524"/>
          <a:stretch/>
        </p:blipFill>
        <p:spPr>
          <a:xfrm>
            <a:off x="5497150" y="1203475"/>
            <a:ext cx="3244200" cy="331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Hierarchical</a:t>
            </a:r>
            <a:r>
              <a:rPr lang="en">
                <a:solidFill>
                  <a:srgbClr val="A64D79"/>
                </a:solidFill>
              </a:rPr>
              <a:t> </a:t>
            </a:r>
            <a:r>
              <a:rPr lang="en">
                <a:solidFill>
                  <a:srgbClr val="A64D79"/>
                </a:solidFill>
              </a:rPr>
              <a:t>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Spherical clusters</a:t>
            </a:r>
            <a:r>
              <a:rPr lang="en"/>
              <a:t> may not accurately </a:t>
            </a:r>
            <a:r>
              <a:rPr lang="en"/>
              <a:t>describe the underlying structure of the data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</a:t>
            </a:r>
            <a:r>
              <a:rPr lang="en"/>
              <a:t> clustering learns </a:t>
            </a:r>
            <a:r>
              <a:rPr b="1" lang="en"/>
              <a:t>more flexible cluster shapes</a:t>
            </a:r>
            <a:r>
              <a:rPr lang="en"/>
              <a:t> by linking smaller clusters together (agglomerative)</a:t>
            </a:r>
            <a:r>
              <a:rPr lang="en"/>
              <a:t> or </a:t>
            </a:r>
            <a:r>
              <a:rPr lang="en"/>
              <a:t>dividing larger clusters (</a:t>
            </a:r>
            <a:r>
              <a:rPr lang="en"/>
              <a:t>divisive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need to choose “K” beforehand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distance metrics other than </a:t>
            </a:r>
            <a:r>
              <a:rPr lang="en"/>
              <a:t>Euclidean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250" y="3221200"/>
            <a:ext cx="4426049" cy="1775075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88" y="3447138"/>
            <a:ext cx="38195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825" y="161875"/>
            <a:ext cx="12763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Agglomerative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every data point in </a:t>
            </a:r>
            <a:r>
              <a:rPr lang="en"/>
              <a:t>its</a:t>
            </a:r>
            <a:r>
              <a:rPr lang="en"/>
              <a:t> own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Iteratively combine the two closest clusters into one (and add it to the dendrogram)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metrics of distance between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A64D79"/>
                </a:solidFill>
              </a:rPr>
              <a:t>Single linkage</a:t>
            </a:r>
            <a:r>
              <a:rPr lang="en"/>
              <a:t>: Minimum distance between points in the two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A64D79"/>
                </a:solidFill>
              </a:rPr>
              <a:t>Complete linkage</a:t>
            </a:r>
            <a:r>
              <a:rPr lang="en"/>
              <a:t>: Maximum </a:t>
            </a:r>
            <a:r>
              <a:rPr lang="en"/>
              <a:t>distance between points in the two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A64D79"/>
                </a:solidFill>
              </a:rPr>
              <a:t>Centroid linkage</a:t>
            </a:r>
            <a:r>
              <a:rPr lang="en"/>
              <a:t>: Distance between mean points in the two clusters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63" y="3198050"/>
            <a:ext cx="5997874" cy="17852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Agglomerative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up a </a:t>
            </a:r>
            <a:r>
              <a:rPr lang="en"/>
              <a:t>dendrogram</a:t>
            </a:r>
            <a:r>
              <a:rPr lang="en"/>
              <a:t> representing which clusters combined and when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“Cut” dendrogram at a certain height to get desired number of clusters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6813200" y="3214550"/>
            <a:ext cx="18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 clusters</a:t>
            </a:r>
            <a:endParaRPr sz="24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0" y="2226899"/>
            <a:ext cx="6556451" cy="25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Administrivia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Char char="●"/>
            </a:pPr>
            <a:r>
              <a:rPr lang="en" sz="2300">
                <a:solidFill>
                  <a:srgbClr val="060913"/>
                </a:solidFill>
              </a:rPr>
              <a:t>Monday: Learning Reflection 7 due</a:t>
            </a:r>
            <a:endParaRPr sz="2300">
              <a:solidFill>
                <a:srgbClr val="0609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060913"/>
                </a:solidFill>
              </a:rPr>
              <a:t>Today: HW5 Due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Practice Questions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</a:t>
            </a:r>
            <a:r>
              <a:rPr lang="en" sz="2600">
                <a:solidFill>
                  <a:srgbClr val="A64D79"/>
                </a:solidFill>
              </a:rPr>
              <a:t> </a:t>
            </a:r>
            <a:r>
              <a:rPr lang="en" sz="2600"/>
              <a:t>Which</a:t>
            </a:r>
            <a:r>
              <a:rPr lang="en" sz="2600"/>
              <a:t> has better computational </a:t>
            </a:r>
            <a:r>
              <a:rPr lang="en" sz="2600"/>
              <a:t>complexity?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2. Which has more hyperparameters?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64D79"/>
                </a:solidFill>
              </a:rPr>
              <a:t>K-means</a:t>
            </a:r>
            <a:r>
              <a:rPr lang="en" sz="2600"/>
              <a:t> or </a:t>
            </a:r>
            <a:r>
              <a:rPr lang="en" sz="2600">
                <a:solidFill>
                  <a:srgbClr val="A64D79"/>
                </a:solidFill>
              </a:rPr>
              <a:t>Agglomerative Clustering</a:t>
            </a:r>
            <a:endParaRPr sz="2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There Are </a:t>
            </a:r>
            <a:r>
              <a:rPr b="1" lang="en">
                <a:solidFill>
                  <a:srgbClr val="A64D79"/>
                </a:solidFill>
              </a:rPr>
              <a:t>MANY</a:t>
            </a:r>
            <a:r>
              <a:rPr lang="en">
                <a:solidFill>
                  <a:srgbClr val="A64D79"/>
                </a:solidFill>
              </a:rPr>
              <a:t> Clustering Algorithms – we are just scratching the surface (you don’t need to know these)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49" y="1411075"/>
            <a:ext cx="5273301" cy="34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Practice Problems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934600"/>
            <a:ext cx="31461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>
            <p:ph type="title"/>
          </p:nvPr>
        </p:nvSpPr>
        <p:spPr>
          <a:xfrm>
            <a:off x="3996475" y="2254650"/>
            <a:ext cx="48015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In what order will the following points get merged into clusters? Use Euclidean distance + complete linkage</a:t>
            </a:r>
            <a:endParaRPr sz="146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75" y="1238550"/>
            <a:ext cx="2839446" cy="199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/>
          <p:nvPr/>
        </p:nvSpPr>
        <p:spPr>
          <a:xfrm>
            <a:off x="2674975" y="1858100"/>
            <a:ext cx="188400" cy="19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1503275" y="2473050"/>
            <a:ext cx="188400" cy="19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1094525" y="322875"/>
            <a:ext cx="188400" cy="19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1255996" y="252225"/>
            <a:ext cx="86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centroids</a:t>
            </a:r>
            <a:endParaRPr sz="1000"/>
          </a:p>
        </p:txBody>
      </p:sp>
      <p:sp>
        <p:nvSpPr>
          <p:cNvPr id="217" name="Google Shape;217;p36"/>
          <p:cNvSpPr txBox="1"/>
          <p:nvPr/>
        </p:nvSpPr>
        <p:spPr>
          <a:xfrm>
            <a:off x="5134500" y="2299863"/>
            <a:ext cx="335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 =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two clusters. What are the final cluster assignments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75" y="1238550"/>
            <a:ext cx="2839446" cy="199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/>
          <p:nvPr/>
        </p:nvSpPr>
        <p:spPr>
          <a:xfrm>
            <a:off x="2674975" y="1858100"/>
            <a:ext cx="188400" cy="19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1503275" y="2473050"/>
            <a:ext cx="188400" cy="19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1094525" y="322875"/>
            <a:ext cx="188400" cy="19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1255996" y="252225"/>
            <a:ext cx="86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centroids</a:t>
            </a:r>
            <a:endParaRPr sz="1000"/>
          </a:p>
        </p:txBody>
      </p:sp>
      <p:sp>
        <p:nvSpPr>
          <p:cNvPr id="227" name="Google Shape;227;p37"/>
          <p:cNvSpPr txBox="1"/>
          <p:nvPr/>
        </p:nvSpPr>
        <p:spPr>
          <a:xfrm>
            <a:off x="5134500" y="2299863"/>
            <a:ext cx="335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</a:t>
            </a:r>
            <a:r>
              <a:rPr lang="en"/>
              <a:t> =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two clusters. What are the final cluster assignments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2161268" y="1525626"/>
            <a:ext cx="1265825" cy="1041075"/>
          </a:xfrm>
          <a:custGeom>
            <a:rect b="b" l="l" r="r" t="t"/>
            <a:pathLst>
              <a:path extrusionOk="0" h="41643" w="50633">
                <a:moveTo>
                  <a:pt x="11931" y="11505"/>
                </a:moveTo>
                <a:cubicBezTo>
                  <a:pt x="16659" y="6718"/>
                  <a:pt x="22164" y="75"/>
                  <a:pt x="28447" y="15"/>
                </a:cubicBezTo>
                <a:cubicBezTo>
                  <a:pt x="34731" y="-45"/>
                  <a:pt x="47059" y="5282"/>
                  <a:pt x="49632" y="11146"/>
                </a:cubicBezTo>
                <a:cubicBezTo>
                  <a:pt x="52205" y="17011"/>
                  <a:pt x="49512" y="30175"/>
                  <a:pt x="43887" y="35202"/>
                </a:cubicBezTo>
                <a:cubicBezTo>
                  <a:pt x="38262" y="40229"/>
                  <a:pt x="23181" y="42383"/>
                  <a:pt x="15880" y="41306"/>
                </a:cubicBezTo>
                <a:cubicBezTo>
                  <a:pt x="8579" y="40229"/>
                  <a:pt x="740" y="33706"/>
                  <a:pt x="82" y="28739"/>
                </a:cubicBezTo>
                <a:cubicBezTo>
                  <a:pt x="-576" y="23772"/>
                  <a:pt x="7204" y="16292"/>
                  <a:pt x="11931" y="11505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Google Shape;229;p37"/>
          <p:cNvSpPr/>
          <p:nvPr/>
        </p:nvSpPr>
        <p:spPr>
          <a:xfrm>
            <a:off x="963718" y="1702063"/>
            <a:ext cx="1086475" cy="1341225"/>
          </a:xfrm>
          <a:custGeom>
            <a:rect b="b" l="l" r="r" t="t"/>
            <a:pathLst>
              <a:path extrusionOk="0" h="53649" w="43459">
                <a:moveTo>
                  <a:pt x="24645" y="3370"/>
                </a:moveTo>
                <a:cubicBezTo>
                  <a:pt x="20755" y="4866"/>
                  <a:pt x="10941" y="4387"/>
                  <a:pt x="7410" y="9474"/>
                </a:cubicBezTo>
                <a:cubicBezTo>
                  <a:pt x="3879" y="14561"/>
                  <a:pt x="4359" y="26829"/>
                  <a:pt x="3461" y="33890"/>
                </a:cubicBezTo>
                <a:cubicBezTo>
                  <a:pt x="2564" y="40952"/>
                  <a:pt x="-2643" y="49090"/>
                  <a:pt x="2025" y="51843"/>
                </a:cubicBezTo>
                <a:cubicBezTo>
                  <a:pt x="6693" y="54596"/>
                  <a:pt x="24944" y="54057"/>
                  <a:pt x="31467" y="50407"/>
                </a:cubicBezTo>
                <a:cubicBezTo>
                  <a:pt x="37990" y="46757"/>
                  <a:pt x="39307" y="36225"/>
                  <a:pt x="41162" y="29941"/>
                </a:cubicBezTo>
                <a:cubicBezTo>
                  <a:pt x="43017" y="23658"/>
                  <a:pt x="44334" y="17613"/>
                  <a:pt x="42598" y="12706"/>
                </a:cubicBezTo>
                <a:cubicBezTo>
                  <a:pt x="40863" y="7799"/>
                  <a:pt x="33741" y="2054"/>
                  <a:pt x="30749" y="498"/>
                </a:cubicBezTo>
                <a:cubicBezTo>
                  <a:pt x="27757" y="-1058"/>
                  <a:pt x="28535" y="1874"/>
                  <a:pt x="24645" y="337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Edstem Demo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https://edstem.org/us/courses/56859/lessons/98878/slides/546901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Agenda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Char char="●"/>
            </a:pPr>
            <a:r>
              <a:rPr lang="en" sz="2300">
                <a:solidFill>
                  <a:srgbClr val="060913"/>
                </a:solidFill>
              </a:rPr>
              <a:t>HW6 Overview &amp; Useful Numpy Functions</a:t>
            </a:r>
            <a:endParaRPr sz="2300">
              <a:solidFill>
                <a:srgbClr val="0609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Char char="●"/>
            </a:pPr>
            <a:r>
              <a:rPr lang="en" sz="2300">
                <a:solidFill>
                  <a:srgbClr val="060913"/>
                </a:solidFill>
              </a:rPr>
              <a:t>Clustering</a:t>
            </a:r>
            <a:endParaRPr sz="2300">
              <a:solidFill>
                <a:srgbClr val="0609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060913"/>
                </a:solidFill>
              </a:rPr>
              <a:t>Embedding: TF-IDF, Word2Vec</a:t>
            </a:r>
            <a:endParaRPr sz="2300">
              <a:solidFill>
                <a:srgbClr val="0609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Font typeface="Source Code Pro"/>
              <a:buChar char="●"/>
            </a:pPr>
            <a:r>
              <a:rPr lang="en" sz="2300">
                <a:solidFill>
                  <a:srgbClr val="060913"/>
                </a:solidFill>
              </a:rPr>
              <a:t>K-means Clustering</a:t>
            </a:r>
            <a:endParaRPr sz="2300">
              <a:solidFill>
                <a:srgbClr val="0609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Font typeface="Source Code Pro"/>
              <a:buChar char="●"/>
            </a:pPr>
            <a:r>
              <a:rPr lang="en" sz="2300">
                <a:solidFill>
                  <a:srgbClr val="060913"/>
                </a:solidFill>
              </a:rPr>
              <a:t>Hierarchical Clustering</a:t>
            </a:r>
            <a:endParaRPr sz="2300">
              <a:solidFill>
                <a:srgbClr val="0609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2300"/>
              <a:buFont typeface="Source Code Pro"/>
              <a:buChar char="●"/>
            </a:pPr>
            <a:r>
              <a:rPr lang="en" sz="2300">
                <a:solidFill>
                  <a:srgbClr val="060913"/>
                </a:solidFill>
              </a:rPr>
              <a:t>Agglomerative</a:t>
            </a:r>
            <a:r>
              <a:rPr lang="en" sz="2300">
                <a:solidFill>
                  <a:srgbClr val="060913"/>
                </a:solidFill>
              </a:rPr>
              <a:t> Clustering</a:t>
            </a:r>
            <a:endParaRPr sz="2300">
              <a:solidFill>
                <a:srgbClr val="06091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HW6 Overview: Implement and use k-means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60913"/>
                </a:solidFill>
              </a:rPr>
              <a:t>Part1: Implement K-means</a:t>
            </a:r>
            <a:endParaRPr b="1" sz="1900">
              <a:solidFill>
                <a:srgbClr val="06091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1900"/>
              <a:buChar char="●"/>
            </a:pPr>
            <a:r>
              <a:rPr lang="en" sz="1900">
                <a:solidFill>
                  <a:srgbClr val="060913"/>
                </a:solidFill>
              </a:rPr>
              <a:t>Q1: 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Computing Distances between all the points and initial centroids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60913"/>
              </a:buClr>
              <a:buSzPts val="1900"/>
              <a:buChar char="●"/>
            </a:pPr>
            <a:r>
              <a:rPr lang="en" sz="1900">
                <a:solidFill>
                  <a:srgbClr val="060913"/>
                </a:solidFill>
              </a:rPr>
              <a:t>Q2: 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Find closest centroid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Q3: Assign Clusters for each point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Q4: Revise Centroids: calculate the new centroid within each cluster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Q5: Combining it into a single function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</a:rPr>
              <a:t>Part2: Use K-means</a:t>
            </a:r>
            <a:endParaRPr b="1"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Q6: Largest cluster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Q7: k-means_multiple_runs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Q8: Small clusters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679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Useful Numpy functions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49638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np.array(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object: array_like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Create an array.</a:t>
            </a:r>
            <a:endParaRPr b="1" sz="1300">
              <a:solidFill>
                <a:schemeClr val="dk1"/>
              </a:solidFill>
            </a:endParaRPr>
          </a:p>
          <a:p>
            <a:pPr indent="355600" lvl="0" marL="101600" marR="101600" rtl="0" algn="l">
              <a:lnSpc>
                <a:spcPct val="151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Eg. np.array([[1, 2], [3, 4]])</a:t>
            </a: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np.zeros(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shape: int or tuple of ints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Return a new array of given shape and type, filled with zeros.</a:t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~.shape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Get shape of numpy array</a:t>
            </a: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np.argmin(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a: array_like, axis=None</a:t>
            </a:r>
            <a:r>
              <a:rPr b="1" lang="en" sz="1600">
                <a:solidFill>
                  <a:schemeClr val="dk1"/>
                </a:solidFill>
              </a:rPr>
              <a:t>), np.argmax(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a: array_like, axis=None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Returns the indices of the minimum/maximum values along an axis.</a:t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np.sum(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a: array_like, axis=None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Sum of array elements over a given axis.</a:t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ndarray</a:t>
            </a:r>
            <a:r>
              <a:rPr b="1" lang="en" sz="1600">
                <a:solidFill>
                  <a:schemeClr val="dk1"/>
                </a:solidFill>
              </a:rPr>
              <a:t>.min(),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ndarray</a:t>
            </a:r>
            <a:r>
              <a:rPr b="1" lang="en" sz="1600">
                <a:solidFill>
                  <a:schemeClr val="dk1"/>
                </a:solidFill>
              </a:rPr>
              <a:t>.max()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Return the minimum/maximum along a given axis.</a:t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np.bincount(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x: array_like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Count number of occurrences of each value in array of non-negative ints.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Unsupervised form of learning (no labeled data!)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Makes use of </a:t>
            </a:r>
            <a:r>
              <a:rPr lang="en" sz="2300">
                <a:solidFill>
                  <a:srgbClr val="A64D79"/>
                </a:solidFill>
              </a:rPr>
              <a:t>embedding </a:t>
            </a:r>
            <a:r>
              <a:rPr lang="en" sz="2300"/>
              <a:t>and </a:t>
            </a:r>
            <a:r>
              <a:rPr lang="en" sz="2300">
                <a:solidFill>
                  <a:srgbClr val="A64D79"/>
                </a:solidFill>
              </a:rPr>
              <a:t>distance</a:t>
            </a:r>
            <a:endParaRPr sz="2300">
              <a:solidFill>
                <a:srgbClr val="A64D7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Embedding</a:t>
            </a:r>
            <a:r>
              <a:rPr lang="en" sz="1900"/>
              <a:t>: Turning data into a vector of </a:t>
            </a:r>
            <a:r>
              <a:rPr lang="en" sz="1900"/>
              <a:t>continuous</a:t>
            </a:r>
            <a:r>
              <a:rPr lang="en" sz="1900"/>
              <a:t> numbers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Distance</a:t>
            </a:r>
            <a:r>
              <a:rPr lang="en" sz="1900"/>
              <a:t>: Measurement of how far apart two data points are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Putting data points into discrete groups or “clusters” based on a distance metric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Embedding documents by </a:t>
            </a:r>
            <a:r>
              <a:rPr lang="en">
                <a:solidFill>
                  <a:srgbClr val="A64D79"/>
                </a:solidFill>
              </a:rPr>
              <a:t>TF-IDF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75" y="1017725"/>
            <a:ext cx="53856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Embedding words by word2vec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29950" y="1017725"/>
            <a:ext cx="6884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Word2Vec</a:t>
            </a:r>
            <a:r>
              <a:rPr lang="en" sz="2000">
                <a:solidFill>
                  <a:schemeClr val="dk2"/>
                </a:solidFill>
              </a:rPr>
              <a:t>: neural-network based word embedding</a:t>
            </a:r>
            <a:endParaRPr sz="20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Pros</a:t>
            </a:r>
            <a:r>
              <a:rPr lang="en" sz="1600">
                <a:solidFill>
                  <a:schemeClr val="dk2"/>
                </a:solidFill>
              </a:rPr>
              <a:t>: seems to learn something about semantic meaning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Cons</a:t>
            </a:r>
            <a:r>
              <a:rPr lang="en" sz="1600">
                <a:solidFill>
                  <a:schemeClr val="dk2"/>
                </a:solidFill>
              </a:rPr>
              <a:t>: no guarantees :)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Word2Vec Explained!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325" y="2633825"/>
            <a:ext cx="595733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K-means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Big idea: Iteratively divide the data up into K groups of equal variance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100"/>
              <a:t>Step 1</a:t>
            </a:r>
            <a:r>
              <a:rPr lang="en" sz="2100"/>
              <a:t>: Assign each data point to the closest of K centroids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00"/>
              <a:t>Step 2: </a:t>
            </a:r>
            <a:r>
              <a:rPr lang="en" sz="2100"/>
              <a:t>Move each centroid to the mean position of the data assigne</a:t>
            </a:r>
            <a:r>
              <a:rPr lang="en" sz="2100"/>
              <a:t>d to it 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Repeat until convergence!</a:t>
            </a:r>
            <a:endParaRPr sz="21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634" y="2935059"/>
            <a:ext cx="3826725" cy="19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00" y="242404"/>
            <a:ext cx="3312750" cy="2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