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7" roundtripDataSignature="AMtx7mg5JnYVP7HY0/k+3ComVDDnqgEw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manifold learning -&gt; non linear dimensionality reduction</a:t>
            </a:r>
            <a:endParaRPr/>
          </a:p>
          <a:p>
            <a:pPr indent="-298450" lvl="0" marL="457200" rtl="0" algn="l">
              <a:lnSpc>
                <a:spcPct val="100000"/>
              </a:lnSpc>
              <a:spcBef>
                <a:spcPts val="0"/>
              </a:spcBef>
              <a:spcAft>
                <a:spcPts val="0"/>
              </a:spcAft>
              <a:buSzPts val="1100"/>
              <a:buChar char="●"/>
            </a:pPr>
            <a:r>
              <a:rPr lang="en-US"/>
              <a:t>PCA is a linear dimensionality reduction technique. It operates under the assumption that the underlying structure in the data can be captured by linear combinations of the original features.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Matrix completion is a problem in which missing or incomplete entries of a matrix are estimated or filled in based on the observed entries. The goal is to recover the complete matrix by utilizing the available information.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a4283530b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4a4283530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How do we evaluate recommender systems?</a:t>
            </a:r>
            <a:endParaRPr/>
          </a:p>
          <a:p>
            <a:pPr indent="-298450" lvl="0" marL="457200" rtl="0" algn="l">
              <a:lnSpc>
                <a:spcPct val="100000"/>
              </a:lnSpc>
              <a:spcBef>
                <a:spcPts val="0"/>
              </a:spcBef>
              <a:spcAft>
                <a:spcPts val="0"/>
              </a:spcAft>
              <a:buSzPts val="1100"/>
              <a:buChar char="●"/>
            </a:pPr>
            <a:r>
              <a:rPr lang="en-US"/>
              <a:t>Can use MSE/RSS/Accuracy but we typically use precision and recall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a428353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4a4283530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US" sz="1400">
                <a:solidFill>
                  <a:schemeClr val="dk1"/>
                </a:solidFill>
              </a:rPr>
              <a:t>●</a:t>
            </a:r>
            <a:r>
              <a:rPr lang="en-US">
                <a:solidFill>
                  <a:schemeClr val="dk1"/>
                </a:solidFill>
              </a:rPr>
              <a:t>In general, as we increase the number of recommendations, the precision goes down but the recall goes up. This is a general trend, it could vary locally.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a4283530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4a4283530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a:t>
            </a:r>
            <a:r>
              <a:rPr lang="en-US">
                <a:solidFill>
                  <a:schemeClr val="dk1"/>
                </a:solidFill>
              </a:rPr>
              <a:t>WOS: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a:t>
            </a:r>
            <a:r>
              <a:rPr lang="en-US">
                <a:solidFill>
                  <a:schemeClr val="dk1"/>
                </a:solidFill>
              </a:rPr>
              <a:t>Optimal curve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a:t>
            </a:r>
            <a:r>
              <a:rPr lang="en-US">
                <a:solidFill>
                  <a:schemeClr val="dk1"/>
                </a:solidFill>
              </a:rPr>
              <a:t>Some other curve</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a4283530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4a4283530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a:solidFill>
                  <a:schemeClr val="dk1"/>
                </a:solidFill>
              </a:rPr>
              <a:t>ANS: Hold out some of the input ratings as a validation set and try multiple values of k, choosing the one that minimizes validation error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595bae6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2595bae6b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The task of representing the data with a fewer number of dimensions while keeping meaningful relations between data.</a:t>
            </a:r>
            <a:endParaRPr/>
          </a:p>
          <a:p>
            <a:pPr indent="-298450" lvl="0" marL="457200" rtl="0" algn="l">
              <a:lnSpc>
                <a:spcPct val="100000"/>
              </a:lnSpc>
              <a:spcBef>
                <a:spcPts val="0"/>
              </a:spcBef>
              <a:spcAft>
                <a:spcPts val="0"/>
              </a:spcAft>
              <a:buSzPts val="1100"/>
              <a:buChar char="●"/>
            </a:pPr>
            <a:r>
              <a:rPr lang="en-US"/>
              <a:t>Oftentimes, we do this because it means learning fewer parameters and there is no curse of dimensionality.</a:t>
            </a:r>
            <a:endParaRPr/>
          </a:p>
          <a:p>
            <a:pPr indent="-298450" lvl="1" marL="914400" rtl="0" algn="l">
              <a:lnSpc>
                <a:spcPct val="100000"/>
              </a:lnSpc>
              <a:spcBef>
                <a:spcPts val="0"/>
              </a:spcBef>
              <a:spcAft>
                <a:spcPts val="0"/>
              </a:spcAft>
              <a:buSzPts val="1100"/>
              <a:buChar char="○"/>
            </a:pPr>
            <a:r>
              <a:rPr lang="en-US"/>
              <a:t>In simple terms, the curse of dimensionality occurs when the number of features or dimensions in a dataset increases, leading to a sparsity problem and an exponential increase in the amount of data required to maintain a similar level of representation.</a:t>
            </a:r>
            <a:endParaRPr/>
          </a:p>
          <a:p>
            <a:pPr indent="-298450" lvl="1" marL="914400" rtl="0" algn="l">
              <a:lnSpc>
                <a:spcPct val="100000"/>
              </a:lnSpc>
              <a:spcBef>
                <a:spcPts val="0"/>
              </a:spcBef>
              <a:spcAft>
                <a:spcPts val="0"/>
              </a:spcAft>
              <a:buSzPts val="1100"/>
              <a:buChar char="○"/>
            </a:pPr>
            <a:r>
              <a:rPr lang="en-US"/>
              <a:t>In addition, we can use it for visualization of the data itself. For example, how would we visualize a dataset with 10 features?</a:t>
            </a:r>
            <a:endParaRPr/>
          </a:p>
          <a:p>
            <a:pPr indent="-298450" lvl="1" marL="914400" rtl="0" algn="l">
              <a:lnSpc>
                <a:spcPct val="100000"/>
              </a:lnSpc>
              <a:spcBef>
                <a:spcPts val="0"/>
              </a:spcBef>
              <a:spcAft>
                <a:spcPts val="0"/>
              </a:spcAft>
              <a:buSzPts val="1100"/>
              <a:buChar char="○"/>
            </a:pPr>
            <a:r>
              <a:rPr lang="en-US"/>
              <a:t>High dimensional data can sometimes be truly lower dimensional and contain redundant information, and dimensionality reduction can improve this aspect.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Specifically, we discussed PCA. The idea was to use a linear projection from d-dimensional data to k-dimensional data where d &gt; k.</a:t>
            </a:r>
            <a:endParaRPr/>
          </a:p>
          <a:p>
            <a:pPr indent="-298450" lvl="0" marL="457200" rtl="0" algn="l">
              <a:lnSpc>
                <a:spcPct val="100000"/>
              </a:lnSpc>
              <a:spcBef>
                <a:spcPts val="0"/>
              </a:spcBef>
              <a:spcAft>
                <a:spcPts val="0"/>
              </a:spcAft>
              <a:buSzPts val="1100"/>
              <a:buChar char="●"/>
            </a:pPr>
            <a:r>
              <a:rPr lang="en-US"/>
              <a:t>For instance, 1000d data to 3d data.Then you choose the projection that minimizes reconstruction error. The intuition with reconstruction error is to minimize the amount of information lost if you were to undo the projection.</a:t>
            </a:r>
            <a:endParaRPr/>
          </a:p>
          <a:p>
            <a:pPr indent="-298450" lvl="1" marL="914400" rtl="0" algn="l">
              <a:lnSpc>
                <a:spcPct val="100000"/>
              </a:lnSpc>
              <a:spcBef>
                <a:spcPts val="0"/>
              </a:spcBef>
              <a:spcAft>
                <a:spcPts val="0"/>
              </a:spcAft>
              <a:buSzPts val="1100"/>
              <a:buChar char="○"/>
            </a:pPr>
            <a:r>
              <a:rPr lang="en-US"/>
              <a:t>Reconstruction error is the difference between original data and its reconstructed form using PCA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Input Data: An n×𝑑 data matrix 𝑋</a:t>
            </a:r>
            <a:endParaRPr/>
          </a:p>
          <a:p>
            <a:pPr indent="0" lvl="0" marL="0" rtl="0" algn="l">
              <a:lnSpc>
                <a:spcPct val="100000"/>
              </a:lnSpc>
              <a:spcBef>
                <a:spcPts val="0"/>
              </a:spcBef>
              <a:spcAft>
                <a:spcPts val="0"/>
              </a:spcAft>
              <a:buClr>
                <a:schemeClr val="dk1"/>
              </a:buClr>
              <a:buSzPts val="1100"/>
              <a:buFont typeface="Arial"/>
              <a:buNone/>
            </a:pPr>
            <a:r>
              <a:rPr lang="en-US"/>
              <a:t>Algorithm:</a:t>
            </a:r>
            <a:endParaRPr/>
          </a:p>
          <a:p>
            <a:pPr indent="0" lvl="0" marL="0" rtl="0" algn="l">
              <a:lnSpc>
                <a:spcPct val="100000"/>
              </a:lnSpc>
              <a:spcBef>
                <a:spcPts val="0"/>
              </a:spcBef>
              <a:spcAft>
                <a:spcPts val="0"/>
              </a:spcAft>
              <a:buClr>
                <a:schemeClr val="dk1"/>
              </a:buClr>
              <a:buSzPts val="1100"/>
              <a:buFont typeface="Arial"/>
              <a:buNone/>
            </a:pPr>
            <a:r>
              <a:rPr lang="en-US"/>
              <a:t>1. 	Recenter Data: Subtract mean from each row </a:t>
            </a:r>
            <a:endParaRPr/>
          </a:p>
          <a:p>
            <a:pPr indent="0" lvl="0" marL="0" rtl="0" algn="l">
              <a:lnSpc>
                <a:spcPct val="100000"/>
              </a:lnSpc>
              <a:spcBef>
                <a:spcPts val="0"/>
              </a:spcBef>
              <a:spcAft>
                <a:spcPts val="0"/>
              </a:spcAft>
              <a:buSzPts val="1100"/>
              <a:buNone/>
            </a:pPr>
            <a:r>
              <a:rPr lang="en-US"/>
              <a:t>2. 	Compute spread/orientation: Compute covariance matrix Σ </a:t>
            </a:r>
            <a:endParaRPr/>
          </a:p>
          <a:p>
            <a:pPr indent="-298450" lvl="0" marL="457200" rtl="0" algn="l">
              <a:lnSpc>
                <a:spcPct val="100000"/>
              </a:lnSpc>
              <a:spcBef>
                <a:spcPts val="0"/>
              </a:spcBef>
              <a:spcAft>
                <a:spcPts val="0"/>
              </a:spcAft>
              <a:buSzPts val="1100"/>
              <a:buChar char="●"/>
            </a:pPr>
            <a:r>
              <a:rPr lang="en-US"/>
              <a:t>Covariance matrix represents the relationship between features in the dataset</a:t>
            </a:r>
            <a:endParaRPr/>
          </a:p>
          <a:p>
            <a:pPr indent="0" lvl="0" marL="0" rtl="0" algn="l">
              <a:lnSpc>
                <a:spcPct val="100000"/>
              </a:lnSpc>
              <a:spcBef>
                <a:spcPts val="0"/>
              </a:spcBef>
              <a:spcAft>
                <a:spcPts val="0"/>
              </a:spcAft>
              <a:buClr>
                <a:schemeClr val="dk1"/>
              </a:buClr>
              <a:buSzPts val="1100"/>
              <a:buFont typeface="Arial"/>
              <a:buNone/>
            </a:pPr>
            <a:r>
              <a:rPr lang="en-US"/>
              <a:t>3. 	Find basis for orientation: Compute eigenvectors of Σ</a:t>
            </a:r>
            <a:endParaRPr/>
          </a:p>
          <a:p>
            <a:pPr indent="0" lvl="0" marL="457200" rtl="0" algn="l">
              <a:lnSpc>
                <a:spcPct val="100000"/>
              </a:lnSpc>
              <a:spcBef>
                <a:spcPts val="0"/>
              </a:spcBef>
              <a:spcAft>
                <a:spcPts val="0"/>
              </a:spcAft>
              <a:buSzPts val="1100"/>
              <a:buNone/>
            </a:pPr>
            <a:r>
              <a:rPr lang="en-US"/>
              <a:t>Select 𝑘 eigenvectors 𝑢1, … , 𝑢𝑘 with largest eigenvalues, usually using SVD (explore here)</a:t>
            </a:r>
            <a:endParaRPr/>
          </a:p>
          <a:p>
            <a:pPr indent="-298450" lvl="0" marL="457200" rtl="0" algn="l">
              <a:lnSpc>
                <a:spcPct val="100000"/>
              </a:lnSpc>
              <a:spcBef>
                <a:spcPts val="0"/>
              </a:spcBef>
              <a:spcAft>
                <a:spcPts val="0"/>
              </a:spcAft>
              <a:buSzPts val="1100"/>
              <a:buChar char="●"/>
            </a:pPr>
            <a:r>
              <a:rPr lang="en-US"/>
              <a:t>Eigenvectors represent the directions along which the data varies the most</a:t>
            </a:r>
            <a:endParaRPr/>
          </a:p>
          <a:p>
            <a:pPr indent="0" lvl="0" marL="0" rtl="0" algn="l">
              <a:lnSpc>
                <a:spcPct val="100000"/>
              </a:lnSpc>
              <a:spcBef>
                <a:spcPts val="0"/>
              </a:spcBef>
              <a:spcAft>
                <a:spcPts val="0"/>
              </a:spcAft>
              <a:buSzPts val="1100"/>
              <a:buNone/>
            </a:pPr>
            <a:r>
              <a:rPr lang="en-US"/>
              <a:t>4. 	Project Data: Project data onto principal</a:t>
            </a:r>
            <a:endParaRPr/>
          </a:p>
          <a:p>
            <a:pPr indent="-298450" lvl="0" marL="457200" rtl="0" algn="l">
              <a:lnSpc>
                <a:spcPct val="100000"/>
              </a:lnSpc>
              <a:spcBef>
                <a:spcPts val="0"/>
              </a:spcBef>
              <a:spcAft>
                <a:spcPts val="0"/>
              </a:spcAft>
              <a:buSzPts val="1100"/>
              <a:buChar char="●"/>
            </a:pPr>
            <a:r>
              <a:rPr lang="en-US"/>
              <a:t>Large eigenvalues capture the most amount of information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ANS: l1 = 2 w/ v1 = (1, 1) bc we want to choose the largest eigenvalue since it is giving us the most prominent feature in the data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ANS: l1 = 2 w/ v1 = (1, 1) bc we want to choose the largest eigenvalue since it is giving us the most prominent feature in the data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pick the vector along which datapoints have most variation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edstem.org/us/courses/56859/lessons/98881/slides/546934"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timbaumann.info/svd-image-compression-dem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51" name="Shape 51"/>
        <p:cNvGrpSpPr/>
        <p:nvPr/>
      </p:nvGrpSpPr>
      <p:grpSpPr>
        <a:xfrm>
          <a:off x="0" y="0"/>
          <a:ext cx="0" cy="0"/>
          <a:chOff x="0" y="0"/>
          <a:chExt cx="0" cy="0"/>
        </a:xfrm>
      </p:grpSpPr>
      <p:sp>
        <p:nvSpPr>
          <p:cNvPr id="52" name="Google Shape;52;p1"/>
          <p:cNvSpPr txBox="1"/>
          <p:nvPr>
            <p:ph type="ctrTitle"/>
          </p:nvPr>
        </p:nvSpPr>
        <p:spPr>
          <a:xfrm>
            <a:off x="4572005" y="960875"/>
            <a:ext cx="45615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solidFill>
                  <a:srgbClr val="7030A0"/>
                </a:solidFill>
              </a:rPr>
              <a:t>Welcome to Section</a:t>
            </a:r>
            <a:endParaRPr>
              <a:solidFill>
                <a:srgbClr val="7030A0"/>
              </a:solidFill>
            </a:endParaRPr>
          </a:p>
        </p:txBody>
      </p:sp>
      <p:sp>
        <p:nvSpPr>
          <p:cNvPr id="53" name="Google Shape;53;p1"/>
          <p:cNvSpPr txBox="1"/>
          <p:nvPr>
            <p:ph idx="1" type="subTitle"/>
          </p:nvPr>
        </p:nvSpPr>
        <p:spPr>
          <a:xfrm>
            <a:off x="4572001" y="3064575"/>
            <a:ext cx="4561500" cy="7926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ctr">
              <a:lnSpc>
                <a:spcPct val="100000"/>
              </a:lnSpc>
              <a:spcBef>
                <a:spcPts val="0"/>
              </a:spcBef>
              <a:spcAft>
                <a:spcPts val="0"/>
              </a:spcAft>
              <a:buSzPct val="117646"/>
              <a:buNone/>
            </a:pPr>
            <a:r>
              <a:rPr lang="en-US"/>
              <a:t>Principal Component Analysis</a:t>
            </a:r>
            <a:endParaRPr/>
          </a:p>
        </p:txBody>
      </p:sp>
      <p:sp>
        <p:nvSpPr>
          <p:cNvPr id="54" name="Google Shape;54;p1"/>
          <p:cNvSpPr txBox="1"/>
          <p:nvPr/>
        </p:nvSpPr>
        <p:spPr>
          <a:xfrm>
            <a:off x="4497330" y="3602038"/>
            <a:ext cx="4636171" cy="1447040"/>
          </a:xfrm>
          <a:prstGeom prst="rect">
            <a:avLst/>
          </a:prstGeom>
          <a:noFill/>
          <a:ln>
            <a:noFill/>
          </a:ln>
        </p:spPr>
        <p:txBody>
          <a:bodyPr anchorCtr="0" anchor="t" bIns="91425" lIns="91425" spcFirstLastPara="1" rIns="91425" wrap="square" tIns="91425">
            <a:normAutofit/>
          </a:bodyPr>
          <a:lstStyle/>
          <a:p>
            <a:pPr indent="-342900" lvl="0" marL="457200" marR="0" rtl="0" algn="ctr">
              <a:lnSpc>
                <a:spcPct val="100000"/>
              </a:lnSpc>
              <a:spcBef>
                <a:spcPts val="0"/>
              </a:spcBef>
              <a:spcAft>
                <a:spcPts val="0"/>
              </a:spcAft>
              <a:buClr>
                <a:schemeClr val="dk2"/>
              </a:buClr>
              <a:buSzPts val="2800"/>
              <a:buFont typeface="Arial"/>
              <a:buNone/>
            </a:pPr>
            <a:r>
              <a:t/>
            </a:r>
            <a:endParaRPr b="0" i="0" sz="1400" u="none" cap="none" strike="noStrike">
              <a:solidFill>
                <a:srgbClr val="000000"/>
              </a:solidFill>
              <a:latin typeface="Arial"/>
              <a:ea typeface="Arial"/>
              <a:cs typeface="Arial"/>
              <a:sym typeface="Arial"/>
            </a:endParaRPr>
          </a:p>
          <a:p>
            <a:pPr indent="-342900" lvl="0" marL="45720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Section 8 – May 2</a:t>
            </a:r>
            <a:r>
              <a:rPr lang="en-US" sz="1600">
                <a:solidFill>
                  <a:schemeClr val="dk2"/>
                </a:solidFill>
              </a:rPr>
              <a:t>2</a:t>
            </a:r>
            <a:r>
              <a:rPr b="0" i="0" lang="en-US" sz="1600" u="none" cap="none" strike="noStrike">
                <a:solidFill>
                  <a:schemeClr val="dk2"/>
                </a:solidFill>
                <a:latin typeface="Arial"/>
                <a:ea typeface="Arial"/>
                <a:cs typeface="Arial"/>
                <a:sym typeface="Arial"/>
              </a:rPr>
              <a:t>, 202</a:t>
            </a:r>
            <a:r>
              <a:rPr lang="en-US" sz="1600">
                <a:solidFill>
                  <a:schemeClr val="dk2"/>
                </a:solidFill>
              </a:rPr>
              <a:t>4</a:t>
            </a:r>
            <a:endParaRPr b="0" i="0" sz="1400" u="none" cap="none" strike="noStrike">
              <a:solidFill>
                <a:srgbClr val="000000"/>
              </a:solidFill>
              <a:latin typeface="Arial"/>
              <a:ea typeface="Arial"/>
              <a:cs typeface="Arial"/>
              <a:sym typeface="Arial"/>
            </a:endParaRPr>
          </a:p>
          <a:p>
            <a:pPr indent="-342900" lvl="0" marL="457200" marR="0" rtl="0" algn="ctr">
              <a:lnSpc>
                <a:spcPct val="100000"/>
              </a:lnSpc>
              <a:spcBef>
                <a:spcPts val="0"/>
              </a:spcBef>
              <a:spcAft>
                <a:spcPts val="0"/>
              </a:spcAft>
              <a:buClr>
                <a:schemeClr val="dk2"/>
              </a:buClr>
              <a:buSzPts val="2800"/>
              <a:buFont typeface="Arial"/>
              <a:buNone/>
            </a:pPr>
            <a:r>
              <a:t/>
            </a:r>
            <a:endParaRPr b="0" i="0" sz="1600" u="none" cap="none" strike="noStrike">
              <a:solidFill>
                <a:schemeClr val="dk2"/>
              </a:solidFill>
              <a:latin typeface="Arial"/>
              <a:ea typeface="Arial"/>
              <a:cs typeface="Arial"/>
              <a:sym typeface="Arial"/>
            </a:endParaRPr>
          </a:p>
        </p:txBody>
      </p:sp>
      <p:pic>
        <p:nvPicPr>
          <p:cNvPr id="55" name="Google Shape;55;p1"/>
          <p:cNvPicPr preferRelativeResize="0"/>
          <p:nvPr/>
        </p:nvPicPr>
        <p:blipFill rotWithShape="1">
          <a:blip r:embed="rId3">
            <a:alphaModFix/>
          </a:blip>
          <a:srcRect b="0" l="0" r="0" t="0"/>
          <a:stretch/>
        </p:blipFill>
        <p:spPr>
          <a:xfrm>
            <a:off x="425122" y="560256"/>
            <a:ext cx="4022988" cy="40229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PCA Failures</a:t>
            </a:r>
            <a:endParaRPr b="1">
              <a:solidFill>
                <a:srgbClr val="7030A0"/>
              </a:solidFill>
            </a:endParaRPr>
          </a:p>
        </p:txBody>
      </p:sp>
      <p:sp>
        <p:nvSpPr>
          <p:cNvPr id="114" name="Google Shape;114;p10"/>
          <p:cNvSpPr txBox="1"/>
          <p:nvPr>
            <p:ph idx="1" type="body"/>
          </p:nvPr>
        </p:nvSpPr>
        <p:spPr>
          <a:xfrm>
            <a:off x="311699" y="1152475"/>
            <a:ext cx="6077302"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Assumption: there is a representative lower dimensional linear subspace </a:t>
            </a:r>
            <a:endParaRPr/>
          </a:p>
          <a:p>
            <a:pPr indent="-317500" lvl="1" marL="914400" rtl="0" algn="l">
              <a:lnSpc>
                <a:spcPct val="115000"/>
              </a:lnSpc>
              <a:spcBef>
                <a:spcPts val="0"/>
              </a:spcBef>
              <a:spcAft>
                <a:spcPts val="0"/>
              </a:spcAft>
              <a:buSzPts val="1400"/>
              <a:buChar char="○"/>
            </a:pPr>
            <a:r>
              <a:rPr lang="en-US"/>
              <a:t>May be invalid</a:t>
            </a:r>
            <a:endParaRPr/>
          </a:p>
          <a:p>
            <a:pPr indent="-342900" lvl="0" marL="457200" rtl="0" algn="l">
              <a:lnSpc>
                <a:spcPct val="115000"/>
              </a:lnSpc>
              <a:spcBef>
                <a:spcPts val="0"/>
              </a:spcBef>
              <a:spcAft>
                <a:spcPts val="0"/>
              </a:spcAft>
              <a:buSzPts val="1800"/>
              <a:buChar char="●"/>
            </a:pPr>
            <a:r>
              <a:rPr lang="en-US"/>
              <a:t>May want to investigate non-linear dimensionality reduction</a:t>
            </a:r>
            <a:endParaRPr/>
          </a:p>
          <a:p>
            <a:pPr indent="-342900" lvl="0" marL="457200" rtl="0" algn="l">
              <a:lnSpc>
                <a:spcPct val="115000"/>
              </a:lnSpc>
              <a:spcBef>
                <a:spcPts val="0"/>
              </a:spcBef>
              <a:spcAft>
                <a:spcPts val="0"/>
              </a:spcAft>
              <a:buSzPts val="1800"/>
              <a:buChar char="●"/>
            </a:pPr>
            <a:r>
              <a:rPr lang="en-US">
                <a:solidFill>
                  <a:srgbClr val="7030A0"/>
                </a:solidFill>
              </a:rPr>
              <a:t>Manifold learning</a:t>
            </a:r>
            <a:endParaRPr/>
          </a:p>
          <a:p>
            <a:pPr indent="-342900" lvl="0" marL="457200" rtl="0" algn="l">
              <a:lnSpc>
                <a:spcPct val="115000"/>
              </a:lnSpc>
              <a:spcBef>
                <a:spcPts val="0"/>
              </a:spcBef>
              <a:spcAft>
                <a:spcPts val="0"/>
              </a:spcAft>
              <a:buSzPts val="1800"/>
              <a:buChar char="●"/>
            </a:pPr>
            <a:r>
              <a:rPr lang="en-US"/>
              <a:t>Popular: SDD Maps, Isomap, LLE, t-SNE</a:t>
            </a:r>
            <a:endParaRPr/>
          </a:p>
        </p:txBody>
      </p:sp>
      <p:pic>
        <p:nvPicPr>
          <p:cNvPr id="115" name="Google Shape;115;p10"/>
          <p:cNvPicPr preferRelativeResize="0"/>
          <p:nvPr/>
        </p:nvPicPr>
        <p:blipFill rotWithShape="1">
          <a:blip r:embed="rId3">
            <a:alphaModFix/>
          </a:blip>
          <a:srcRect b="0" l="0" r="0" t="0"/>
          <a:stretch/>
        </p:blipFill>
        <p:spPr>
          <a:xfrm>
            <a:off x="5365566" y="3191552"/>
            <a:ext cx="3630950" cy="17075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Matrix Completion</a:t>
            </a:r>
            <a:endParaRPr b="1">
              <a:solidFill>
                <a:srgbClr val="7030A0"/>
              </a:solidFill>
            </a:endParaRPr>
          </a:p>
        </p:txBody>
      </p:sp>
      <p:sp>
        <p:nvSpPr>
          <p:cNvPr id="121" name="Google Shape;121;p11"/>
          <p:cNvSpPr txBox="1"/>
          <p:nvPr>
            <p:ph idx="1" type="body"/>
          </p:nvPr>
        </p:nvSpPr>
        <p:spPr>
          <a:xfrm>
            <a:off x="311699" y="1152475"/>
            <a:ext cx="4260301"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US"/>
              <a:t>Task: recommend movies based on user ratings for movies</a:t>
            </a:r>
            <a:endParaRPr/>
          </a:p>
          <a:p>
            <a:pPr indent="-342900" lvl="0" marL="457200" rtl="0" algn="l">
              <a:lnSpc>
                <a:spcPct val="115000"/>
              </a:lnSpc>
              <a:spcBef>
                <a:spcPts val="0"/>
              </a:spcBef>
              <a:spcAft>
                <a:spcPts val="0"/>
              </a:spcAft>
              <a:buSzPts val="1800"/>
              <a:buChar char="●"/>
            </a:pPr>
            <a:r>
              <a:rPr lang="en-US"/>
              <a:t>Challenge: Users have rated few of the entire catalog (Sparse Matrix)</a:t>
            </a:r>
            <a:endParaRPr/>
          </a:p>
          <a:p>
            <a:pPr indent="-342900" lvl="0" marL="457200" rtl="0" algn="l">
              <a:lnSpc>
                <a:spcPct val="115000"/>
              </a:lnSpc>
              <a:spcBef>
                <a:spcPts val="0"/>
              </a:spcBef>
              <a:spcAft>
                <a:spcPts val="0"/>
              </a:spcAft>
              <a:buSzPts val="1800"/>
              <a:buChar char="●"/>
            </a:pPr>
            <a:r>
              <a:rPr lang="en-US"/>
              <a:t>Assumptions for Matrix Completion:</a:t>
            </a:r>
            <a:endParaRPr/>
          </a:p>
          <a:p>
            <a:pPr indent="-317500" lvl="1" marL="914400" rtl="0" algn="l">
              <a:lnSpc>
                <a:spcPct val="115000"/>
              </a:lnSpc>
              <a:spcBef>
                <a:spcPts val="0"/>
              </a:spcBef>
              <a:spcAft>
                <a:spcPts val="0"/>
              </a:spcAft>
              <a:buSzPts val="1400"/>
              <a:buChar char="○"/>
            </a:pPr>
            <a:r>
              <a:rPr lang="en-US"/>
              <a:t>There are 𝑘 types of movies (action, romance) which users have various interests in</a:t>
            </a:r>
            <a:endParaRPr/>
          </a:p>
          <a:p>
            <a:pPr indent="-317500" lvl="1" marL="914400" rtl="0" algn="l">
              <a:lnSpc>
                <a:spcPct val="115000"/>
              </a:lnSpc>
              <a:spcBef>
                <a:spcPts val="0"/>
              </a:spcBef>
              <a:spcAft>
                <a:spcPts val="0"/>
              </a:spcAft>
              <a:buSzPts val="1400"/>
              <a:buChar char="○"/>
            </a:pPr>
            <a:r>
              <a:rPr lang="en-US"/>
              <a:t>This means we can describe a movie 𝒗 with feature vector 𝑹v</a:t>
            </a:r>
            <a:endParaRPr/>
          </a:p>
          <a:p>
            <a:pPr indent="-317500" lvl="1" marL="914400" rtl="0" algn="l">
              <a:lnSpc>
                <a:spcPct val="115000"/>
              </a:lnSpc>
              <a:spcBef>
                <a:spcPts val="0"/>
              </a:spcBef>
              <a:spcAft>
                <a:spcPts val="0"/>
              </a:spcAft>
              <a:buSzPts val="1400"/>
              <a:buChar char="○"/>
            </a:pPr>
            <a:r>
              <a:rPr lang="en-US"/>
              <a:t>We can describe each user 𝒖 with a feature vector 𝑳u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25" name="Shape 125"/>
        <p:cNvGrpSpPr/>
        <p:nvPr/>
      </p:nvGrpSpPr>
      <p:grpSpPr>
        <a:xfrm>
          <a:off x="0" y="0"/>
          <a:ext cx="0" cy="0"/>
          <a:chOff x="0" y="0"/>
          <a:chExt cx="0" cy="0"/>
        </a:xfrm>
      </p:grpSpPr>
      <p:sp>
        <p:nvSpPr>
          <p:cNvPr id="126" name="Google Shape;126;p12"/>
          <p:cNvSpPr txBox="1"/>
          <p:nvPr/>
        </p:nvSpPr>
        <p:spPr>
          <a:xfrm>
            <a:off x="311699" y="1152475"/>
            <a:ext cx="4260301"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Find 𝐿 and 𝑅 that when multiplied, achieve predicted ratings that are close to the values that we have data for.</a:t>
            </a:r>
            <a:endParaRPr b="0" i="0" sz="1400" u="none" cap="none" strike="noStrike">
              <a:solidFill>
                <a:srgbClr val="000000"/>
              </a:solidFill>
              <a:latin typeface="Arial"/>
              <a:ea typeface="Arial"/>
              <a:cs typeface="Arial"/>
              <a:sym typeface="Arial"/>
            </a:endParaRPr>
          </a:p>
        </p:txBody>
      </p:sp>
      <p:sp>
        <p:nvSpPr>
          <p:cNvPr id="127" name="Google Shape;12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Matrix Factorization</a:t>
            </a:r>
            <a:endParaRPr b="1">
              <a:solidFill>
                <a:srgbClr val="7030A0"/>
              </a:solidFill>
            </a:endParaRPr>
          </a:p>
        </p:txBody>
      </p:sp>
      <p:pic>
        <p:nvPicPr>
          <p:cNvPr id="128" name="Google Shape;128;p12"/>
          <p:cNvPicPr preferRelativeResize="0"/>
          <p:nvPr/>
        </p:nvPicPr>
        <p:blipFill rotWithShape="1">
          <a:blip r:embed="rId3">
            <a:alphaModFix/>
          </a:blip>
          <a:srcRect b="0" l="0" r="0" t="0"/>
          <a:stretch/>
        </p:blipFill>
        <p:spPr>
          <a:xfrm>
            <a:off x="3743600" y="2442978"/>
            <a:ext cx="4527024" cy="228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32" name="Shape 132"/>
        <p:cNvGrpSpPr/>
        <p:nvPr/>
      </p:nvGrpSpPr>
      <p:grpSpPr>
        <a:xfrm>
          <a:off x="0" y="0"/>
          <a:ext cx="0" cy="0"/>
          <a:chOff x="0" y="0"/>
          <a:chExt cx="0" cy="0"/>
        </a:xfrm>
      </p:grpSpPr>
      <p:sp>
        <p:nvSpPr>
          <p:cNvPr id="133" name="Google Shape;133;p13"/>
          <p:cNvSpPr txBox="1"/>
          <p:nvPr/>
        </p:nvSpPr>
        <p:spPr>
          <a:xfrm>
            <a:off x="311699" y="1152475"/>
            <a:ext cx="3050933"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Issue: No unique solution for determining L and R</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Use coordinate descent to optimize for one coordinate at a time</a:t>
            </a:r>
            <a:endParaRPr b="0" i="0" sz="1400" u="none" cap="none" strike="noStrike">
              <a:solidFill>
                <a:srgbClr val="000000"/>
              </a:solidFill>
              <a:latin typeface="Arial"/>
              <a:ea typeface="Arial"/>
              <a:cs typeface="Arial"/>
              <a:sym typeface="Arial"/>
            </a:endParaRPr>
          </a:p>
        </p:txBody>
      </p:sp>
      <p:sp>
        <p:nvSpPr>
          <p:cNvPr id="134" name="Google Shape;13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Coordinate Descent</a:t>
            </a:r>
            <a:endParaRPr b="1">
              <a:solidFill>
                <a:srgbClr val="7030A0"/>
              </a:solidFill>
            </a:endParaRPr>
          </a:p>
        </p:txBody>
      </p:sp>
      <p:pic>
        <p:nvPicPr>
          <p:cNvPr id="135" name="Google Shape;135;p13"/>
          <p:cNvPicPr preferRelativeResize="0"/>
          <p:nvPr/>
        </p:nvPicPr>
        <p:blipFill rotWithShape="1">
          <a:blip r:embed="rId3">
            <a:alphaModFix/>
          </a:blip>
          <a:srcRect b="0" l="0" r="0" t="0"/>
          <a:stretch/>
        </p:blipFill>
        <p:spPr>
          <a:xfrm>
            <a:off x="5734824" y="-1"/>
            <a:ext cx="3409174" cy="2637651"/>
          </a:xfrm>
          <a:prstGeom prst="rect">
            <a:avLst/>
          </a:prstGeom>
          <a:noFill/>
          <a:ln>
            <a:noFill/>
          </a:ln>
        </p:spPr>
      </p:pic>
      <p:pic>
        <p:nvPicPr>
          <p:cNvPr id="136" name="Google Shape;136;p13"/>
          <p:cNvPicPr preferRelativeResize="0"/>
          <p:nvPr/>
        </p:nvPicPr>
        <p:blipFill rotWithShape="1">
          <a:blip r:embed="rId4">
            <a:alphaModFix/>
          </a:blip>
          <a:srcRect b="0" l="0" r="0" t="0"/>
          <a:stretch/>
        </p:blipFill>
        <p:spPr>
          <a:xfrm>
            <a:off x="5482085" y="2637650"/>
            <a:ext cx="3661915" cy="2505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40" name="Shape 140"/>
        <p:cNvGrpSpPr/>
        <p:nvPr/>
      </p:nvGrpSpPr>
      <p:grpSpPr>
        <a:xfrm>
          <a:off x="0" y="0"/>
          <a:ext cx="0" cy="0"/>
          <a:chOff x="0" y="0"/>
          <a:chExt cx="0" cy="0"/>
        </a:xfrm>
      </p:grpSpPr>
      <p:sp>
        <p:nvSpPr>
          <p:cNvPr id="141" name="Google Shape;141;g24a4283530b_0_28"/>
          <p:cNvSpPr txBox="1"/>
          <p:nvPr/>
        </p:nvSpPr>
        <p:spPr>
          <a:xfrm>
            <a:off x="311699" y="1152475"/>
            <a:ext cx="4260300"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Now consider we have a new user and want to give personalized recommendations based on their preferences</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Solution: Blended Model/Featurized Matrix Factorization</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Idea: Learn a model to supplement the matrix factorization model </a:t>
            </a:r>
            <a:endParaRPr b="0" i="0" sz="1400" u="none" cap="none" strike="noStrike">
              <a:solidFill>
                <a:srgbClr val="000000"/>
              </a:solidFill>
              <a:latin typeface="Arial"/>
              <a:ea typeface="Arial"/>
              <a:cs typeface="Arial"/>
              <a:sym typeface="Arial"/>
            </a:endParaRPr>
          </a:p>
        </p:txBody>
      </p:sp>
      <p:sp>
        <p:nvSpPr>
          <p:cNvPr id="142" name="Google Shape;142;g24a4283530b_0_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Cold Start &amp; Blended Model</a:t>
            </a:r>
            <a:endParaRPr b="1">
              <a:solidFill>
                <a:srgbClr val="7030A0"/>
              </a:solidFill>
            </a:endParaRPr>
          </a:p>
        </p:txBody>
      </p:sp>
      <p:pic>
        <p:nvPicPr>
          <p:cNvPr id="143" name="Google Shape;143;g24a4283530b_0_28"/>
          <p:cNvPicPr preferRelativeResize="0"/>
          <p:nvPr/>
        </p:nvPicPr>
        <p:blipFill rotWithShape="1">
          <a:blip r:embed="rId3">
            <a:alphaModFix/>
          </a:blip>
          <a:srcRect b="0" l="0" r="0" t="0"/>
          <a:stretch/>
        </p:blipFill>
        <p:spPr>
          <a:xfrm>
            <a:off x="4655050" y="949100"/>
            <a:ext cx="4488950" cy="3046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47" name="Shape 147"/>
        <p:cNvGrpSpPr/>
        <p:nvPr/>
      </p:nvGrpSpPr>
      <p:grpSpPr>
        <a:xfrm>
          <a:off x="0" y="0"/>
          <a:ext cx="0" cy="0"/>
          <a:chOff x="0" y="0"/>
          <a:chExt cx="0" cy="0"/>
        </a:xfrm>
      </p:grpSpPr>
      <p:sp>
        <p:nvSpPr>
          <p:cNvPr id="148" name="Google Shape;148;p14"/>
          <p:cNvSpPr txBox="1"/>
          <p:nvPr/>
        </p:nvSpPr>
        <p:spPr>
          <a:xfrm>
            <a:off x="311699" y="1152475"/>
            <a:ext cx="4260301"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Now consider we have a new user and want to give personalized recommendations based on their preferences</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Solution: Blended Model/Featurized Matrix Factorization</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Idea: Learn a model to supplement the matrix factorization model </a:t>
            </a:r>
            <a:endParaRPr b="0" i="0" sz="1400" u="none" cap="none" strike="noStrike">
              <a:solidFill>
                <a:srgbClr val="000000"/>
              </a:solidFill>
              <a:latin typeface="Arial"/>
              <a:ea typeface="Arial"/>
              <a:cs typeface="Arial"/>
              <a:sym typeface="Arial"/>
            </a:endParaRPr>
          </a:p>
        </p:txBody>
      </p:sp>
      <p:sp>
        <p:nvSpPr>
          <p:cNvPr id="149" name="Google Shape;14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Cold Start &amp; Blended Model</a:t>
            </a:r>
            <a:endParaRPr b="1">
              <a:solidFill>
                <a:srgbClr val="7030A0"/>
              </a:solidFill>
            </a:endParaRPr>
          </a:p>
        </p:txBody>
      </p:sp>
      <p:pic>
        <p:nvPicPr>
          <p:cNvPr id="150" name="Google Shape;150;p14"/>
          <p:cNvPicPr preferRelativeResize="0"/>
          <p:nvPr/>
        </p:nvPicPr>
        <p:blipFill rotWithShape="1">
          <a:blip r:embed="rId3">
            <a:alphaModFix/>
          </a:blip>
          <a:srcRect b="0" l="0" r="0" t="0"/>
          <a:stretch/>
        </p:blipFill>
        <p:spPr>
          <a:xfrm>
            <a:off x="4906675" y="1468825"/>
            <a:ext cx="4067500" cy="2760300"/>
          </a:xfrm>
          <a:prstGeom prst="rect">
            <a:avLst/>
          </a:prstGeom>
          <a:noFill/>
          <a:ln>
            <a:noFill/>
          </a:ln>
        </p:spPr>
      </p:pic>
      <p:pic>
        <p:nvPicPr>
          <p:cNvPr id="151" name="Google Shape;151;p14"/>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4a4283530b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7" name="Google Shape;157;g24a4283530b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58" name="Google Shape;158;g24a4283530b_0_7"/>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a4283530b_0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4" name="Google Shape;164;g24a4283530b_0_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65" name="Google Shape;165;g24a4283530b_0_1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a4283530b_0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1" name="Google Shape;171;g24a4283530b_0_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72" name="Google Shape;172;g24a4283530b_0_1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76" name="Shape 176"/>
        <p:cNvGrpSpPr/>
        <p:nvPr/>
      </p:nvGrpSpPr>
      <p:grpSpPr>
        <a:xfrm>
          <a:off x="0" y="0"/>
          <a:ext cx="0" cy="0"/>
          <a:chOff x="0" y="0"/>
          <a:chExt cx="0" cy="0"/>
        </a:xfrm>
      </p:grpSpPr>
      <p:sp>
        <p:nvSpPr>
          <p:cNvPr id="177" name="Google Shape;177;p16"/>
          <p:cNvSpPr txBox="1"/>
          <p:nvPr/>
        </p:nvSpPr>
        <p:spPr>
          <a:xfrm>
            <a:off x="311699" y="1152475"/>
            <a:ext cx="4260301"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When doing matrix factorization, how do we find the best “k” latent factors?</a:t>
            </a:r>
            <a:endParaRPr b="0" i="0" sz="1400" u="none" cap="none" strike="noStrike">
              <a:solidFill>
                <a:srgbClr val="000000"/>
              </a:solidFill>
              <a:latin typeface="Arial"/>
              <a:ea typeface="Arial"/>
              <a:cs typeface="Arial"/>
              <a:sym typeface="Arial"/>
            </a:endParaRPr>
          </a:p>
        </p:txBody>
      </p:sp>
      <p:sp>
        <p:nvSpPr>
          <p:cNvPr id="178" name="Google Shape;17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Matrix Factorization Practice Question</a:t>
            </a:r>
            <a:endParaRPr b="1">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Agenda</a:t>
            </a:r>
            <a:endParaRPr b="1">
              <a:solidFill>
                <a:srgbClr val="7030A0"/>
              </a:solidFill>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Announcements</a:t>
            </a:r>
            <a:endParaRPr/>
          </a:p>
          <a:p>
            <a:pPr indent="-342900" lvl="0" marL="457200" rtl="0" algn="l">
              <a:lnSpc>
                <a:spcPct val="115000"/>
              </a:lnSpc>
              <a:spcBef>
                <a:spcPts val="0"/>
              </a:spcBef>
              <a:spcAft>
                <a:spcPts val="0"/>
              </a:spcAft>
              <a:buSzPts val="1800"/>
              <a:buChar char="●"/>
            </a:pPr>
            <a:r>
              <a:rPr lang="en-US"/>
              <a:t>Review</a:t>
            </a:r>
            <a:endParaRPr/>
          </a:p>
          <a:p>
            <a:pPr indent="-317500" lvl="1" marL="914400" rtl="0" algn="l">
              <a:lnSpc>
                <a:spcPct val="115000"/>
              </a:lnSpc>
              <a:spcBef>
                <a:spcPts val="0"/>
              </a:spcBef>
              <a:spcAft>
                <a:spcPts val="0"/>
              </a:spcAft>
              <a:buSzPts val="1400"/>
              <a:buChar char="○"/>
            </a:pPr>
            <a:r>
              <a:rPr lang="en-US"/>
              <a:t>Principal Component Analysis</a:t>
            </a:r>
            <a:endParaRPr/>
          </a:p>
          <a:p>
            <a:pPr indent="-317500" lvl="1" marL="914400" rtl="0" algn="l">
              <a:lnSpc>
                <a:spcPct val="115000"/>
              </a:lnSpc>
              <a:spcBef>
                <a:spcPts val="0"/>
              </a:spcBef>
              <a:spcAft>
                <a:spcPts val="0"/>
              </a:spcAft>
              <a:buSzPts val="1400"/>
              <a:buChar char="○"/>
            </a:pPr>
            <a:r>
              <a:rPr lang="en-US"/>
              <a:t>Matrix Factorization</a:t>
            </a:r>
            <a:endParaRPr/>
          </a:p>
          <a:p>
            <a:pPr indent="-342900" lvl="0" marL="457200" rtl="0" algn="l">
              <a:lnSpc>
                <a:spcPct val="115000"/>
              </a:lnSpc>
              <a:spcBef>
                <a:spcPts val="0"/>
              </a:spcBef>
              <a:spcAft>
                <a:spcPts val="0"/>
              </a:spcAft>
              <a:buSzPts val="1800"/>
              <a:buChar char="●"/>
            </a:pPr>
            <a:r>
              <a:rPr lang="en-US"/>
              <a:t>Ed notebook tutorial</a:t>
            </a:r>
            <a:endParaRPr/>
          </a:p>
          <a:p>
            <a:pPr indent="-228600" lvl="1" marL="914400" rtl="0" algn="l">
              <a:lnSpc>
                <a:spcPct val="115000"/>
              </a:lnSpc>
              <a:spcBef>
                <a:spcPts val="0"/>
              </a:spcBef>
              <a:spcAft>
                <a:spcPts val="0"/>
              </a:spcAft>
              <a:buSzPts val="1400"/>
              <a:buNone/>
            </a:pPr>
            <a:r>
              <a:t/>
            </a:r>
            <a:endParaRPr/>
          </a:p>
          <a:p>
            <a:pPr indent="-228600" lvl="1" marL="914400" rtl="0" algn="l">
              <a:lnSpc>
                <a:spcPct val="115000"/>
              </a:lnSpc>
              <a:spcBef>
                <a:spcPts val="0"/>
              </a:spcBef>
              <a:spcAft>
                <a:spcPts val="0"/>
              </a:spcAft>
              <a:buSzPts val="1400"/>
              <a:buNone/>
            </a:pPr>
            <a:r>
              <a:t/>
            </a:r>
            <a:endParaRPr/>
          </a:p>
        </p:txBody>
      </p:sp>
      <p:pic>
        <p:nvPicPr>
          <p:cNvPr descr="Logo, icon&#10;&#10;Description automatically generated" id="62" name="Google Shape;62;p2"/>
          <p:cNvPicPr preferRelativeResize="0"/>
          <p:nvPr/>
        </p:nvPicPr>
        <p:blipFill rotWithShape="1">
          <a:blip r:embed="rId3">
            <a:alphaModFix/>
          </a:blip>
          <a:srcRect b="0" l="33767" r="34694" t="0"/>
          <a:stretch/>
        </p:blipFill>
        <p:spPr>
          <a:xfrm>
            <a:off x="6707004" y="1688661"/>
            <a:ext cx="992620" cy="1766175"/>
          </a:xfrm>
          <a:prstGeom prst="rect">
            <a:avLst/>
          </a:prstGeom>
          <a:noFill/>
          <a:ln>
            <a:noFill/>
          </a:ln>
        </p:spPr>
      </p:pic>
      <p:pic>
        <p:nvPicPr>
          <p:cNvPr descr="Chart, scatter chart&#10;&#10;Description automatically generated" id="63" name="Google Shape;63;p2"/>
          <p:cNvPicPr preferRelativeResize="0"/>
          <p:nvPr/>
        </p:nvPicPr>
        <p:blipFill rotWithShape="1">
          <a:blip r:embed="rId4">
            <a:alphaModFix/>
          </a:blip>
          <a:srcRect b="0" l="0" r="0" t="0"/>
          <a:stretch/>
        </p:blipFill>
        <p:spPr>
          <a:xfrm>
            <a:off x="4519572" y="1802406"/>
            <a:ext cx="1538687" cy="15386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82" name="Shape 182"/>
        <p:cNvGrpSpPr/>
        <p:nvPr/>
      </p:nvGrpSpPr>
      <p:grpSpPr>
        <a:xfrm>
          <a:off x="0" y="0"/>
          <a:ext cx="0" cy="0"/>
          <a:chOff x="0" y="0"/>
          <a:chExt cx="0" cy="0"/>
        </a:xfrm>
      </p:grpSpPr>
      <p:sp>
        <p:nvSpPr>
          <p:cNvPr id="183" name="Google Shape;1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Ed Notebook</a:t>
            </a:r>
            <a:endParaRPr b="1">
              <a:solidFill>
                <a:srgbClr val="7030A0"/>
              </a:solidFill>
            </a:endParaRPr>
          </a:p>
        </p:txBody>
      </p:sp>
      <p:sp>
        <p:nvSpPr>
          <p:cNvPr id="184" name="Google Shape;184;p17"/>
          <p:cNvSpPr txBox="1"/>
          <p:nvPr>
            <p:ph idx="1" type="body"/>
          </p:nvPr>
        </p:nvSpPr>
        <p:spPr>
          <a:xfrm>
            <a:off x="311700" y="1152475"/>
            <a:ext cx="75648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US" u="sng">
                <a:solidFill>
                  <a:schemeClr val="hlink"/>
                </a:solidFill>
                <a:hlinkClick r:id="rId3"/>
              </a:rPr>
              <a:t>https://edstem.org/us/courses/56859/lessons/98881/slides/546934</a:t>
            </a:r>
            <a:endParaRPr>
              <a:solidFill>
                <a:srgbClr val="595959"/>
              </a:solidFill>
            </a:endParaRPr>
          </a:p>
          <a:p>
            <a:pPr indent="0" lvl="0" marL="0" rtl="0" algn="l">
              <a:lnSpc>
                <a:spcPct val="115000"/>
              </a:lnSpc>
              <a:spcBef>
                <a:spcPts val="0"/>
              </a:spcBef>
              <a:spcAft>
                <a:spcPts val="0"/>
              </a:spcAft>
              <a:buNone/>
            </a:pPr>
            <a:r>
              <a:t/>
            </a:r>
            <a:endParaRPr>
              <a:solidFill>
                <a:srgbClr val="595959"/>
              </a:solidFill>
            </a:endParaRPr>
          </a:p>
          <a:p>
            <a:pPr indent="-228600" lvl="0" marL="457200" rtl="0" algn="l">
              <a:lnSpc>
                <a:spcPct val="115000"/>
              </a:lnSpc>
              <a:spcBef>
                <a:spcPts val="0"/>
              </a:spcBef>
              <a:spcAft>
                <a:spcPts val="0"/>
              </a:spcAft>
              <a:buSzPts val="1800"/>
              <a:buFont typeface="Arial"/>
              <a:buNone/>
            </a:pPr>
            <a:r>
              <a:t/>
            </a:r>
            <a:endParaRPr/>
          </a:p>
          <a:p>
            <a:pPr indent="-228600" lvl="0" marL="457200" rtl="0" algn="l">
              <a:lnSpc>
                <a:spcPct val="115000"/>
              </a:lnSpc>
              <a:spcBef>
                <a:spcPts val="0"/>
              </a:spcBef>
              <a:spcAft>
                <a:spcPts val="0"/>
              </a:spcAft>
              <a:buSzPts val="1800"/>
              <a:buFont typeface="Arial"/>
              <a:buNone/>
            </a:pPr>
            <a:r>
              <a:t/>
            </a:r>
            <a:endParaRPr/>
          </a:p>
          <a:p>
            <a:pPr indent="-228600" lvl="0" marL="457200" rtl="0" algn="l">
              <a:lnSpc>
                <a:spcPct val="115000"/>
              </a:lnSpc>
              <a:spcBef>
                <a:spcPts val="0"/>
              </a:spcBef>
              <a:spcAft>
                <a:spcPts val="0"/>
              </a:spcAft>
              <a:buSzPts val="1800"/>
              <a:buNone/>
            </a:pPr>
            <a:r>
              <a:t/>
            </a:r>
            <a:endParaRPr/>
          </a:p>
        </p:txBody>
      </p:sp>
      <p:pic>
        <p:nvPicPr>
          <p:cNvPr descr="Graphical user interface, text, application&#10;&#10;Description automatically generated" id="185" name="Google Shape;185;p17"/>
          <p:cNvPicPr preferRelativeResize="0"/>
          <p:nvPr/>
        </p:nvPicPr>
        <p:blipFill rotWithShape="1">
          <a:blip r:embed="rId4">
            <a:alphaModFix/>
          </a:blip>
          <a:srcRect b="0" l="0" r="0" t="0"/>
          <a:stretch/>
        </p:blipFill>
        <p:spPr>
          <a:xfrm>
            <a:off x="0" y="1923377"/>
            <a:ext cx="9144000" cy="12967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2595bae6b7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Final Study Tips</a:t>
            </a:r>
            <a:endParaRPr/>
          </a:p>
        </p:txBody>
      </p:sp>
      <p:sp>
        <p:nvSpPr>
          <p:cNvPr id="191" name="Google Shape;191;g22595bae6b7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Next quiz section will be entirely focused on final review</a:t>
            </a:r>
            <a:endParaRPr/>
          </a:p>
          <a:p>
            <a:pPr indent="-342900" lvl="0" marL="457200" rtl="0" algn="l">
              <a:lnSpc>
                <a:spcPct val="115000"/>
              </a:lnSpc>
              <a:spcBef>
                <a:spcPts val="0"/>
              </a:spcBef>
              <a:spcAft>
                <a:spcPts val="0"/>
              </a:spcAft>
              <a:buSzPts val="1800"/>
              <a:buChar char="●"/>
            </a:pPr>
            <a:r>
              <a:rPr lang="en-US"/>
              <a:t>Please bring questions/topics you would like me to discuss next week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solidFill>
                  <a:srgbClr val="7030A0"/>
                </a:solidFill>
              </a:rPr>
              <a:t>Announcements</a:t>
            </a:r>
            <a:endParaRPr b="1">
              <a:solidFill>
                <a:srgbClr val="7030A0"/>
              </a:solidFill>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May 23 - HW6 Due Today</a:t>
            </a:r>
            <a:endParaRPr/>
          </a:p>
          <a:p>
            <a:pPr indent="-342900" lvl="0" marL="457200" rtl="0" algn="l">
              <a:lnSpc>
                <a:spcPct val="115000"/>
              </a:lnSpc>
              <a:spcBef>
                <a:spcPts val="0"/>
              </a:spcBef>
              <a:spcAft>
                <a:spcPts val="0"/>
              </a:spcAft>
              <a:buSzPts val="1800"/>
              <a:buChar char="●"/>
            </a:pPr>
            <a:r>
              <a:rPr lang="en-US"/>
              <a:t>LR7, LR8, HW7 - Remaining Submissions with current Section notebook</a:t>
            </a:r>
            <a:endParaRPr/>
          </a:p>
          <a:p>
            <a:pPr indent="-342900" lvl="0" marL="457200" rtl="0" algn="l">
              <a:lnSpc>
                <a:spcPct val="115000"/>
              </a:lnSpc>
              <a:spcBef>
                <a:spcPts val="0"/>
              </a:spcBef>
              <a:spcAft>
                <a:spcPts val="0"/>
              </a:spcAft>
              <a:buSzPts val="1800"/>
              <a:buChar char="●"/>
            </a:pPr>
            <a:r>
              <a:rPr lang="en-US"/>
              <a:t>June 3 @ 6 pm - Final Exam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Dimensionality</a:t>
            </a:r>
            <a:endParaRPr b="1">
              <a:solidFill>
                <a:srgbClr val="7030A0"/>
              </a:solidFill>
            </a:endParaRPr>
          </a:p>
        </p:txBody>
      </p:sp>
      <p:sp>
        <p:nvSpPr>
          <p:cNvPr id="75" name="Google Shape;75;p4"/>
          <p:cNvSpPr txBox="1"/>
          <p:nvPr>
            <p:ph idx="1" type="body"/>
          </p:nvPr>
        </p:nvSpPr>
        <p:spPr>
          <a:xfrm>
            <a:off x="311699" y="1152475"/>
            <a:ext cx="5421348"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Dimensionality Reduction: the task of representing the data with a fewer number of dimensions, while keeping meaningful relations between data</a:t>
            </a:r>
            <a:endParaRPr/>
          </a:p>
          <a:p>
            <a:pPr indent="-317500" lvl="1" marL="914400" rtl="0" algn="l">
              <a:lnSpc>
                <a:spcPct val="115000"/>
              </a:lnSpc>
              <a:spcBef>
                <a:spcPts val="0"/>
              </a:spcBef>
              <a:spcAft>
                <a:spcPts val="0"/>
              </a:spcAft>
              <a:buSzPts val="1400"/>
              <a:buChar char="○"/>
            </a:pPr>
            <a:r>
              <a:rPr lang="en-US"/>
              <a:t>Easier Learning: fewer parameters, no curse of dimensionality</a:t>
            </a:r>
            <a:endParaRPr/>
          </a:p>
          <a:p>
            <a:pPr indent="-317500" lvl="1" marL="914400" rtl="0" algn="l">
              <a:lnSpc>
                <a:spcPct val="115000"/>
              </a:lnSpc>
              <a:spcBef>
                <a:spcPts val="0"/>
              </a:spcBef>
              <a:spcAft>
                <a:spcPts val="0"/>
              </a:spcAft>
              <a:buSzPts val="1400"/>
              <a:buChar char="○"/>
            </a:pPr>
            <a:r>
              <a:rPr lang="en-US"/>
              <a:t>Visualization: Hard to visualize more than 3D</a:t>
            </a:r>
            <a:endParaRPr/>
          </a:p>
          <a:p>
            <a:pPr indent="-317500" lvl="1" marL="914400" rtl="0" algn="l">
              <a:lnSpc>
                <a:spcPct val="115000"/>
              </a:lnSpc>
              <a:spcBef>
                <a:spcPts val="0"/>
              </a:spcBef>
              <a:spcAft>
                <a:spcPts val="0"/>
              </a:spcAft>
              <a:buSzPts val="1400"/>
              <a:buChar char="○"/>
            </a:pPr>
            <a:r>
              <a:rPr lang="en-US"/>
              <a:t>Discover “intrinsic dimensionality” of the data</a:t>
            </a:r>
            <a:endParaRPr/>
          </a:p>
          <a:p>
            <a:pPr indent="-317500" lvl="2" marL="1371600" rtl="0" algn="l">
              <a:lnSpc>
                <a:spcPct val="115000"/>
              </a:lnSpc>
              <a:spcBef>
                <a:spcPts val="0"/>
              </a:spcBef>
              <a:spcAft>
                <a:spcPts val="0"/>
              </a:spcAft>
              <a:buSzPts val="1400"/>
              <a:buChar char="■"/>
            </a:pPr>
            <a:r>
              <a:rPr lang="en-US"/>
              <a:t>High dimensional data is can sometimes be truly lower dimensional (i.e. redundant information)</a:t>
            </a:r>
            <a:endParaRPr/>
          </a:p>
          <a:p>
            <a:pPr indent="-228600" lvl="0" marL="457200" rtl="0" algn="l">
              <a:lnSpc>
                <a:spcPct val="115000"/>
              </a:lnSpc>
              <a:spcBef>
                <a:spcPts val="0"/>
              </a:spcBef>
              <a:spcAft>
                <a:spcPts val="0"/>
              </a:spcAft>
              <a:buSzPts val="1800"/>
              <a:buNone/>
            </a:pPr>
            <a:r>
              <a:t/>
            </a:r>
            <a:endParaRPr/>
          </a:p>
        </p:txBody>
      </p:sp>
      <p:pic>
        <p:nvPicPr>
          <p:cNvPr descr="Diagram&#10;&#10;Description automatically generated" id="76" name="Google Shape;76;p4"/>
          <p:cNvPicPr preferRelativeResize="0"/>
          <p:nvPr/>
        </p:nvPicPr>
        <p:blipFill rotWithShape="1">
          <a:blip r:embed="rId3">
            <a:alphaModFix/>
          </a:blip>
          <a:srcRect b="0" l="0" r="0" t="0"/>
          <a:stretch/>
        </p:blipFill>
        <p:spPr>
          <a:xfrm>
            <a:off x="5976045" y="1205777"/>
            <a:ext cx="2716379" cy="27319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Principal Component Analysis</a:t>
            </a:r>
            <a:endParaRPr b="1">
              <a:solidFill>
                <a:srgbClr val="7030A0"/>
              </a:solidFill>
            </a:endParaRPr>
          </a:p>
        </p:txBody>
      </p:sp>
      <p:sp>
        <p:nvSpPr>
          <p:cNvPr id="82" name="Google Shape;82;p5"/>
          <p:cNvSpPr txBox="1"/>
          <p:nvPr>
            <p:ph idx="1" type="body"/>
          </p:nvPr>
        </p:nvSpPr>
        <p:spPr>
          <a:xfrm>
            <a:off x="311699" y="1152475"/>
            <a:ext cx="5421348"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Idea: Use a linear projection from 𝑑-dimensional data to 𝑘-dimensional data, where </a:t>
            </a:r>
            <a:r>
              <a:rPr i="1" lang="en-US"/>
              <a:t>d</a:t>
            </a:r>
            <a:r>
              <a:rPr lang="en-US"/>
              <a:t> &gt; </a:t>
            </a:r>
            <a:r>
              <a:rPr i="1" lang="en-US"/>
              <a:t>k</a:t>
            </a:r>
            <a:endParaRPr/>
          </a:p>
          <a:p>
            <a:pPr indent="-317500" lvl="1" marL="914400" rtl="0" algn="l">
              <a:lnSpc>
                <a:spcPct val="115000"/>
              </a:lnSpc>
              <a:spcBef>
                <a:spcPts val="0"/>
              </a:spcBef>
              <a:spcAft>
                <a:spcPts val="0"/>
              </a:spcAft>
              <a:buSzPts val="1400"/>
              <a:buChar char="○"/>
            </a:pPr>
            <a:r>
              <a:rPr lang="en-US"/>
              <a:t>1000-dimensional word vectors to 3-dimensional </a:t>
            </a:r>
            <a:endParaRPr/>
          </a:p>
          <a:p>
            <a:pPr indent="-342900" lvl="0" marL="457200" rtl="0" algn="l">
              <a:lnSpc>
                <a:spcPct val="115000"/>
              </a:lnSpc>
              <a:spcBef>
                <a:spcPts val="0"/>
              </a:spcBef>
              <a:spcAft>
                <a:spcPts val="0"/>
              </a:spcAft>
              <a:buSzPts val="1800"/>
              <a:buChar char="●"/>
            </a:pPr>
            <a:r>
              <a:rPr lang="en-US"/>
              <a:t>Choose the projection that minimizes reconstruction error </a:t>
            </a:r>
            <a:endParaRPr/>
          </a:p>
          <a:p>
            <a:pPr indent="-317500" lvl="1" marL="914400" rtl="0" algn="l">
              <a:lnSpc>
                <a:spcPct val="115000"/>
              </a:lnSpc>
              <a:spcBef>
                <a:spcPts val="0"/>
              </a:spcBef>
              <a:spcAft>
                <a:spcPts val="0"/>
              </a:spcAft>
              <a:buSzPts val="1400"/>
              <a:buChar char="○"/>
            </a:pPr>
            <a:r>
              <a:rPr lang="en-US"/>
              <a:t>Intuition: The information lost if you were to ”undo” the projection can give us meaningful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86" name="Shape 86"/>
        <p:cNvGrpSpPr/>
        <p:nvPr/>
      </p:nvGrpSpPr>
      <p:grpSpPr>
        <a:xfrm>
          <a:off x="0" y="0"/>
          <a:ext cx="0" cy="0"/>
          <a:chOff x="0" y="0"/>
          <a:chExt cx="0" cy="0"/>
        </a:xfrm>
      </p:grpSpPr>
      <p:sp>
        <p:nvSpPr>
          <p:cNvPr id="87" name="Google Shape;8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PCA Algorithm</a:t>
            </a:r>
            <a:endParaRPr b="1">
              <a:solidFill>
                <a:srgbClr val="7030A0"/>
              </a:solidFill>
            </a:endParaRPr>
          </a:p>
        </p:txBody>
      </p:sp>
      <p:sp>
        <p:nvSpPr>
          <p:cNvPr id="88" name="Google Shape;88;p6"/>
          <p:cNvSpPr txBox="1"/>
          <p:nvPr>
            <p:ph idx="1" type="body"/>
          </p:nvPr>
        </p:nvSpPr>
        <p:spPr>
          <a:xfrm>
            <a:off x="311699" y="1152475"/>
            <a:ext cx="5935718"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Input Data: An n×𝑑 data matrix 𝑋</a:t>
            </a:r>
            <a:endParaRPr/>
          </a:p>
          <a:p>
            <a:pPr indent="-342900" lvl="0" marL="457200" rtl="0" algn="l">
              <a:lnSpc>
                <a:spcPct val="115000"/>
              </a:lnSpc>
              <a:spcBef>
                <a:spcPts val="0"/>
              </a:spcBef>
              <a:spcAft>
                <a:spcPts val="0"/>
              </a:spcAft>
              <a:buSzPts val="1800"/>
              <a:buChar char="●"/>
            </a:pPr>
            <a:r>
              <a:rPr lang="en-US"/>
              <a:t>Algorithm:</a:t>
            </a:r>
            <a:endParaRPr/>
          </a:p>
          <a:p>
            <a:pPr indent="0" lvl="1" marL="596900" rtl="0" algn="l">
              <a:lnSpc>
                <a:spcPct val="115000"/>
              </a:lnSpc>
              <a:spcBef>
                <a:spcPts val="0"/>
              </a:spcBef>
              <a:spcAft>
                <a:spcPts val="0"/>
              </a:spcAft>
              <a:buSzPts val="1400"/>
              <a:buNone/>
            </a:pPr>
            <a:r>
              <a:rPr lang="en-US"/>
              <a:t>1. Recenter Data: Subtract mean from each row </a:t>
            </a:r>
            <a:endParaRPr/>
          </a:p>
          <a:p>
            <a:pPr indent="0" lvl="1" marL="596900" rtl="0" algn="l">
              <a:lnSpc>
                <a:spcPct val="115000"/>
              </a:lnSpc>
              <a:spcBef>
                <a:spcPts val="0"/>
              </a:spcBef>
              <a:spcAft>
                <a:spcPts val="0"/>
              </a:spcAft>
              <a:buSzPts val="1400"/>
              <a:buNone/>
            </a:pPr>
            <a:r>
              <a:rPr lang="en-US"/>
              <a:t>2. Compute spread/orientation: Compute covariance matrix Σ </a:t>
            </a:r>
            <a:endParaRPr/>
          </a:p>
          <a:p>
            <a:pPr indent="0" lvl="1" marL="596900" rtl="0" algn="l">
              <a:lnSpc>
                <a:spcPct val="115000"/>
              </a:lnSpc>
              <a:spcBef>
                <a:spcPts val="0"/>
              </a:spcBef>
              <a:spcAft>
                <a:spcPts val="0"/>
              </a:spcAft>
              <a:buSzPts val="1400"/>
              <a:buNone/>
            </a:pPr>
            <a:r>
              <a:rPr lang="en-US"/>
              <a:t>3. Find basis for orientation: Compute eigenvectors of Σ</a:t>
            </a:r>
            <a:endParaRPr/>
          </a:p>
          <a:p>
            <a:pPr indent="-317500" lvl="2" marL="1371600" rtl="0" algn="l">
              <a:lnSpc>
                <a:spcPct val="115000"/>
              </a:lnSpc>
              <a:spcBef>
                <a:spcPts val="0"/>
              </a:spcBef>
              <a:spcAft>
                <a:spcPts val="0"/>
              </a:spcAft>
              <a:buSzPts val="1400"/>
              <a:buChar char="■"/>
            </a:pPr>
            <a:r>
              <a:rPr lang="en-US"/>
              <a:t>Select 𝑘 eigenvectors 𝑢1, … , 𝑢𝑘 with largest eigenvalues, usually using SVD (explore </a:t>
            </a:r>
            <a:r>
              <a:rPr lang="en-US" u="sng">
                <a:solidFill>
                  <a:schemeClr val="hlink"/>
                </a:solidFill>
                <a:hlinkClick r:id="rId3"/>
              </a:rPr>
              <a:t>here</a:t>
            </a:r>
            <a:r>
              <a:rPr lang="en-US"/>
              <a:t>) </a:t>
            </a:r>
            <a:endParaRPr/>
          </a:p>
          <a:p>
            <a:pPr indent="0" lvl="1" marL="596900" rtl="0" algn="l">
              <a:lnSpc>
                <a:spcPct val="115000"/>
              </a:lnSpc>
              <a:spcBef>
                <a:spcPts val="0"/>
              </a:spcBef>
              <a:spcAft>
                <a:spcPts val="0"/>
              </a:spcAft>
              <a:buSzPts val="1400"/>
              <a:buNone/>
            </a:pPr>
            <a:r>
              <a:rPr lang="en-US"/>
              <a:t>4. Project Data: Project data onto principal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92" name="Shape 92"/>
        <p:cNvGrpSpPr/>
        <p:nvPr/>
      </p:nvGrpSpPr>
      <p:grpSpPr>
        <a:xfrm>
          <a:off x="0" y="0"/>
          <a:ext cx="0" cy="0"/>
          <a:chOff x="0" y="0"/>
          <a:chExt cx="0" cy="0"/>
        </a:xfrm>
      </p:grpSpPr>
      <p:sp>
        <p:nvSpPr>
          <p:cNvPr id="93" name="Google Shape;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PCA Practice Question</a:t>
            </a:r>
            <a:endParaRPr b="1">
              <a:solidFill>
                <a:srgbClr val="7030A0"/>
              </a:solidFill>
            </a:endParaRPr>
          </a:p>
        </p:txBody>
      </p:sp>
      <p:sp>
        <p:nvSpPr>
          <p:cNvPr id="94" name="Google Shape;94;p7"/>
          <p:cNvSpPr txBox="1"/>
          <p:nvPr>
            <p:ph idx="1" type="body"/>
          </p:nvPr>
        </p:nvSpPr>
        <p:spPr>
          <a:xfrm>
            <a:off x="311699" y="1152475"/>
            <a:ext cx="2624006"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solidFill>
                  <a:srgbClr val="7030A0"/>
                </a:solidFill>
              </a:rPr>
              <a:t>Question</a:t>
            </a:r>
            <a:r>
              <a:rPr lang="en-US"/>
              <a:t>: To minimize reconstruction error, which eigenvalue / eigenvector pair would we choose?</a:t>
            </a:r>
            <a:endParaRPr/>
          </a:p>
        </p:txBody>
      </p:sp>
      <p:pic>
        <p:nvPicPr>
          <p:cNvPr descr="Text, letter&#10;&#10;Description automatically generated" id="95" name="Google Shape;95;p7"/>
          <p:cNvPicPr preferRelativeResize="0"/>
          <p:nvPr/>
        </p:nvPicPr>
        <p:blipFill rotWithShape="1">
          <a:blip r:embed="rId3">
            <a:alphaModFix/>
          </a:blip>
          <a:srcRect b="0" l="0" r="0" t="0"/>
          <a:stretch/>
        </p:blipFill>
        <p:spPr>
          <a:xfrm>
            <a:off x="2935705" y="1118572"/>
            <a:ext cx="5944115" cy="35588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99" name="Shape 99"/>
        <p:cNvGrpSpPr/>
        <p:nvPr/>
      </p:nvGrpSpPr>
      <p:grpSpPr>
        <a:xfrm>
          <a:off x="0" y="0"/>
          <a:ext cx="0" cy="0"/>
          <a:chOff x="0" y="0"/>
          <a:chExt cx="0" cy="0"/>
        </a:xfrm>
      </p:grpSpPr>
      <p:sp>
        <p:nvSpPr>
          <p:cNvPr id="100" name="Google Shape;10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PCA Practice Question</a:t>
            </a:r>
            <a:endParaRPr b="1">
              <a:solidFill>
                <a:srgbClr val="7030A0"/>
              </a:solidFill>
            </a:endParaRPr>
          </a:p>
        </p:txBody>
      </p:sp>
      <p:sp>
        <p:nvSpPr>
          <p:cNvPr id="101" name="Google Shape;101;p8"/>
          <p:cNvSpPr txBox="1"/>
          <p:nvPr>
            <p:ph idx="1" type="body"/>
          </p:nvPr>
        </p:nvSpPr>
        <p:spPr>
          <a:xfrm>
            <a:off x="311699" y="1152475"/>
            <a:ext cx="2329233"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solidFill>
                  <a:srgbClr val="7030A0"/>
                </a:solidFill>
              </a:rPr>
              <a:t>Answer</a:t>
            </a:r>
            <a:r>
              <a:rPr lang="en-US"/>
              <a:t>: choose the principal component </a:t>
            </a:r>
            <a:endParaRPr/>
          </a:p>
          <a:p>
            <a:pPr indent="-342900" lvl="0" marL="457200" rtl="0" algn="l">
              <a:lnSpc>
                <a:spcPct val="115000"/>
              </a:lnSpc>
              <a:spcBef>
                <a:spcPts val="0"/>
              </a:spcBef>
              <a:spcAft>
                <a:spcPts val="0"/>
              </a:spcAft>
              <a:buSzPts val="1800"/>
              <a:buChar char="●"/>
            </a:pPr>
            <a:r>
              <a:rPr lang="en-US"/>
              <a:t>For non-square matrices, </a:t>
            </a:r>
            <a:r>
              <a:rPr lang="en-US">
                <a:solidFill>
                  <a:srgbClr val="7030A0"/>
                </a:solidFill>
              </a:rPr>
              <a:t>Singular Value Decomposition</a:t>
            </a:r>
            <a:endParaRPr/>
          </a:p>
        </p:txBody>
      </p:sp>
      <p:pic>
        <p:nvPicPr>
          <p:cNvPr descr="Text&#10;&#10;Description automatically generated" id="102" name="Google Shape;102;p8"/>
          <p:cNvPicPr preferRelativeResize="0"/>
          <p:nvPr/>
        </p:nvPicPr>
        <p:blipFill rotWithShape="1">
          <a:blip r:embed="rId3">
            <a:alphaModFix/>
          </a:blip>
          <a:srcRect b="0" l="0" r="0" t="0"/>
          <a:stretch/>
        </p:blipFill>
        <p:spPr>
          <a:xfrm>
            <a:off x="2765794" y="1152475"/>
            <a:ext cx="6127011" cy="37493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CC"/>
        </a:solidFill>
      </p:bgPr>
    </p:bg>
    <p:spTree>
      <p:nvGrpSpPr>
        <p:cNvPr id="106" name="Shape 106"/>
        <p:cNvGrpSpPr/>
        <p:nvPr/>
      </p:nvGrpSpPr>
      <p:grpSpPr>
        <a:xfrm>
          <a:off x="0" y="0"/>
          <a:ext cx="0" cy="0"/>
          <a:chOff x="0" y="0"/>
          <a:chExt cx="0" cy="0"/>
        </a:xfrm>
      </p:grpSpPr>
      <p:sp>
        <p:nvSpPr>
          <p:cNvPr id="107" name="Google Shape;107;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sz="2800" u="none" cap="none" strike="noStrike">
                <a:solidFill>
                  <a:srgbClr val="7030A0"/>
                </a:solidFill>
                <a:latin typeface="Arial"/>
                <a:ea typeface="Arial"/>
                <a:cs typeface="Arial"/>
                <a:sym typeface="Arial"/>
              </a:rPr>
              <a:t>PCA Example</a:t>
            </a:r>
            <a:endParaRPr b="1">
              <a:solidFill>
                <a:srgbClr val="7030A0"/>
              </a:solidFill>
            </a:endParaRPr>
          </a:p>
        </p:txBody>
      </p:sp>
      <p:pic>
        <p:nvPicPr>
          <p:cNvPr id="108" name="Google Shape;108;p9"/>
          <p:cNvPicPr preferRelativeResize="0"/>
          <p:nvPr/>
        </p:nvPicPr>
        <p:blipFill rotWithShape="1">
          <a:blip r:embed="rId3">
            <a:alphaModFix/>
          </a:blip>
          <a:srcRect b="0" l="0" r="0" t="0"/>
          <a:stretch/>
        </p:blipFill>
        <p:spPr>
          <a:xfrm>
            <a:off x="901636" y="1310725"/>
            <a:ext cx="7340727" cy="309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Andrey Risukhin</dc:creator>
</cp:coreProperties>
</file>