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99">
          <p15:clr>
            <a:srgbClr val="5D5D5D"/>
          </p15:clr>
        </p15:guide>
        <p15:guide id="2" pos="244">
          <p15:clr>
            <a:srgbClr val="747775"/>
          </p15:clr>
        </p15:guide>
        <p15:guide id="3" orient="horz" pos="16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6DF7D3-A934-468C-91CC-D2731E849322}">
  <a:tblStyle styleId="{B16DF7D3-A934-468C-91CC-D2731E8493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99"/>
        <p:guide pos="244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4c5eba8fb_1_6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4c5eba8fb_1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4c5eba8fb_1_6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4c5eba8fb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4c5eba8fb_1_7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4c5eba8fb_1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4c5eba8fb_1_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4c5eba8fb_1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4c5eba8fb_1_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4c5eba8fb_1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4c5eba8fb_1_7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74c5eba8fb_1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4c5eba8fb_1_7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74c5eba8fb_1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c5eba8fb_1_7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74c5eba8fb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4c5eba8fb_1_7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4c5eba8fb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4c5eba8fb_1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4c5eba8fb_1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4c5eba8fb_1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4c5eba8fb_1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4c5eba8fb_1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4c5eba8fb_1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4c5eba8fb_1_5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74c5eba8fb_1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4c5eba8fb_1_6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74c5eba8fb_1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4c5eba8fb_1_6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74c5eba8fb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4c5eba8fb_1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74c5eba8fb_1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c5eba8fb_1_6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4c5eba8fb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6500" y="332500"/>
            <a:ext cx="6177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7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 Federal do Amazonas</a:t>
            </a:r>
            <a:endParaRPr i="0" sz="17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7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Instituto de Ciências Exatas e Tecnologia</a:t>
            </a:r>
            <a:endParaRPr i="0" sz="17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7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de Sistemas de Informação</a:t>
            </a:r>
            <a:endParaRPr i="0" sz="17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73450" y="1771151"/>
            <a:ext cx="49971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da Qualidade de Código e Incidência de Bugs em Diferentes Tipos</a:t>
            </a:r>
            <a:br>
              <a:rPr b="1" lang="pt-BR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pt-BR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Projetos de Software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>
              <a:solidFill>
                <a:srgbClr val="0C0C0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73450" y="416425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Itacoatiara-AM</a:t>
            </a:r>
            <a:endParaRPr i="0" sz="14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i="0" sz="14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3344" r="57940" t="0"/>
          <a:stretch/>
        </p:blipFill>
        <p:spPr>
          <a:xfrm>
            <a:off x="414000" y="332497"/>
            <a:ext cx="803400" cy="7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073450" y="3179388"/>
            <a:ext cx="4997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3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Ebler Araújo Pessoa</a:t>
            </a:r>
            <a:endParaRPr i="0" sz="13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3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Iego Sergio Costa de Souza</a:t>
            </a:r>
            <a:endParaRPr i="0" sz="13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3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Leyvijane Ferreira Teixeira</a:t>
            </a:r>
            <a:endParaRPr i="0" sz="13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3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Veríssimo Rodrigues Casas Neto</a:t>
            </a:r>
            <a:endParaRPr i="0" sz="13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900" y="149382"/>
            <a:ext cx="984851" cy="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350" y="242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87350" y="795800"/>
            <a:ext cx="763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</a:t>
            </a:r>
            <a:r>
              <a:rPr lang="pt-BR" sz="1900">
                <a:solidFill>
                  <a:schemeClr val="dk1"/>
                </a:solidFill>
              </a:rPr>
              <a:t>Medidas </a:t>
            </a:r>
            <a:r>
              <a:rPr lang="pt-BR" sz="1900">
                <a:solidFill>
                  <a:schemeClr val="dk1"/>
                </a:solidFill>
              </a:rPr>
              <a:t> De Tendência Central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0" name="Google Shape;120;p22"/>
          <p:cNvSpPr txBox="1"/>
          <p:nvPr/>
        </p:nvSpPr>
        <p:spPr>
          <a:xfrm>
            <a:off x="1083950" y="1746350"/>
            <a:ext cx="2708100" cy="2524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/>
              <a:t>Cobertura de Código: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- Moda:   96.86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- </a:t>
            </a:r>
            <a:r>
              <a:rPr lang="pt-BR" sz="1900"/>
              <a:t>Média:  75.0093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- </a:t>
            </a:r>
            <a:r>
              <a:rPr lang="pt-BR" sz="1900"/>
              <a:t>Mediana:  75.165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1" name="Google Shape;121;p22"/>
          <p:cNvSpPr txBox="1"/>
          <p:nvPr/>
        </p:nvSpPr>
        <p:spPr>
          <a:xfrm>
            <a:off x="5093950" y="1746350"/>
            <a:ext cx="2796600" cy="2524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/>
              <a:t>Qualidade do Código: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- Moda:   5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- Média(numérica): 3.6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- Mediana(numérica): 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350" y="242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87350" y="795800"/>
            <a:ext cx="763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Medidas de Variabilidade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8" name="Google Shape;128;p23"/>
          <p:cNvSpPr txBox="1"/>
          <p:nvPr/>
        </p:nvSpPr>
        <p:spPr>
          <a:xfrm>
            <a:off x="1125175" y="1995800"/>
            <a:ext cx="3000000" cy="1569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/>
              <a:t>Cobertura de Código: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- Amplitude: 49.72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4848825" y="1995800"/>
            <a:ext cx="3000000" cy="1569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/>
              <a:t>Qualidade do Código: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- Amplitude (Numérica): 3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350" y="242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87350" y="795800"/>
            <a:ext cx="763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</a:t>
            </a:r>
            <a:r>
              <a:rPr lang="pt-BR" sz="1900">
                <a:solidFill>
                  <a:schemeClr val="dk1"/>
                </a:solidFill>
              </a:rPr>
              <a:t>Análise de Assimetria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6" name="Google Shape;136;p24"/>
          <p:cNvSpPr txBox="1"/>
          <p:nvPr/>
        </p:nvSpPr>
        <p:spPr>
          <a:xfrm>
            <a:off x="897425" y="2303850"/>
            <a:ext cx="3000000" cy="1354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/>
              <a:t> </a:t>
            </a:r>
            <a:r>
              <a:rPr b="1" lang="pt-BR" sz="1900"/>
              <a:t>Cobertura de Código: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- Assimetria: -0.04225442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7" name="Google Shape;137;p24"/>
          <p:cNvSpPr txBox="1"/>
          <p:nvPr/>
        </p:nvSpPr>
        <p:spPr>
          <a:xfrm>
            <a:off x="4591925" y="2303850"/>
            <a:ext cx="3995400" cy="1354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</a:t>
            </a:r>
            <a:r>
              <a:rPr b="1" lang="pt-BR" sz="1900"/>
              <a:t>Qualidade do Código: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- Assimetria (Numérica): 0.1435461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350" y="242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87350" y="795800"/>
            <a:ext cx="763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Boxplots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50" y="1565300"/>
            <a:ext cx="4066632" cy="3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0875" y="1616338"/>
            <a:ext cx="3939839" cy="31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350" y="242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87350" y="795800"/>
            <a:ext cx="763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</a:t>
            </a:r>
            <a:r>
              <a:rPr lang="pt-BR" sz="1900">
                <a:solidFill>
                  <a:schemeClr val="dk1"/>
                </a:solidFill>
              </a:rPr>
              <a:t>Variáveis</a:t>
            </a:r>
            <a:r>
              <a:rPr lang="pt-BR" sz="1900">
                <a:solidFill>
                  <a:schemeClr val="dk1"/>
                </a:solidFill>
              </a:rPr>
              <a:t> Qualitativas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87350" y="242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87350" y="795800"/>
            <a:ext cx="763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Tabela de contingência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87350" y="242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87350" y="795800"/>
            <a:ext cx="763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 Variabilidade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85425" y="7251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338100" y="1532500"/>
            <a:ext cx="84678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Cobertura de Código e Qualidade:</a:t>
            </a:r>
            <a:r>
              <a:rPr lang="pt-BR" sz="1600">
                <a:solidFill>
                  <a:schemeClr val="dk1"/>
                </a:solidFill>
              </a:rPr>
              <a:t> Maior cobertura de código está associada a menos bugs reportados.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Investimento em Testes Automatizados:</a:t>
            </a:r>
            <a:r>
              <a:rPr lang="pt-BR" sz="1600">
                <a:solidFill>
                  <a:schemeClr val="dk1"/>
                </a:solidFill>
              </a:rPr>
              <a:t> Estratégia eficaz para melhorar a qualidade do software.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Variações por Tipo de Projeto: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Projetos Mobile:</a:t>
            </a:r>
            <a:r>
              <a:rPr lang="pt-BR" sz="1600">
                <a:solidFill>
                  <a:schemeClr val="dk1"/>
                </a:solidFill>
              </a:rPr>
              <a:t> Requerem atenção especial à cobertura de código devido à complexidade e expectativas de desempenho.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Recomendação:</a:t>
            </a:r>
            <a:r>
              <a:rPr lang="pt-BR" sz="1600">
                <a:solidFill>
                  <a:schemeClr val="dk1"/>
                </a:solidFill>
              </a:rPr>
              <a:t> Adaptar estratégias de teste conforme o tipo de projeto para maximizar a qualidade.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485425" y="7251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85425" y="1411950"/>
            <a:ext cx="846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C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4300" y="604725"/>
            <a:ext cx="26571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4300" y="1362625"/>
            <a:ext cx="8286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 campo da engenharia de software, a qualidade do código é fundamental para a eficácia dos projetos, impactando manutenção, evolução e experiência do usuário. Este estudo examina a relação entre cobertura de código (testes automatizados) e qualidade percebida em projetos Web, Mobile e Desktop. A cobertura de código deve, idealmente, reduzir bugs e melhorar a qualidade, mas depende da complexidade do projeto e da habilidade dos desenvolvedores.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87350" y="1211300"/>
            <a:ext cx="83424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Times New Roman"/>
                <a:ea typeface="Times New Roman"/>
                <a:cs typeface="Times New Roman"/>
                <a:sym typeface="Times New Roman"/>
              </a:rPr>
              <a:t>O objetivo deste estudo é investigar a relação entre a cobertura de código e a quantidade de bugs reportados em diferentes tipos de projetos de software. Especificamente, busca-se entender: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pt-BR" sz="1700">
                <a:latin typeface="Times New Roman"/>
                <a:ea typeface="Times New Roman"/>
                <a:cs typeface="Times New Roman"/>
                <a:sym typeface="Times New Roman"/>
              </a:rPr>
              <a:t>Como a cobertura de código influencia a quantidade de bugs reportados.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pt-BR" sz="1700">
                <a:latin typeface="Times New Roman"/>
                <a:ea typeface="Times New Roman"/>
                <a:cs typeface="Times New Roman"/>
                <a:sym typeface="Times New Roman"/>
              </a:rPr>
              <a:t>Como essa relação varia entre projetos Web, Mobile e Desktop.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pt-BR" sz="1700">
                <a:latin typeface="Times New Roman"/>
                <a:ea typeface="Times New Roman"/>
                <a:cs typeface="Times New Roman"/>
                <a:sym typeface="Times New Roman"/>
              </a:rPr>
              <a:t>Como a qualidade percebida do código se relaciona com a cobertura de testes e a quantidade de bugs.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2775" y="672500"/>
            <a:ext cx="32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Objetivo do Estudo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22775" y="672500"/>
            <a:ext cx="32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Metodologia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87500" y="123350"/>
            <a:ext cx="2291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19450" y="717950"/>
            <a:ext cx="348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 Diagramas de Ramo-E-Folhas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906575" y="1489575"/>
            <a:ext cx="3564300" cy="3063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5   |  00111223444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5   |  5556667777889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6   |  00111234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6   |  55556689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7   |  0134444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7   |  5555667889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8   |  0012333334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8   |  667888999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9   |  01224444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9   |  555566677777788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10 |  0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9200" y="217100"/>
            <a:ext cx="2478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13200" y="825200"/>
            <a:ext cx="462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Tabelas de Distribuição de Frequência</a:t>
            </a:r>
            <a:endParaRPr sz="1900"/>
          </a:p>
        </p:txBody>
      </p:sp>
      <p:sp>
        <p:nvSpPr>
          <p:cNvPr id="90" name="Google Shape;90;p18"/>
          <p:cNvSpPr txBox="1"/>
          <p:nvPr/>
        </p:nvSpPr>
        <p:spPr>
          <a:xfrm>
            <a:off x="269200" y="1726500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{B16DF7D3-A934-468C-91CC-D2731E849322}</a:tableStyleId>
              </a:tblPr>
              <a:tblGrid>
                <a:gridCol w="948400"/>
                <a:gridCol w="948400"/>
                <a:gridCol w="948400"/>
                <a:gridCol w="948400"/>
                <a:gridCol w="948400"/>
                <a:gridCol w="948400"/>
                <a:gridCol w="948400"/>
                <a:gridCol w="948400"/>
              </a:tblGrid>
              <a:tr h="5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21825" y="87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41450" y="640800"/>
            <a:ext cx="864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Histograma da Cobertura de Código para Projetos(Web, Mobile e Desktop)</a:t>
            </a:r>
            <a:endParaRPr sz="19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425" y="1175100"/>
            <a:ext cx="4702300" cy="378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54850" y="107125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01250" y="660025"/>
            <a:ext cx="763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Histograma da Qualidade de Código para Projetos</a:t>
            </a:r>
            <a:r>
              <a:rPr lang="pt-BR" sz="1700">
                <a:solidFill>
                  <a:schemeClr val="dk1"/>
                </a:solidFill>
              </a:rPr>
              <a:t>(Web, Mobile e Desktop)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400" y="1221675"/>
            <a:ext cx="4791775" cy="38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350" y="242900"/>
            <a:ext cx="222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Análise descritiva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87350" y="795800"/>
            <a:ext cx="763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 Ogivas de Galton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51" y="1534700"/>
            <a:ext cx="4118551" cy="331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325" y="1534700"/>
            <a:ext cx="4118551" cy="3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