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PT Sans Narrow"/>
      <p:regular r:id="rId52"/>
      <p:bold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Jonas Santos Bezerr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3D13233-3E20-433C-BBC8-23264BA30BE4}">
  <a:tblStyle styleId="{C3D13233-3E20-433C-BBC8-23264BA30BE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PTSansNarrow-bold.fntdata"/><Relationship Id="rId52" Type="http://schemas.openxmlformats.org/officeDocument/2006/relationships/font" Target="fonts/PTSansNarrow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-bold.fntdata"/><Relationship Id="rId10" Type="http://schemas.openxmlformats.org/officeDocument/2006/relationships/slide" Target="slides/slide4.xml"/><Relationship Id="rId54" Type="http://schemas.openxmlformats.org/officeDocument/2006/relationships/font" Target="fonts/OpenSans-regular.fntdata"/><Relationship Id="rId13" Type="http://schemas.openxmlformats.org/officeDocument/2006/relationships/slide" Target="slides/slide7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56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Colocar uns exemplos de condições e efeitos de uma ação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06.jpg"/><Relationship Id="rId5" Type="http://schemas.openxmlformats.org/officeDocument/2006/relationships/image" Target="../media/image02.gif"/><Relationship Id="rId6" Type="http://schemas.openxmlformats.org/officeDocument/2006/relationships/image" Target="../media/image08.png"/><Relationship Id="rId7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gif"/><Relationship Id="rId4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2.jpg"/><Relationship Id="rId5" Type="http://schemas.openxmlformats.org/officeDocument/2006/relationships/image" Target="../media/image16.jpg"/><Relationship Id="rId6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2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02.gif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mailto:jsbezerra@inf.ufrgs.br" TargetMode="External"/><Relationship Id="rId4" Type="http://schemas.openxmlformats.org/officeDocument/2006/relationships/hyperlink" Target="mailto:acosta@inf.ufrgs.br" TargetMode="External"/><Relationship Id="rId5" Type="http://schemas.openxmlformats.org/officeDocument/2006/relationships/hyperlink" Target="mailto:leila@inf.ufrgs.br" TargetMode="External"/><Relationship Id="rId6" Type="http://schemas.openxmlformats.org/officeDocument/2006/relationships/hyperlink" Target="mailto:erika@inf.ufrgs.br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Formal Verification of Health Assessment Tools: a Case Study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298825" y="3083350"/>
            <a:ext cx="6531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Jonas S. Bezerra, Andrei Costa,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Profª. Drª. Leila Ribeiro, Profª. Drª. Érika Cota</a:t>
            </a:r>
          </a:p>
        </p:txBody>
      </p:sp>
      <p:pic>
        <p:nvPicPr>
          <p:cNvPr descr="marca principal.jpg"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291" y="4231775"/>
            <a:ext cx="1424300" cy="81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Verites.gif"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924" y="4185125"/>
            <a:ext cx="950123" cy="923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npq_logo.png" id="70" name="Shape 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9300" y="4220192"/>
            <a:ext cx="1841553" cy="81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frgs3.jpg" id="71" name="Shape 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4156" y="4231775"/>
            <a:ext cx="1120094" cy="81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50200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Formal Verification Methodology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Graph Transformations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Identification of entities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Identification of actions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Characterization of conditions and effects as states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Construction of Type Graph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Construction of Rules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Analysis</a:t>
            </a:r>
          </a:p>
        </p:txBody>
      </p:sp>
      <p:pic>
        <p:nvPicPr>
          <p:cNvPr descr="verified.jp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450" y="2949875"/>
            <a:ext cx="2158860" cy="16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AGG: The Attributed Graph Grammar System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GG_GLOGO.gif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26106"/>
            <a:ext cx="1977275" cy="138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g_print.png"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425" y="1266325"/>
            <a:ext cx="5964875" cy="351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 Study - Leishmaniasis treatment guideline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Applying medication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200"/>
              <a:t>Preconditions:</a:t>
            </a:r>
          </a:p>
          <a:p>
            <a:pPr indent="-3048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Patient attends to criteria. </a:t>
            </a:r>
          </a:p>
          <a:p>
            <a:pPr indent="-3048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Lesion area is known.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Postconditions:</a:t>
            </a:r>
          </a:p>
          <a:p>
            <a:pPr indent="-304800" lvl="0" marL="9144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Patient under medication.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Case Study - Leishmaniasis treatment guideline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Main Scenario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MD calculates the total volume of medicine to be injected.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MD calculates 1/4 of medicine volume.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MD puts Lidocaine 2% in a 5ml syringe with insuline needle.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MD injects Lidocaine in the 4 lesion compass points until 4  3mm² anaesthetic buttons have formed.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MD aspirates the contents of the Glucantime ampola (5ml) using a 5ml syringe and  25x0.7G needle.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MD discards the needle used in the medication aspiration.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MD couples another  25x0.7G needle in the syringe with medication.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MD inserts the needle in the anaesthetic button in the direction of the center of the lesion with the bevel facing upwards.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MD retracts the needle towards the border of the lesion and at the same time injects 1/4 of the estimated volume of medication.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MD repeats steps 8 and 9 in the 3 remaining  anaesthetic buttons.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MD observes whether edema have formed and ends the procedure.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1: Identification of Entities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</a:pPr>
            <a:r>
              <a:rPr lang="en" sz="1800">
                <a:solidFill>
                  <a:srgbClr val="695D46"/>
                </a:solidFill>
              </a:rPr>
              <a:t>Patient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</a:pPr>
            <a:r>
              <a:rPr lang="en" sz="1800">
                <a:solidFill>
                  <a:srgbClr val="695D46"/>
                </a:solidFill>
              </a:rPr>
              <a:t>Criteria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</a:pPr>
            <a:r>
              <a:rPr lang="en" sz="1800">
                <a:solidFill>
                  <a:srgbClr val="695D46"/>
                </a:solidFill>
              </a:rPr>
              <a:t>Area of injury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</a:pPr>
            <a:r>
              <a:rPr lang="en" sz="1800">
                <a:solidFill>
                  <a:srgbClr val="695D46"/>
                </a:solidFill>
              </a:rPr>
              <a:t>Medication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</a:pPr>
            <a:r>
              <a:rPr lang="en" sz="1800">
                <a:solidFill>
                  <a:srgbClr val="695D46"/>
                </a:solidFill>
              </a:rPr>
              <a:t>Medicine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</a:pPr>
            <a:r>
              <a:rPr lang="en" sz="1800">
                <a:solidFill>
                  <a:srgbClr val="695D46"/>
                </a:solidFill>
              </a:rPr>
              <a:t>Doctor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</a:pPr>
            <a:r>
              <a:rPr lang="en" sz="1800">
                <a:solidFill>
                  <a:srgbClr val="695D46"/>
                </a:solidFill>
              </a:rPr>
              <a:t>Medicine volume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</a:pPr>
            <a:r>
              <a:rPr lang="en" sz="1800">
                <a:solidFill>
                  <a:srgbClr val="695D46"/>
                </a:solidFill>
              </a:rPr>
              <a:t>Estimated medicine volume</a:t>
            </a: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</a:pPr>
            <a:r>
              <a:rPr lang="en" sz="1800">
                <a:solidFill>
                  <a:srgbClr val="695D46"/>
                </a:solidFill>
              </a:rPr>
              <a:t>Lidocaine 2%</a:t>
            </a:r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</a:pPr>
            <a:r>
              <a:rPr lang="en" sz="1800">
                <a:solidFill>
                  <a:srgbClr val="695D46"/>
                </a:solidFill>
              </a:rPr>
              <a:t>5ml Syringe</a:t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Insulin needle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Cardinal Point(s) of Injury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Anesthetics buttons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5ml ampoule of Glucantime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Glucantime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25 x 0.7G needle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Center of Injury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Bevel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Swelling/Edema</a:t>
            </a:r>
          </a:p>
          <a:p>
            <a:pPr indent="-228600" lvl="0" marL="457200" algn="just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Saturation of injury.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1: Identification of Entities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ntities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2522375"/>
            <a:ext cx="62674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1: Identification of Entities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ntities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2522375"/>
            <a:ext cx="62674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tor.jpg"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587" y="2499462"/>
            <a:ext cx="714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ciente.jpg"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187" y="2451837"/>
            <a:ext cx="8096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inga.jpg" id="176" name="Shape 1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6112" y="2560462"/>
            <a:ext cx="7715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2: Identification of Actions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calculateVolume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divideVolume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aspireLidocaine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injectLidocaine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aspirateGlucantime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discardNeedle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coupleNewNeedle</a:t>
            </a:r>
          </a:p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coupleNewNeedle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insertNeedleInAnaestheticsButtonsadministerGlucantime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observeSaturatedInjury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observeNotSaturatedInjury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 sz="1800">
                <a:solidFill>
                  <a:srgbClr val="695D46"/>
                </a:solidFill>
              </a:rPr>
              <a:t>administerMoreGlucantime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2: Identification of Actions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0" name="Shape 19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{C3D13233-3E20-433C-BBC8-23264BA30BE4}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Conditions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Effects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calculateVolume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"/>
                        <a:t>The area of the injury is known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"/>
                        <a:t>Patient meets criteria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>
                        <a:spcBef>
                          <a:spcPts val="0"/>
                        </a:spcBef>
                        <a:buAutoNum type="arabicPeriod"/>
                      </a:pPr>
                      <a:r>
                        <a:rPr lang="en"/>
                        <a:t>MD knows the estimated volume of the medicine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3: Characterization of conditions and effects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28172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meets criteria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ondition02.pn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00" y="1537675"/>
            <a:ext cx="28765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Health Assessment Tools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ealth_assessment_img.jp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375" y="2222737"/>
            <a:ext cx="25336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3: Characterization of conditions and effects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8172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meets criteria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area of the injury is known</a:t>
            </a:r>
          </a:p>
        </p:txBody>
      </p:sp>
      <p:pic>
        <p:nvPicPr>
          <p:cNvPr descr="condition02.png"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00" y="1537675"/>
            <a:ext cx="28765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dition01.png"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375" y="3115875"/>
            <a:ext cx="28765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3: Characterization of conditions and effects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28172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meets criteria</a:t>
            </a: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area of the injury is known</a:t>
            </a:r>
          </a:p>
        </p:txBody>
      </p:sp>
      <p:pic>
        <p:nvPicPr>
          <p:cNvPr descr="condition01.png"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375" y="3115875"/>
            <a:ext cx="28765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dition02.png"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100" y="1537675"/>
            <a:ext cx="28765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ffect01.png"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3975" y="2301700"/>
            <a:ext cx="28765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idx="2" type="body"/>
          </p:nvPr>
        </p:nvSpPr>
        <p:spPr>
          <a:xfrm>
            <a:off x="4511250" y="1375150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 knows the estimated volume of the medicine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4: Construction of Type Graph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ype_g_exam.png"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00" y="1489950"/>
            <a:ext cx="62769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4: Construction of Type Graph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ype-graph.png"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606" y="1266325"/>
            <a:ext cx="4962791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5: Construction of rules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Left Hand Side (LHS): the conditions that must be true for this action to occur.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Right Hand Side (RHS) represents the result of the rule application.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5: Construction of rules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Left Hand Side (LHS): the conditions that must be true for this action to occur.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Right Hand Side (RHS) represents the result of the rule application.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/>
              <a:t>Effects of Rule Application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items in the LHS that do not appear in the RHS are deleted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items in the LHS that appear in RHS are preserved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items in the RHS that do not appear in the LHS are created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5: Construction of rules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ction01-v1.jpg"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00" y="1917550"/>
            <a:ext cx="51339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5: Construction of rules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ction01-v2.jpg"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432" y="1487575"/>
            <a:ext cx="6363143" cy="28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5: Construction of rules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Negative Application Condition NAC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Specify a forbidden context for rule application: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LHS is copied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forbidden elements are added to it.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5: Construction of rules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ction01-v2.jp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432" y="1487575"/>
            <a:ext cx="6363143" cy="28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Health Assessment Tools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Software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5: Construction of rules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ction01-v3.jpg"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1224"/>
            <a:ext cx="8520601" cy="3052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5: Construction of rules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ction01.jpg"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66324"/>
            <a:ext cx="4131250" cy="1576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ion02.jpg"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274" y="1442450"/>
            <a:ext cx="4290950" cy="113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ion03.jpg" id="284" name="Shape 2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700" y="2974626"/>
            <a:ext cx="3307431" cy="1612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ion04.jpg" id="285" name="Shape 2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148" y="3009974"/>
            <a:ext cx="3953201" cy="15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5: Construction of rules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ction05.jpg"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266325"/>
            <a:ext cx="3685774" cy="147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ion06.jpg"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091" y="1266825"/>
            <a:ext cx="4438209" cy="1472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ion07.jpg" id="294" name="Shape 2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2437" y="2991300"/>
            <a:ext cx="6759124" cy="15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5: Construction of rules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ction08.jpg"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375" y="1266323"/>
            <a:ext cx="7333250" cy="167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ion09.jpg"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2575" y="3045325"/>
            <a:ext cx="4778849" cy="152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5: Construction of rules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ction11.jpg"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637" y="1791975"/>
            <a:ext cx="6956724" cy="22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6: Analysis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Conflict 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Dependency Analysis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Concurrent Rule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6: Analysis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pendencies-n-conflicts-new.png"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2057400"/>
            <a:ext cx="79057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6: Analysis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ncurrent-rule.png"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37" y="1653686"/>
            <a:ext cx="8488325" cy="25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6: Analysis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ethodology.png"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081" y="1266325"/>
            <a:ext cx="4087834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13 open issues found: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3 synonyms misuse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4 weak pre-conditions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 weak post-conditions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4 step rewrites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Health Assessment Tools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Software Specification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Specifications in Natural Language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c-parte1.png"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5141"/>
          <a:stretch/>
        </p:blipFill>
        <p:spPr>
          <a:xfrm>
            <a:off x="188550" y="1204175"/>
            <a:ext cx="4480618" cy="3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c-parte2.png"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700" y="1204175"/>
            <a:ext cx="3995699" cy="3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c-parte1.png"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5141"/>
          <a:stretch/>
        </p:blipFill>
        <p:spPr>
          <a:xfrm>
            <a:off x="188550" y="1204175"/>
            <a:ext cx="4480618" cy="3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c-parte2.png" id="358" name="Shape 3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700" y="1204175"/>
            <a:ext cx="3995699" cy="3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Verites.gif" id="359" name="Shape 3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9725" y="1790875"/>
            <a:ext cx="2428374" cy="235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Remarks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Systematic way to improvement specifications in Natural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General Applicability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Towards an Automatization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Acknowledgement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Dr. Gláucia Cota from Centro de Pesquisas René Rachou (Fiocruz-MG)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Contact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Jonas S. Bezerra: </a:t>
            </a:r>
            <a:r>
              <a:rPr lang="en" u="sng">
                <a:solidFill>
                  <a:schemeClr val="hlink"/>
                </a:solidFill>
                <a:hlinkClick r:id="rId3"/>
              </a:rPr>
              <a:t>jsbezerra@inf.ufrgs.br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Andrei Costa: </a:t>
            </a:r>
            <a:r>
              <a:rPr lang="en" u="sng">
                <a:solidFill>
                  <a:schemeClr val="hlink"/>
                </a:solidFill>
                <a:hlinkClick r:id="rId4"/>
              </a:rPr>
              <a:t>acosta@inf.ufrgs.br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Profª. Drª. Leila Ribeiro: </a:t>
            </a:r>
            <a:r>
              <a:rPr lang="en" u="sng">
                <a:solidFill>
                  <a:schemeClr val="hlink"/>
                </a:solidFill>
                <a:hlinkClick r:id="rId5"/>
              </a:rPr>
              <a:t>leila@inf.ufrgs.br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Profª. Drª. Érika Cota: </a:t>
            </a:r>
            <a:r>
              <a:rPr lang="en" u="sng">
                <a:solidFill>
                  <a:schemeClr val="hlink"/>
                </a:solidFill>
                <a:hlinkClick r:id="rId6"/>
              </a:rPr>
              <a:t>erika@inf.ufrgs.br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hank-you1.jpg" id="384" name="Shape 384"/>
          <p:cNvPicPr preferRelativeResize="0"/>
          <p:nvPr/>
        </p:nvPicPr>
        <p:blipFill rotWithShape="1">
          <a:blip r:embed="rId3">
            <a:alphaModFix/>
          </a:blip>
          <a:srcRect b="5579" l="19145" r="15108" t="9890"/>
          <a:stretch/>
        </p:blipFill>
        <p:spPr>
          <a:xfrm>
            <a:off x="2966605" y="1266325"/>
            <a:ext cx="3210793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32425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Natural Language Communication Problems</a:t>
            </a:r>
          </a:p>
        </p:txBody>
      </p:sp>
      <p:pic>
        <p:nvPicPr>
          <p:cNvPr descr="communication.jp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550" y="2492575"/>
            <a:ext cx="56197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Natural Language Communication Problems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Ambiguity</a:t>
            </a:r>
          </a:p>
        </p:txBody>
      </p:sp>
      <p:pic>
        <p:nvPicPr>
          <p:cNvPr descr="ambiguity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212" y="1784425"/>
            <a:ext cx="2467175" cy="27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Natural Language Communication Problems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Ambiguity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Inconsistencies</a:t>
            </a:r>
          </a:p>
        </p:txBody>
      </p:sp>
      <p:pic>
        <p:nvPicPr>
          <p:cNvPr descr="contradiction2.jpe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000" y="2216369"/>
            <a:ext cx="3767799" cy="23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968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Natural Language Communication Problems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Ambiguity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Inconsistencies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Omissions</a:t>
            </a:r>
          </a:p>
        </p:txBody>
      </p:sp>
      <p:pic>
        <p:nvPicPr>
          <p:cNvPr descr="omission.jp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800" y="2769325"/>
            <a:ext cx="3599400" cy="17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solve or eliminate this problems?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question.jp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199" y="1266324"/>
            <a:ext cx="4403591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