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095" autoAdjust="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outlineViewPr>
    <p:cViewPr>
      <p:scale>
        <a:sx n="33" d="100"/>
        <a:sy n="33" d="100"/>
      </p:scale>
      <p:origin x="0" y="-36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6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0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2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7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2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7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3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noProof="0" dirty="0" smtClean="0"/>
              <a:t>Лекція 10</a:t>
            </a:r>
            <a:endParaRPr lang="uk-UA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4400" noProof="0" dirty="0" smtClean="0"/>
              <a:t>Ієрархічна </a:t>
            </a:r>
            <a:r>
              <a:rPr lang="uk-UA" sz="4400" noProof="0" dirty="0" err="1" smtClean="0"/>
              <a:t>кластеризація</a:t>
            </a:r>
            <a:endParaRPr lang="uk-UA" sz="4400" noProof="0" dirty="0"/>
          </a:p>
        </p:txBody>
      </p:sp>
    </p:spTree>
    <p:extLst>
      <p:ext uri="{BB962C8B-B14F-4D97-AF65-F5344CB8AC3E}">
        <p14:creationId xmlns:p14="http://schemas.microsoft.com/office/powerpoint/2010/main" val="171981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Якість </a:t>
            </a:r>
            <a:r>
              <a:rPr lang="uk-UA" noProof="0" dirty="0" err="1" smtClean="0"/>
              <a:t>кластеризації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noProof="0" dirty="0" smtClean="0"/>
              <a:t>Одна з проблем машинного навчання без вчителя полягає в тому, що методи </a:t>
            </a:r>
            <a:r>
              <a:rPr lang="uk-UA" noProof="0" dirty="0" err="1" smtClean="0"/>
              <a:t>кластеризації</a:t>
            </a:r>
            <a:r>
              <a:rPr lang="uk-UA" noProof="0" dirty="0" smtClean="0"/>
              <a:t> формуватимуть групи, навіть якщо аналізована сукупність даних є повністю випадковою структурою. Тому перед початком кластерного аналізу бажано оцінити загальну схильність наявних даних до об’єднання в кластери (</a:t>
            </a:r>
            <a:r>
              <a:rPr lang="uk-UA" noProof="0" dirty="0" err="1" smtClean="0"/>
              <a:t>clustering</a:t>
            </a:r>
            <a:r>
              <a:rPr lang="uk-UA" noProof="0" dirty="0" smtClean="0"/>
              <a:t> </a:t>
            </a:r>
            <a:r>
              <a:rPr lang="uk-UA" noProof="0" dirty="0" err="1" smtClean="0"/>
              <a:t>tendency</a:t>
            </a:r>
            <a:r>
              <a:rPr lang="uk-UA" noProof="0" dirty="0" smtClean="0"/>
              <a:t>).</a:t>
            </a:r>
          </a:p>
          <a:p>
            <a:r>
              <a:rPr lang="uk-UA" noProof="0" dirty="0" smtClean="0"/>
              <a:t>Статистика </a:t>
            </a:r>
            <a:r>
              <a:rPr lang="uk-UA" noProof="0" dirty="0" err="1" smtClean="0"/>
              <a:t>Хопкінса</a:t>
            </a:r>
            <a:r>
              <a:rPr lang="uk-UA" noProof="0" dirty="0" smtClean="0"/>
              <a:t> (</a:t>
            </a:r>
            <a:r>
              <a:rPr lang="uk-UA" noProof="0" dirty="0" err="1" smtClean="0"/>
              <a:t>Hopkins</a:t>
            </a:r>
            <a:r>
              <a:rPr lang="uk-UA" noProof="0" dirty="0" smtClean="0"/>
              <a:t>) є одним з індикаторів тенденції до групування. Для її розрахунку створюється </a:t>
            </a:r>
            <a:r>
              <a:rPr lang="uk-UA" i="1" noProof="0" dirty="0" smtClean="0"/>
              <a:t>B</a:t>
            </a:r>
            <a:r>
              <a:rPr lang="uk-UA" noProof="0" dirty="0" smtClean="0"/>
              <a:t> псевдо-сукупностей даних, </a:t>
            </a:r>
            <a:r>
              <a:rPr lang="uk-UA" noProof="0" dirty="0" err="1" smtClean="0"/>
              <a:t>згенерованих</a:t>
            </a:r>
            <a:r>
              <a:rPr lang="uk-UA" noProof="0" dirty="0" smtClean="0"/>
              <a:t> випадково на основі розподілу з тим же стандартним відхиленням, що і оригінальна сукупність даних. </a:t>
            </a:r>
          </a:p>
          <a:p>
            <a:r>
              <a:rPr lang="uk-UA" noProof="0" dirty="0" smtClean="0"/>
              <a:t>Для кожного спостереження </a:t>
            </a:r>
            <a:r>
              <a:rPr lang="uk-UA" i="1" noProof="0" dirty="0" smtClean="0"/>
              <a:t>i</a:t>
            </a:r>
            <a:r>
              <a:rPr lang="uk-UA" noProof="0" dirty="0" smtClean="0"/>
              <a:t> з </a:t>
            </a:r>
            <a:r>
              <a:rPr lang="uk-UA" i="1" noProof="0" dirty="0" smtClean="0"/>
              <a:t>n</a:t>
            </a:r>
            <a:r>
              <a:rPr lang="uk-UA" noProof="0" dirty="0" smtClean="0"/>
              <a:t> розраховується середня відстань до </a:t>
            </a:r>
            <a:r>
              <a:rPr lang="uk-UA" i="1" noProof="0" dirty="0" smtClean="0"/>
              <a:t>k</a:t>
            </a:r>
            <a:r>
              <a:rPr lang="uk-UA" noProof="0" dirty="0" smtClean="0"/>
              <a:t> найближчих сусідів: </a:t>
            </a:r>
            <a:r>
              <a:rPr lang="uk-UA" i="1" noProof="0" dirty="0" err="1" smtClean="0"/>
              <a:t>w</a:t>
            </a:r>
            <a:r>
              <a:rPr lang="uk-UA" i="1" baseline="-25000" noProof="0" dirty="0" err="1" smtClean="0"/>
              <a:t>i</a:t>
            </a:r>
            <a:r>
              <a:rPr lang="uk-UA" noProof="0" dirty="0" smtClean="0"/>
              <a:t> між реальними об’єктами і </a:t>
            </a:r>
            <a:r>
              <a:rPr lang="uk-UA" i="1" noProof="0" dirty="0" err="1" smtClean="0"/>
              <a:t>q</a:t>
            </a:r>
            <a:r>
              <a:rPr lang="uk-UA" i="1" baseline="-25000" noProof="0" dirty="0" err="1" smtClean="0"/>
              <a:t>i</a:t>
            </a:r>
            <a:r>
              <a:rPr lang="uk-UA" noProof="0" dirty="0" smtClean="0"/>
              <a:t> між штучними об’єктами і їх найближчими реальними сусідами:  </a:t>
            </a:r>
            <a:r>
              <a:rPr lang="uk-UA" i="1" noProof="0" dirty="0" err="1" smtClean="0"/>
              <a:t>H</a:t>
            </a:r>
            <a:r>
              <a:rPr lang="uk-UA" i="1" baseline="-25000" noProof="0" dirty="0" err="1" smtClean="0"/>
              <a:t>ind</a:t>
            </a:r>
            <a:r>
              <a:rPr lang="uk-UA" i="1" baseline="-25000" noProof="0" dirty="0" smtClean="0"/>
              <a:t> </a:t>
            </a:r>
            <a:r>
              <a:rPr lang="uk-UA" noProof="0" dirty="0" smtClean="0"/>
              <a:t>= ∑</a:t>
            </a:r>
            <a:r>
              <a:rPr lang="uk-UA" i="1" noProof="0" dirty="0" err="1" smtClean="0"/>
              <a:t>w</a:t>
            </a:r>
            <a:r>
              <a:rPr lang="uk-UA" i="1" baseline="-25000" noProof="0" dirty="0" err="1" smtClean="0"/>
              <a:t>i</a:t>
            </a:r>
            <a:r>
              <a:rPr lang="uk-UA" noProof="0" dirty="0" smtClean="0"/>
              <a:t> / (∑</a:t>
            </a:r>
            <a:r>
              <a:rPr lang="uk-UA" i="1" noProof="0" dirty="0" err="1" smtClean="0"/>
              <a:t>q</a:t>
            </a:r>
            <a:r>
              <a:rPr lang="uk-UA" i="1" baseline="-25000" noProof="0" dirty="0" err="1" smtClean="0"/>
              <a:t>i</a:t>
            </a:r>
            <a:r>
              <a:rPr lang="uk-UA" noProof="0" dirty="0" smtClean="0"/>
              <a:t>+∑</a:t>
            </a:r>
            <a:r>
              <a:rPr lang="uk-UA" i="1" noProof="0" dirty="0" err="1" smtClean="0"/>
              <a:t>w</a:t>
            </a:r>
            <a:r>
              <a:rPr lang="uk-UA" i="1" baseline="-25000" noProof="0" dirty="0" err="1" smtClean="0"/>
              <a:t>i</a:t>
            </a:r>
            <a:r>
              <a:rPr lang="uk-UA" noProof="0" dirty="0" smtClean="0"/>
              <a:t>)</a:t>
            </a:r>
          </a:p>
          <a:p>
            <a:r>
              <a:rPr lang="uk-UA" i="1" noProof="0" dirty="0" err="1" smtClean="0"/>
              <a:t>H</a:t>
            </a:r>
            <a:r>
              <a:rPr lang="uk-UA" i="1" baseline="-25000" noProof="0" dirty="0" err="1" smtClean="0"/>
              <a:t>ind</a:t>
            </a:r>
            <a:r>
              <a:rPr lang="uk-UA" noProof="0" dirty="0" smtClean="0"/>
              <a:t> &lt; 0,25 на 90 %-</a:t>
            </a:r>
            <a:r>
              <a:rPr lang="uk-UA" noProof="0" dirty="0" err="1" smtClean="0"/>
              <a:t>ому</a:t>
            </a:r>
            <a:r>
              <a:rPr lang="uk-UA" noProof="0" dirty="0" smtClean="0"/>
              <a:t> рівні впевненості вказує на наявну тенденцію до групування даних.</a:t>
            </a:r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319757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Ієрархічна </a:t>
            </a:r>
            <a:r>
              <a:rPr lang="uk-UA" noProof="0" dirty="0" err="1" smtClean="0"/>
              <a:t>кластеризація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Ієрархічна </a:t>
            </a:r>
            <a:r>
              <a:rPr lang="uk-UA" sz="2400" noProof="0" dirty="0" err="1" smtClean="0"/>
              <a:t>кластеризація</a:t>
            </a:r>
            <a:r>
              <a:rPr lang="uk-UA" sz="2400" noProof="0" dirty="0" smtClean="0"/>
              <a:t> – метод кластерного аналізу, що спрямований на створення ієрархії кластерів. Стратегії ієрархічної </a:t>
            </a:r>
            <a:r>
              <a:rPr lang="uk-UA" sz="2400" noProof="0" dirty="0" err="1" smtClean="0"/>
              <a:t>кластеризації</a:t>
            </a:r>
            <a:r>
              <a:rPr lang="uk-UA" sz="2400" noProof="0" dirty="0" smtClean="0"/>
              <a:t> поділяються на два типи:</a:t>
            </a:r>
          </a:p>
          <a:p>
            <a:pPr lvl="0"/>
            <a:r>
              <a:rPr lang="uk-UA" sz="2400" noProof="0" dirty="0" smtClean="0"/>
              <a:t>дивізійна – «згори донизу»: всі спостереження розміщуються в одному кластері, розщеплення виконуються, </a:t>
            </a:r>
            <a:r>
              <a:rPr lang="uk-UA" sz="2400" noProof="0" dirty="0" err="1" smtClean="0"/>
              <a:t>рекурсивно</a:t>
            </a:r>
            <a:r>
              <a:rPr lang="uk-UA" sz="2400" noProof="0" dirty="0" smtClean="0"/>
              <a:t> пересуваючись вниз по ієрархії;</a:t>
            </a:r>
          </a:p>
          <a:p>
            <a:pPr lvl="0"/>
            <a:r>
              <a:rPr lang="uk-UA" sz="2400" noProof="0" dirty="0" err="1" smtClean="0"/>
              <a:t>агломеративна</a:t>
            </a:r>
            <a:r>
              <a:rPr lang="uk-UA" sz="2400" noProof="0" dirty="0" smtClean="0"/>
              <a:t> – «знизу догори»: кожне спостереження розміщується у власному кластері, пари кластерів об’єднуються, пересуваючись вгору по ієрархії.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376577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Алгоритм </a:t>
            </a:r>
            <a:r>
              <a:rPr lang="uk-UA" noProof="0" dirty="0" err="1" smtClean="0"/>
              <a:t>агломеративної</a:t>
            </a:r>
            <a:r>
              <a:rPr lang="uk-UA" noProof="0" dirty="0" smtClean="0"/>
              <a:t> </a:t>
            </a:r>
            <a:r>
              <a:rPr lang="uk-UA" noProof="0" dirty="0" err="1" smtClean="0"/>
              <a:t>кластеризації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49584" cy="4351338"/>
          </a:xfrm>
        </p:spPr>
        <p:txBody>
          <a:bodyPr>
            <a:normAutofit/>
          </a:bodyPr>
          <a:lstStyle/>
          <a:p>
            <a:pPr lvl="0"/>
            <a:r>
              <a:rPr lang="uk-UA" sz="2400" noProof="0" dirty="0" smtClean="0"/>
              <a:t>кожна точка розташовується у своєму кластері;</a:t>
            </a:r>
          </a:p>
          <a:p>
            <a:pPr lvl="0"/>
            <a:r>
              <a:rPr lang="uk-UA" sz="2400" noProof="0" dirty="0" smtClean="0"/>
              <a:t>попарні відстані між центрами кластерів упорядковуються за зростанням;</a:t>
            </a:r>
          </a:p>
          <a:p>
            <a:pPr lvl="0"/>
            <a:r>
              <a:rPr lang="uk-UA" sz="2400" noProof="0" dirty="0" smtClean="0"/>
              <a:t>пара найближчих кластерів об’єднується в один і перераховується центр кластера;</a:t>
            </a:r>
          </a:p>
          <a:p>
            <a:pPr lvl="0"/>
            <a:r>
              <a:rPr lang="uk-UA" sz="2400" noProof="0" dirty="0" smtClean="0"/>
              <a:t>процедура повторюється доти, допоки всі дані не об’єднаються в один кластер.</a:t>
            </a:r>
          </a:p>
          <a:p>
            <a:endParaRPr lang="uk-UA" sz="2400" noProof="0" dirty="0"/>
          </a:p>
        </p:txBody>
      </p:sp>
      <p:pic>
        <p:nvPicPr>
          <p:cNvPr id="4" name="Рисунок 61"/>
          <p:cNvPicPr>
            <a:picLocks noChangeAspect="1"/>
          </p:cNvPicPr>
          <p:nvPr/>
        </p:nvPicPr>
        <p:blipFill rotWithShape="1">
          <a:blip r:embed="rId2"/>
          <a:srcRect t="30332" b="22115"/>
          <a:stretch/>
        </p:blipFill>
        <p:spPr bwMode="auto">
          <a:xfrm>
            <a:off x="1828800" y="3611310"/>
            <a:ext cx="8534400" cy="32466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51442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Методи об’єднання точок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noProof="0" dirty="0" smtClean="0"/>
              <a:t>Процес пошуку найближчих кластерів може відбуватися з використанням різних методів об’єднання точок з двох кластерів:</a:t>
            </a:r>
          </a:p>
          <a:p>
            <a:pPr lvl="0"/>
            <a:r>
              <a:rPr lang="uk-UA" sz="2400" noProof="0" dirty="0" err="1" smtClean="0"/>
              <a:t>single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linkage</a:t>
            </a:r>
            <a:r>
              <a:rPr lang="uk-UA" sz="2400" noProof="0" dirty="0" smtClean="0"/>
              <a:t> – мінімум попарних відстаней між точками;</a:t>
            </a:r>
          </a:p>
          <a:p>
            <a:pPr lvl="0"/>
            <a:r>
              <a:rPr lang="uk-UA" sz="2400" noProof="0" dirty="0" err="1" smtClean="0"/>
              <a:t>complete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linkage</a:t>
            </a:r>
            <a:r>
              <a:rPr lang="uk-UA" sz="2400" noProof="0" dirty="0" smtClean="0"/>
              <a:t> – максимум попарних відстаней між точками;</a:t>
            </a:r>
          </a:p>
          <a:p>
            <a:pPr lvl="0"/>
            <a:r>
              <a:rPr lang="uk-UA" sz="2400" noProof="0" dirty="0" err="1" smtClean="0"/>
              <a:t>average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linkage</a:t>
            </a:r>
            <a:r>
              <a:rPr lang="uk-UA" sz="2400" noProof="0" dirty="0" smtClean="0"/>
              <a:t> – середнє значення попарних відстаней між точками;</a:t>
            </a:r>
          </a:p>
          <a:p>
            <a:pPr lvl="0"/>
            <a:r>
              <a:rPr lang="uk-UA" sz="2400" noProof="0" dirty="0" err="1" smtClean="0"/>
              <a:t>centroid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linkage</a:t>
            </a:r>
            <a:r>
              <a:rPr lang="uk-UA" sz="2400" noProof="0" dirty="0" smtClean="0"/>
              <a:t> – відстань між центроїдами двох кластерів.</a:t>
            </a:r>
          </a:p>
          <a:p>
            <a:pPr marL="0" indent="0">
              <a:buNone/>
            </a:pPr>
            <a:r>
              <a:rPr lang="uk-UA" sz="2400" noProof="0" dirty="0" smtClean="0"/>
              <a:t>Перевага перших трьох підходів порівняно з четвертим полягає в тому, що для них не потрібно перераховувати відстані кожен раз після об’єднання, що сильно знижує обчислювальну складність алгоритму.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3489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err="1" smtClean="0"/>
              <a:t>Дендрограмма</a:t>
            </a:r>
            <a:r>
              <a:rPr lang="uk-UA" noProof="0" dirty="0" smtClean="0"/>
              <a:t> 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За підсумками виконання алгоритму будується </a:t>
            </a:r>
            <a:r>
              <a:rPr lang="uk-UA" sz="2400" noProof="0" dirty="0" err="1" smtClean="0"/>
              <a:t>дендрограмма</a:t>
            </a:r>
            <a:r>
              <a:rPr lang="uk-UA" sz="2400" noProof="0" dirty="0" smtClean="0"/>
              <a:t>. На її основі можна визначити, на якому етапі найкраще зупинити алгоритм</a:t>
            </a:r>
            <a:endParaRPr lang="uk-UA" sz="2400" noProof="0" dirty="0"/>
          </a:p>
        </p:txBody>
      </p:sp>
      <p:pic>
        <p:nvPicPr>
          <p:cNvPr id="4" name="Рисунок 63"/>
          <p:cNvPicPr>
            <a:picLocks noChangeAspect="1"/>
          </p:cNvPicPr>
          <p:nvPr/>
        </p:nvPicPr>
        <p:blipFill rotWithShape="1">
          <a:blip r:embed="rId2"/>
          <a:srcRect t="30710" b="21928"/>
          <a:stretch/>
        </p:blipFill>
        <p:spPr bwMode="auto">
          <a:xfrm>
            <a:off x="1828800" y="2943313"/>
            <a:ext cx="8534400" cy="32336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4009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3298</TotalTime>
  <Words>353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Лекція 10</vt:lpstr>
      <vt:lpstr>Якість кластеризації</vt:lpstr>
      <vt:lpstr>Ієрархічна кластеризація</vt:lpstr>
      <vt:lpstr>Алгоритм агломеративної кластеризації</vt:lpstr>
      <vt:lpstr>Методи об’єднання точок</vt:lpstr>
      <vt:lpstr>Дендрограмма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kateryna kononova</dc:creator>
  <cp:lastModifiedBy>kateryna kononova</cp:lastModifiedBy>
  <cp:revision>54</cp:revision>
  <dcterms:created xsi:type="dcterms:W3CDTF">2020-08-21T08:15:31Z</dcterms:created>
  <dcterms:modified xsi:type="dcterms:W3CDTF">2020-09-02T08:23:32Z</dcterms:modified>
</cp:coreProperties>
</file>