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-128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_________Microsoft_Visio2103244.vsd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_________Microsoft_Visio1113355.vsd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_________Microsoft_Visio302911.vsdx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package" Target="../embeddings/_________Microsoft_Visio313022.vsdx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package" Target="../embeddings/_________Microsoft_Visio323133.vsdx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12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 smtClean="0"/>
              <a:t>Асоціативні правила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Значення за умовчанням 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noProof="0" dirty="0" smtClean="0"/>
              <a:t>Якщо підтримка має велике значення, то алгоритми знаходитимуть очевидні правила. </a:t>
            </a:r>
          </a:p>
          <a:p>
            <a:r>
              <a:rPr lang="uk-UA" noProof="0" dirty="0" smtClean="0"/>
              <a:t>Занадто низьке значення підтримки веде до генерації статистично необґрунтованих правил. </a:t>
            </a:r>
          </a:p>
          <a:p>
            <a:r>
              <a:rPr lang="uk-UA" noProof="0" dirty="0" smtClean="0"/>
              <a:t>Значення підтримки за умовчанням – 0,1, однак на практиці зазвичай розглядаються товари, що формують основний прибуток, тобто такі, що купуються, наприклад, не рідше, ніж 4 рази на день. Тоді, маючи сукупність транзакцій за тиждень, мінімальна підтримка розраховується як</a:t>
            </a:r>
          </a:p>
          <a:p>
            <a:pPr marL="0" indent="0">
              <a:buNone/>
            </a:pPr>
            <a:r>
              <a:rPr lang="uk-UA" b="1" i="1" noProof="0" dirty="0" smtClean="0"/>
              <a:t>		(4 рази на день) * (7 днів на тиждень) /</a:t>
            </a:r>
            <a:endParaRPr lang="uk-UA" noProof="0" dirty="0" smtClean="0"/>
          </a:p>
          <a:p>
            <a:pPr marL="0" indent="0">
              <a:buNone/>
            </a:pPr>
            <a:r>
              <a:rPr lang="uk-UA" b="1" i="1" noProof="0" dirty="0" smtClean="0"/>
              <a:t>			(кількість транзакцій).</a:t>
            </a:r>
            <a:endParaRPr lang="uk-UA" noProof="0" dirty="0" smtClean="0"/>
          </a:p>
          <a:p>
            <a:r>
              <a:rPr lang="uk-UA" noProof="0" dirty="0" smtClean="0"/>
              <a:t>Значення достовірності за умовчанням – 0,8. На практиці воно визначається шляхом експериментування (зменшуючи базове значення до отримання осмисленої сукупності правил).</a:t>
            </a:r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410230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Дані про транзакції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Дані про транзакції зазвичай мають такий вигляд.</a:t>
            </a:r>
          </a:p>
          <a:p>
            <a:endParaRPr lang="uk-UA" sz="2400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84635"/>
              </p:ext>
            </p:extLst>
          </p:nvPr>
        </p:nvGraphicFramePr>
        <p:xfrm>
          <a:off x="920496" y="2474246"/>
          <a:ext cx="10515600" cy="33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Номер транзакції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Найменування елемента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Кількість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А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А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F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І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…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…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227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Дані про транзакції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Необхідною умовою застосування алгоритму є зведення даних до бінарних значень з наступною нормалізацією. В результаті отримуємо таблицю такої структури. </a:t>
            </a:r>
          </a:p>
          <a:p>
            <a:r>
              <a:rPr lang="uk-UA" sz="2400" noProof="0" dirty="0" smtClean="0"/>
              <a:t>Кількість стовпців в таблиці дорівнює кількості елементів, наявних у множені транзакцій D. Кожен запис відповідає транзакції, де у стовпці стоїть 1, якщо елемент наявний у транзакції, і 0 – в іншому випадку. </a:t>
            </a:r>
          </a:p>
          <a:p>
            <a:endParaRPr lang="uk-UA" sz="2400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77873"/>
              </p:ext>
            </p:extLst>
          </p:nvPr>
        </p:nvGraphicFramePr>
        <p:xfrm>
          <a:off x="838200" y="4454430"/>
          <a:ext cx="10515600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TID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F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...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…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…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18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Алгоритм </a:t>
            </a:r>
            <a:r>
              <a:rPr lang="uk-UA" noProof="0" dirty="0" err="1" smtClean="0"/>
              <a:t>Apriori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Алгоритм </a:t>
            </a:r>
            <a:r>
              <a:rPr lang="uk-UA" sz="2400" noProof="0" dirty="0" err="1" smtClean="0"/>
              <a:t>Apriori</a:t>
            </a:r>
            <a:r>
              <a:rPr lang="uk-UA" sz="2400" noProof="0" dirty="0" smtClean="0"/>
              <a:t> працює в два етапи: на першому етапі необхідно знайти сукупності елементів, що часто зустрічаються, на другому – сформувати з них правила. Кількість елементів у сукупності будемо називати розміром сукупності, а сукупність, що складається з </a:t>
            </a:r>
            <a:r>
              <a:rPr lang="uk-UA" sz="2400" i="1" noProof="0" dirty="0" smtClean="0"/>
              <a:t>k</a:t>
            </a:r>
            <a:r>
              <a:rPr lang="uk-UA" sz="2400" noProof="0" dirty="0" smtClean="0"/>
              <a:t> елементів – </a:t>
            </a:r>
            <a:r>
              <a:rPr lang="uk-UA" sz="2400" i="1" noProof="0" dirty="0" smtClean="0"/>
              <a:t>k</a:t>
            </a:r>
            <a:r>
              <a:rPr lang="uk-UA" sz="2400" noProof="0" dirty="0" smtClean="0"/>
              <a:t>-елементною сукупністю.</a:t>
            </a:r>
          </a:p>
          <a:p>
            <a:r>
              <a:rPr lang="uk-UA" sz="2400" noProof="0" dirty="0" smtClean="0"/>
              <a:t>Для зниження розмірності простору пошуку та виявлення найпоширеніших сукупностей </a:t>
            </a:r>
            <a:r>
              <a:rPr lang="uk-UA" sz="2400" noProof="0" dirty="0" err="1" smtClean="0"/>
              <a:t>Apriori</a:t>
            </a:r>
            <a:r>
              <a:rPr lang="uk-UA" sz="2400" noProof="0" dirty="0" smtClean="0"/>
              <a:t> використовує властивість анти-монотонності підтримки: зі зростанням розміру сукупності елементів підтримка зменшується або залишається такою ж. </a:t>
            </a:r>
          </a:p>
          <a:p>
            <a:r>
              <a:rPr lang="uk-UA" sz="2400" noProof="0" dirty="0" smtClean="0"/>
              <a:t>Наприклад, будь-яка транзакція, що містить {Хліб, Масло, Молоко}, також повинна містити {Хліб, Масло}, {Хліб, Молоко}, {Масло, Молоко}, причому зворотне не правильно.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428062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Алгоритм </a:t>
            </a:r>
            <a:r>
              <a:rPr lang="uk-UA" noProof="0" dirty="0" err="1" smtClean="0"/>
              <a:t>Apriori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637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noProof="0" dirty="0" smtClean="0"/>
              <a:t>На першому кроці алгоритму підраховуються 1-елементні сукупності, що часто зустрічаються. </a:t>
            </a:r>
          </a:p>
          <a:p>
            <a:pPr marL="0" indent="0">
              <a:buNone/>
            </a:pPr>
            <a:r>
              <a:rPr lang="uk-UA" sz="2400" noProof="0" dirty="0" smtClean="0"/>
              <a:t>Наступні кроки складаються з двох частин: </a:t>
            </a:r>
          </a:p>
          <a:p>
            <a:pPr lvl="0"/>
            <a:r>
              <a:rPr lang="uk-UA" sz="2400" noProof="0" dirty="0" smtClean="0"/>
              <a:t>генерації кандидатів (сукупностей елементів, що часто зустрічаються);</a:t>
            </a:r>
          </a:p>
          <a:p>
            <a:pPr lvl="0"/>
            <a:r>
              <a:rPr lang="uk-UA" sz="2400" noProof="0" dirty="0" smtClean="0"/>
              <a:t>підрахунку підтримки для кандидатів.</a:t>
            </a:r>
          </a:p>
          <a:p>
            <a:pPr marL="0" indent="0">
              <a:buNone/>
            </a:pPr>
            <a:r>
              <a:rPr lang="uk-UA" sz="2400" noProof="0" dirty="0" smtClean="0"/>
              <a:t>Для генерації кандидатів (</a:t>
            </a:r>
            <a:r>
              <a:rPr lang="uk-UA" sz="2400" i="1" noProof="0" dirty="0" smtClean="0"/>
              <a:t>k</a:t>
            </a:r>
            <a:r>
              <a:rPr lang="uk-UA" sz="2400" noProof="0" dirty="0" smtClean="0"/>
              <a:t>-елементних наборів) використовуються (k-1)-елементні сукупності, вже сформовані на попередньому кроці.</a:t>
            </a:r>
            <a:endParaRPr lang="uk-UA" sz="2400" noProof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0372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869775"/>
              </p:ext>
            </p:extLst>
          </p:nvPr>
        </p:nvGraphicFramePr>
        <p:xfrm>
          <a:off x="6449649" y="1825624"/>
          <a:ext cx="5696249" cy="344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4" imgW="4600431" imgH="2781328" progId="Visio.Drawing.15">
                  <p:embed/>
                </p:oleObj>
              </mc:Choice>
              <mc:Fallback>
                <p:oleObj r:id="rId4" imgW="4600431" imgH="278132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9649" y="1825624"/>
                        <a:ext cx="5696249" cy="3441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704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Алгоритм ECLAT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Алгоритм ECLAT є більш простою модифікацією алгоритму </a:t>
            </a:r>
            <a:r>
              <a:rPr lang="uk-UA" sz="2400" noProof="0" dirty="0" err="1" smtClean="0"/>
              <a:t>Apriori</a:t>
            </a:r>
            <a:r>
              <a:rPr lang="uk-UA" sz="2400" noProof="0" dirty="0" smtClean="0"/>
              <a:t>, під час його побудови не розраховується значення ліфта. </a:t>
            </a:r>
            <a:endParaRPr lang="uk-UA" sz="2400" noProof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88250" y="1690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703876"/>
              </p:ext>
            </p:extLst>
          </p:nvPr>
        </p:nvGraphicFramePr>
        <p:xfrm>
          <a:off x="2328693" y="2955099"/>
          <a:ext cx="7534613" cy="335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4" imgW="4600431" imgH="2047804" progId="Visio.Drawing.15">
                  <p:embed/>
                </p:oleObj>
              </mc:Choice>
              <mc:Fallback>
                <p:oleObj r:id="rId4" imgW="4600431" imgH="204780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693" y="2955099"/>
                        <a:ext cx="7534613" cy="335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719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Побудова асоціативних правил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noProof="0" dirty="0" smtClean="0"/>
              <a:t>Перший алгоритм пошуку асоціативних правил був розроблений 1993 року</a:t>
            </a:r>
          </a:p>
          <a:p>
            <a:r>
              <a:rPr lang="uk-UA" i="1" noProof="0" dirty="0" smtClean="0"/>
              <a:t>Асоціативні правила</a:t>
            </a:r>
            <a:r>
              <a:rPr lang="uk-UA" noProof="0" dirty="0" smtClean="0"/>
              <a:t> являють собою механізм знаходження логічних закономірностей (</a:t>
            </a:r>
            <a:r>
              <a:rPr lang="uk-UA" i="1" noProof="0" dirty="0" smtClean="0"/>
              <a:t>X </a:t>
            </a:r>
            <a:r>
              <a:rPr lang="uk-UA" b="1" i="1" noProof="0" dirty="0" smtClean="0"/>
              <a:t>→ </a:t>
            </a:r>
            <a:r>
              <a:rPr lang="uk-UA" i="1" noProof="0" dirty="0" smtClean="0"/>
              <a:t>Y</a:t>
            </a:r>
            <a:r>
              <a:rPr lang="uk-UA" noProof="0" dirty="0" smtClean="0"/>
              <a:t>) між пов’язаними елементами (подіями або об’єктами). Вперше ця задача була запропонована для знаходження типових шаблонів покупок, що здійснюються в супермаркетах, тому іноді її називають аналізом ринкового кошика (</a:t>
            </a:r>
            <a:r>
              <a:rPr lang="uk-UA" noProof="0" dirty="0" err="1" smtClean="0"/>
              <a:t>market</a:t>
            </a:r>
            <a:r>
              <a:rPr lang="uk-UA" noProof="0" dirty="0" smtClean="0"/>
              <a:t> </a:t>
            </a:r>
            <a:r>
              <a:rPr lang="uk-UA" noProof="0" dirty="0" err="1" smtClean="0"/>
              <a:t>basket</a:t>
            </a:r>
            <a:r>
              <a:rPr lang="uk-UA" noProof="0" dirty="0" smtClean="0"/>
              <a:t> </a:t>
            </a:r>
            <a:r>
              <a:rPr lang="uk-UA" noProof="0" dirty="0" err="1" smtClean="0"/>
              <a:t>analysis</a:t>
            </a:r>
            <a:r>
              <a:rPr lang="uk-UA" noProof="0" dirty="0" smtClean="0"/>
              <a:t>).</a:t>
            </a:r>
          </a:p>
          <a:p>
            <a:r>
              <a:rPr lang="uk-UA" noProof="0" dirty="0" smtClean="0"/>
              <a:t>Нехай є база даних, що складається з купівельних транзакцій. Кожна транзакція – це сукупність товарів, куплених покупцем за один візит.</a:t>
            </a:r>
          </a:p>
          <a:p>
            <a:r>
              <a:rPr lang="uk-UA" noProof="0" dirty="0" smtClean="0"/>
              <a:t>Метою аналізу є встановлення таких </a:t>
            </a:r>
            <a:r>
              <a:rPr lang="uk-UA" noProof="0" dirty="0" err="1" smtClean="0"/>
              <a:t>залежностей</a:t>
            </a:r>
            <a:r>
              <a:rPr lang="uk-UA" noProof="0" dirty="0" smtClean="0"/>
              <a:t>: якщо в транзакції зустрілася деяка сукупність елементів </a:t>
            </a:r>
            <a:r>
              <a:rPr lang="uk-UA" i="1" noProof="0" dirty="0" smtClean="0"/>
              <a:t>X</a:t>
            </a:r>
            <a:r>
              <a:rPr lang="uk-UA" noProof="0" dirty="0" smtClean="0"/>
              <a:t>, то на підставі цього можна зробити висновок про те, що інша сукупність елементів </a:t>
            </a:r>
            <a:r>
              <a:rPr lang="uk-UA" i="1" noProof="0" dirty="0" smtClean="0"/>
              <a:t>Y</a:t>
            </a:r>
            <a:r>
              <a:rPr lang="uk-UA" noProof="0" dirty="0" smtClean="0"/>
              <a:t> також повинна з’явитися в цій транзакції. Встановлення таких </a:t>
            </a:r>
            <a:r>
              <a:rPr lang="uk-UA" noProof="0" dirty="0" err="1" smtClean="0"/>
              <a:t>залежностей</a:t>
            </a:r>
            <a:r>
              <a:rPr lang="uk-UA" noProof="0" dirty="0" smtClean="0"/>
              <a:t> дає можливість знаходити інтуїтивно зрозумілі правила.</a:t>
            </a:r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08934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Види правил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uk-UA" sz="2400" i="1" noProof="0" dirty="0" smtClean="0"/>
              <a:t>корисні</a:t>
            </a:r>
            <a:r>
              <a:rPr lang="uk-UA" sz="2400" noProof="0" dirty="0" smtClean="0"/>
              <a:t> правила, що містять інформацію, що раніше була невідома, але має логічне пояснення;</a:t>
            </a:r>
          </a:p>
          <a:p>
            <a:pPr lvl="0"/>
            <a:r>
              <a:rPr lang="uk-UA" sz="2400" i="1" noProof="0" dirty="0" smtClean="0"/>
              <a:t>тривіальні</a:t>
            </a:r>
            <a:r>
              <a:rPr lang="uk-UA" sz="2400" noProof="0" dirty="0" smtClean="0"/>
              <a:t> правила, що містять легко зрозумілу інформацію, що відображатиме відомі закони в досліджуваній сфері, і тому не має користі;</a:t>
            </a:r>
          </a:p>
          <a:p>
            <a:pPr lvl="0"/>
            <a:r>
              <a:rPr lang="uk-UA" sz="2400" i="1" noProof="0" dirty="0" smtClean="0"/>
              <a:t>незрозумілі</a:t>
            </a:r>
            <a:r>
              <a:rPr lang="uk-UA" sz="2400" noProof="0" dirty="0" smtClean="0"/>
              <a:t> правила, що містять інформацію, яку неможливо пояснити (такі правила або отримують на основі аномальних вихідних даних, або вони містять глибоко приховані закономірності, і тому для інтерпретації незрозумілих правил потрібен додатковий аналіз).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413242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Пошук асоціативних правил 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uk-UA" sz="2400" noProof="0" dirty="0" smtClean="0"/>
              <a:t>Пошук асоціативних правил зазвичай виконують в два етапи:</a:t>
            </a:r>
          </a:p>
          <a:p>
            <a:pPr lvl="0"/>
            <a:r>
              <a:rPr lang="uk-UA" sz="2400" noProof="0" dirty="0" smtClean="0"/>
              <a:t>в пулі наявних ознак знаходять комбінації елементів, що найбільш часто зустрічаються;</a:t>
            </a:r>
          </a:p>
          <a:p>
            <a:pPr lvl="0"/>
            <a:r>
              <a:rPr lang="uk-UA" sz="2400" noProof="0" dirty="0" smtClean="0"/>
              <a:t>з цих сукупностей формують асоціативні правила.</a:t>
            </a:r>
          </a:p>
          <a:p>
            <a:pPr marL="0" indent="0">
              <a:buNone/>
            </a:pPr>
            <a:endParaRPr lang="uk-UA" sz="2400" noProof="0" dirty="0" smtClean="0"/>
          </a:p>
          <a:p>
            <a:pPr marL="0" indent="0">
              <a:buNone/>
            </a:pPr>
            <a:r>
              <a:rPr lang="uk-UA" sz="2400" noProof="0" dirty="0" smtClean="0"/>
              <a:t>Для оцінки корисності правил використовуються різні частотні критерії. Найважливішими з них є:</a:t>
            </a:r>
          </a:p>
          <a:p>
            <a:r>
              <a:rPr lang="uk-UA" sz="2400" noProof="0" dirty="0" smtClean="0"/>
              <a:t>підтримка (</a:t>
            </a:r>
            <a:r>
              <a:rPr lang="uk-UA" sz="2400" noProof="0" dirty="0" err="1" smtClean="0"/>
              <a:t>support</a:t>
            </a:r>
            <a:r>
              <a:rPr lang="uk-UA" sz="2400" noProof="0" dirty="0" smtClean="0"/>
              <a:t>) </a:t>
            </a:r>
          </a:p>
          <a:p>
            <a:r>
              <a:rPr lang="uk-UA" sz="2400" noProof="0" dirty="0" smtClean="0"/>
              <a:t>достовірність (</a:t>
            </a:r>
            <a:r>
              <a:rPr lang="uk-UA" sz="2400" noProof="0" dirty="0" err="1" smtClean="0"/>
              <a:t>confidence</a:t>
            </a:r>
            <a:r>
              <a:rPr lang="uk-UA" sz="2400" noProof="0" dirty="0" smtClean="0"/>
              <a:t>)</a:t>
            </a:r>
          </a:p>
          <a:p>
            <a:r>
              <a:rPr lang="uk-UA" sz="2400" noProof="0" dirty="0" smtClean="0"/>
              <a:t>ліфт (</a:t>
            </a:r>
            <a:r>
              <a:rPr lang="uk-UA" sz="2400" noProof="0" dirty="0" err="1" smtClean="0"/>
              <a:t>lift</a:t>
            </a:r>
            <a:r>
              <a:rPr lang="uk-UA" sz="2400" noProof="0" dirty="0" smtClean="0"/>
              <a:t>)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50485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Підтримка</a:t>
            </a:r>
            <a:endParaRPr lang="uk-UA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8104" cy="4351338"/>
              </a:xfrm>
            </p:spPr>
            <p:txBody>
              <a:bodyPr>
                <a:normAutofit/>
              </a:bodyPr>
              <a:lstStyle/>
              <a:p>
                <a:r>
                  <a:rPr lang="uk-UA" sz="2400" i="1" noProof="0" dirty="0" smtClean="0"/>
                  <a:t>Підтримка </a:t>
                </a:r>
                <a:r>
                  <a:rPr lang="uk-UA" sz="2400" noProof="0" dirty="0" smtClean="0"/>
                  <a:t>(</a:t>
                </a:r>
                <a:r>
                  <a:rPr lang="uk-UA" sz="2400" i="1" noProof="0" dirty="0" smtClean="0"/>
                  <a:t>s</a:t>
                </a:r>
                <a:r>
                  <a:rPr lang="uk-UA" sz="2400" noProof="0" dirty="0"/>
                  <a:t>, </a:t>
                </a:r>
                <a:r>
                  <a:rPr lang="uk-UA" sz="2400" noProof="0" dirty="0" err="1"/>
                  <a:t>support</a:t>
                </a:r>
                <a:r>
                  <a:rPr lang="uk-UA" sz="2400" noProof="0" dirty="0"/>
                  <a:t>) </a:t>
                </a:r>
                <a:r>
                  <a:rPr lang="uk-UA" sz="2400" noProof="0" dirty="0" smtClean="0"/>
                  <a:t>– частка транзакцій</a:t>
                </a:r>
                <a:r>
                  <a:rPr lang="uk-UA" sz="2400" noProof="0" dirty="0"/>
                  <a:t>, що містять певну сукупність даних.</a:t>
                </a:r>
              </a:p>
              <a:p>
                <a:r>
                  <a:rPr lang="uk-UA" sz="2400" b="1" i="1" noProof="0" dirty="0"/>
                  <a:t>S (Y) = кількість транзакцій, що містять Y / загальна кількість транзакцій</a:t>
                </a:r>
                <a:endParaRPr lang="uk-UA" sz="2400" noProof="0" dirty="0"/>
              </a:p>
              <a:p>
                <a:r>
                  <a:rPr lang="uk-UA" sz="2400" noProof="0" dirty="0"/>
                  <a:t>Наприклад, 10 % від загальної кількості всіх транзакцій містять сир.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𝑆𝑢𝑝𝑝𝑜𝑟𝑡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=10%</m:t>
                      </m:r>
                    </m:oMath>
                  </m:oMathPara>
                </a14:m>
                <a:endParaRPr lang="uk-UA" sz="2400" noProof="0" dirty="0"/>
              </a:p>
              <a:p>
                <a:endParaRPr lang="uk-UA" sz="24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8104" cy="4351338"/>
              </a:xfrm>
              <a:blipFill rotWithShape="0">
                <a:blip r:embed="rId3"/>
                <a:stretch>
                  <a:fillRect l="-795" t="-1961" r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801442"/>
              </p:ext>
            </p:extLst>
          </p:nvPr>
        </p:nvGraphicFramePr>
        <p:xfrm>
          <a:off x="64008" y="3840480"/>
          <a:ext cx="12043069" cy="293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5" imgW="3345297" imgH="815318" progId="Visio.Drawing.15">
                  <p:embed/>
                </p:oleObj>
              </mc:Choice>
              <mc:Fallback>
                <p:oleObj r:id="rId5" imgW="3345297" imgH="81531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" y="3840480"/>
                        <a:ext cx="12043069" cy="29351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58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Достовірність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i="1" noProof="0" dirty="0" smtClean="0"/>
              <a:t>Достовірність </a:t>
            </a:r>
            <a:r>
              <a:rPr lang="uk-UA" sz="2400" noProof="0" dirty="0" smtClean="0"/>
              <a:t>(</a:t>
            </a:r>
            <a:r>
              <a:rPr lang="uk-UA" sz="2400" i="1" noProof="0" dirty="0" smtClean="0"/>
              <a:t>с</a:t>
            </a:r>
            <a:r>
              <a:rPr lang="uk-UA" sz="2400" noProof="0" dirty="0" smtClean="0"/>
              <a:t>, </a:t>
            </a:r>
            <a:r>
              <a:rPr lang="uk-UA" sz="2400" noProof="0" dirty="0" err="1" smtClean="0"/>
              <a:t>confidence</a:t>
            </a:r>
            <a:r>
              <a:rPr lang="uk-UA" sz="2400" noProof="0" dirty="0" smtClean="0"/>
              <a:t>) – співвідношення кількості транзакцій, що містять всі елементи, які входять до правила, і кількості транзакцій, що містять елементи, які входять до умови. Достовірність характеризує наскільки ймовірним є те, що з </a:t>
            </a:r>
            <a:r>
              <a:rPr lang="uk-UA" sz="2400" i="1" noProof="0" dirty="0" smtClean="0"/>
              <a:t>X</a:t>
            </a:r>
            <a:r>
              <a:rPr lang="uk-UA" sz="2400" noProof="0" dirty="0" smtClean="0"/>
              <a:t> випливає </a:t>
            </a:r>
            <a:r>
              <a:rPr lang="uk-UA" sz="2400" i="1" noProof="0" dirty="0" smtClean="0"/>
              <a:t>Y</a:t>
            </a:r>
            <a:r>
              <a:rPr lang="uk-UA" sz="2400" noProof="0" dirty="0" smtClean="0"/>
              <a:t>.</a:t>
            </a:r>
          </a:p>
          <a:p>
            <a:r>
              <a:rPr lang="uk-UA" sz="2400" b="1" i="1" noProof="0" dirty="0" smtClean="0"/>
              <a:t>с (X → Y) = кількість транзакцій, що містять Х і Y /</a:t>
            </a:r>
            <a:endParaRPr lang="uk-UA" sz="2400" noProof="0" dirty="0" smtClean="0"/>
          </a:p>
          <a:p>
            <a:pPr marL="0" indent="0">
              <a:buNone/>
            </a:pPr>
            <a:r>
              <a:rPr lang="uk-UA" sz="2400" b="1" i="1" noProof="0" dirty="0" smtClean="0"/>
              <a:t>		кількість транзакцій, що містять Х</a:t>
            </a:r>
            <a:endParaRPr lang="uk-UA" sz="2400" b="1" i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08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Достовірність</a:t>
            </a:r>
            <a:endParaRPr lang="uk-UA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400" noProof="0" dirty="0" smtClean="0"/>
                  <a:t>Наприклад</a:t>
                </a:r>
                <a:r>
                  <a:rPr lang="uk-UA" sz="2400" noProof="0" dirty="0"/>
                  <a:t>, 17,5 % транзакцій, що містять вино, також містять сир.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=17,5%</m:t>
                      </m:r>
                    </m:oMath>
                  </m:oMathPara>
                </a14:m>
                <a:endParaRPr lang="uk-UA" sz="24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1792" y="35844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512662"/>
              </p:ext>
            </p:extLst>
          </p:nvPr>
        </p:nvGraphicFramePr>
        <p:xfrm>
          <a:off x="0" y="3282930"/>
          <a:ext cx="12235514" cy="362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5" imgW="3398754" imgH="1005775" progId="Visio.Drawing.15">
                  <p:embed/>
                </p:oleObj>
              </mc:Choice>
              <mc:Fallback>
                <p:oleObj r:id="rId5" imgW="3398754" imgH="10057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82930"/>
                        <a:ext cx="12235514" cy="36207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02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Ліфт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i="1" noProof="0" dirty="0" smtClean="0"/>
              <a:t>Ліфт</a:t>
            </a:r>
            <a:r>
              <a:rPr lang="uk-UA" sz="2400" noProof="0" dirty="0" smtClean="0"/>
              <a:t> (l, </a:t>
            </a:r>
            <a:r>
              <a:rPr lang="uk-UA" sz="2400" noProof="0" dirty="0" err="1" smtClean="0"/>
              <a:t>lift</a:t>
            </a:r>
            <a:r>
              <a:rPr lang="uk-UA" sz="2400" noProof="0" dirty="0" smtClean="0"/>
              <a:t>) – це відношення частоти появи умови в транзакціях, що також містять і наслідок, до частоти появи наслідку в цілому. </a:t>
            </a:r>
          </a:p>
          <a:p>
            <a:r>
              <a:rPr lang="uk-UA" sz="2400" b="1" i="1" noProof="0" dirty="0" smtClean="0"/>
              <a:t>l(X → Y) = c(X → Y) / s(Y)</a:t>
            </a:r>
            <a:endParaRPr lang="uk-UA" sz="2400" noProof="0" dirty="0" smtClean="0"/>
          </a:p>
          <a:p>
            <a:r>
              <a:rPr lang="uk-UA" sz="2400" noProof="0" dirty="0" smtClean="0"/>
              <a:t>Значення ліфта більше за одиницю, показують, що умова з’являється частіше в транзакціях, що містять і наслідок, ніж в інших, що дозволяє підвищити точність </a:t>
            </a:r>
            <a:r>
              <a:rPr lang="uk-UA" sz="2400" noProof="0" dirty="0" err="1" smtClean="0"/>
              <a:t>таргетування</a:t>
            </a:r>
            <a:r>
              <a:rPr lang="uk-UA" sz="2400" noProof="0" dirty="0" smtClean="0"/>
              <a:t>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99840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Ліфт</a:t>
            </a:r>
            <a:endParaRPr lang="uk-UA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400" noProof="0" dirty="0" smtClean="0"/>
                  <a:t>Тобто в цьому разі пропозиція акції на сир покупцям вина у 1,75 разів ефективніша, ніж аналогічна акція для всіх покупців.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𝐿𝑖𝑓𝑡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17,5%</m:t>
                          </m:r>
                        </m:num>
                        <m:den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10%</m:t>
                          </m:r>
                        </m:den>
                      </m:f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=1,75</m:t>
                      </m:r>
                    </m:oMath>
                  </m:oMathPara>
                </a14:m>
                <a:endParaRPr lang="uk-UA" sz="24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1380"/>
              </p:ext>
            </p:extLst>
          </p:nvPr>
        </p:nvGraphicFramePr>
        <p:xfrm>
          <a:off x="-18288" y="3222263"/>
          <a:ext cx="12235514" cy="362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5" imgW="3398754" imgH="1005775" progId="Visio.Drawing.15">
                  <p:embed/>
                </p:oleObj>
              </mc:Choice>
              <mc:Fallback>
                <p:oleObj r:id="rId5" imgW="3398754" imgH="10057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288" y="3222263"/>
                        <a:ext cx="12235514" cy="36207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62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3336</TotalTime>
  <Words>809</Words>
  <Application>Microsoft Office PowerPoint</Application>
  <PresentationFormat>Widescreen</PresentationFormat>
  <Paragraphs>144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Visio.Drawing.15</vt:lpstr>
      <vt:lpstr>Лекція 12</vt:lpstr>
      <vt:lpstr>Побудова асоціативних правил</vt:lpstr>
      <vt:lpstr>Види правил</vt:lpstr>
      <vt:lpstr>Пошук асоціативних правил </vt:lpstr>
      <vt:lpstr>Підтримка</vt:lpstr>
      <vt:lpstr>Достовірність</vt:lpstr>
      <vt:lpstr>Достовірність</vt:lpstr>
      <vt:lpstr>Ліфт</vt:lpstr>
      <vt:lpstr>Ліфт</vt:lpstr>
      <vt:lpstr>Значення за умовчанням </vt:lpstr>
      <vt:lpstr>Дані про транзакції</vt:lpstr>
      <vt:lpstr>Дані про транзакції</vt:lpstr>
      <vt:lpstr>Алгоритм Apriori</vt:lpstr>
      <vt:lpstr>Алгоритм Apriori</vt:lpstr>
      <vt:lpstr>Алгоритм ECLAT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58</cp:revision>
  <dcterms:created xsi:type="dcterms:W3CDTF">2020-08-21T08:15:31Z</dcterms:created>
  <dcterms:modified xsi:type="dcterms:W3CDTF">2020-09-02T08:25:59Z</dcterms:modified>
</cp:coreProperties>
</file>