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87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13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Модель «мішок слів»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тексту «мішок слів»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Модель тексту «мішок слів» (</a:t>
            </a:r>
            <a:r>
              <a:rPr lang="uk-UA" sz="2400" noProof="0" dirty="0" err="1" smtClean="0"/>
              <a:t>bag-of-words</a:t>
            </a:r>
            <a:r>
              <a:rPr lang="uk-UA" sz="2400" noProof="0" dirty="0" smtClean="0"/>
              <a:t>) була запропонована 1975 року. </a:t>
            </a:r>
          </a:p>
          <a:p>
            <a:r>
              <a:rPr lang="uk-UA" sz="2400" noProof="0" dirty="0" smtClean="0"/>
              <a:t>Модель використовується для попередньої обробки текстів з метою подальшого застосування алгоритмів класифікації до сформованого корпусу. </a:t>
            </a:r>
          </a:p>
          <a:p>
            <a:r>
              <a:rPr lang="uk-UA" sz="2400" noProof="0" dirty="0" smtClean="0"/>
              <a:t>Найпростіша модель тексту «мішок слів» є </a:t>
            </a:r>
            <a:r>
              <a:rPr lang="uk-UA" sz="2400" noProof="0" dirty="0" err="1" smtClean="0"/>
              <a:t>сумативною</a:t>
            </a:r>
            <a:r>
              <a:rPr lang="uk-UA" sz="2400" noProof="0" dirty="0" smtClean="0"/>
              <a:t> множиною слів, складових тексту; вона дозволяє виявити слова, складові тексту і визначити частоту, з якою вони в тексті зустрічаються. </a:t>
            </a:r>
          </a:p>
          <a:p>
            <a:r>
              <a:rPr lang="uk-UA" sz="2400" noProof="0" dirty="0" smtClean="0"/>
              <a:t>У моделі враховується тільки кількість входжень конкретних слів в початковому тексті, водночас ігноруються:</a:t>
            </a:r>
          </a:p>
          <a:p>
            <a:pPr lvl="1"/>
            <a:r>
              <a:rPr lang="uk-UA" sz="2000" noProof="0" dirty="0" smtClean="0"/>
              <a:t>порядок слів у документі;</a:t>
            </a:r>
          </a:p>
          <a:p>
            <a:pPr lvl="1"/>
            <a:r>
              <a:rPr lang="uk-UA" sz="2000" noProof="0" dirty="0" smtClean="0"/>
              <a:t>морфологічні форми подання слів.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548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тексту «мішок слів»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noProof="0" dirty="0" smtClean="0"/>
              <a:t>В результаті застосування моделі формується корпус текстів, в якому кожен документ (запис) виглядає як невпорядкована сукупність слів без відомостей про зв’язки між ними. </a:t>
            </a:r>
          </a:p>
          <a:p>
            <a:r>
              <a:rPr lang="uk-UA" sz="2400" noProof="0" dirty="0" smtClean="0"/>
              <a:t>Його можна подати у вигляді матриці, кожен рядок в якій відповідає окремому документу, а кожен стовпець – певному слову. Комірка на перетині рядка й стовпця містить кількість входжень слова у відповідний документ.</a:t>
            </a:r>
          </a:p>
          <a:p>
            <a:r>
              <a:rPr lang="uk-UA" sz="2400" noProof="0" dirty="0" smtClean="0"/>
              <a:t>В </a:t>
            </a:r>
            <a:r>
              <a:rPr lang="uk-UA" sz="2400" i="1" noProof="0" dirty="0" smtClean="0"/>
              <a:t>R</a:t>
            </a:r>
            <a:r>
              <a:rPr lang="uk-UA" sz="2400" noProof="0" dirty="0" smtClean="0"/>
              <a:t> для роботи з моделлю «мішка слів» використовується бібліотека </a:t>
            </a:r>
            <a:r>
              <a:rPr lang="uk-UA" sz="2400" i="1" noProof="0" dirty="0" err="1" smtClean="0"/>
              <a:t>tm</a:t>
            </a:r>
            <a:r>
              <a:rPr lang="uk-UA" sz="2400" noProof="0" dirty="0" smtClean="0"/>
              <a:t>. Як об’єкт вона працює з лінгвістичним корпусом першого порядку – колекцією документів, об’єднаних загальною ознакою. </a:t>
            </a:r>
          </a:p>
          <a:p>
            <a:r>
              <a:rPr lang="uk-UA" sz="2400" noProof="0" dirty="0" smtClean="0"/>
              <a:t>Для того, щоб скласти корпус спочатку потрібно перетворити тексти на вектор, кожен елемент якого являє собою окремий документ.</a:t>
            </a:r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7377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Очистка корпусу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sz="2400" noProof="0" dirty="0" smtClean="0"/>
              <a:t>переводимо всі букви в нижній регістр, щоб уникнути повторів слів в різному регістрі;</a:t>
            </a:r>
          </a:p>
          <a:p>
            <a:pPr lvl="0"/>
            <a:r>
              <a:rPr lang="uk-UA" sz="2400" noProof="0" dirty="0" smtClean="0"/>
              <a:t>видаляємо числа з текстів;</a:t>
            </a:r>
          </a:p>
          <a:p>
            <a:pPr lvl="0"/>
            <a:r>
              <a:rPr lang="uk-UA" sz="2400" noProof="0" dirty="0" smtClean="0"/>
              <a:t>видаляємо пунктуацію;</a:t>
            </a:r>
          </a:p>
          <a:p>
            <a:pPr lvl="0"/>
            <a:r>
              <a:rPr lang="uk-UA" sz="2400" noProof="0" dirty="0" smtClean="0"/>
              <a:t>видаляємо «стоп-слова» – поширені слова, такі як «</a:t>
            </a:r>
            <a:r>
              <a:rPr lang="uk-UA" sz="2400" noProof="0" dirty="0" err="1" smtClean="0"/>
              <a:t>this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that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and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so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on</a:t>
            </a:r>
            <a:r>
              <a:rPr lang="uk-UA" sz="2400" noProof="0" dirty="0" smtClean="0"/>
              <a:t>» («цей», «той», «і», «тому» , «на»), що не містять суттєвої з точки зору подальшої класифікації інформації;</a:t>
            </a:r>
          </a:p>
          <a:p>
            <a:pPr lvl="0"/>
            <a:r>
              <a:rPr lang="uk-UA" sz="2400" noProof="0" dirty="0" smtClean="0"/>
              <a:t>проводимо </a:t>
            </a:r>
            <a:r>
              <a:rPr lang="uk-UA" sz="2400" noProof="0" dirty="0" err="1" smtClean="0"/>
              <a:t>стемінгування</a:t>
            </a:r>
            <a:r>
              <a:rPr lang="uk-UA" sz="2400" noProof="0" dirty="0" smtClean="0"/>
              <a:t> – зведення слів до єдиної словоформи зі збереженням лише кореня слова;</a:t>
            </a:r>
          </a:p>
          <a:p>
            <a:pPr lvl="0"/>
            <a:r>
              <a:rPr lang="uk-UA" sz="2400" noProof="0" dirty="0" smtClean="0"/>
              <a:t>видаляємо зайві пробіли, що утворилися із видаленням чисел, стоп-слів та інших перетворень.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2186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Скорочення розмірності матриці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Отримуємо розріджену матрицю, в якій кількість рядків відповідає кількості записів, а кількість стовпців – унікальним словами, що зустрічалися у всіх текстах. В окремому рядку матриці ненульове значення відповідає кількості входжень цього слова в документ.</a:t>
            </a:r>
          </a:p>
          <a:p>
            <a:r>
              <a:rPr lang="uk-UA" noProof="0" dirty="0" smtClean="0"/>
              <a:t>Рішення про скорочення розмірності матриці ухвалюється залежно від типу класифікатора, що буде використано в кожному конкретному випадку:</a:t>
            </a:r>
          </a:p>
          <a:p>
            <a:pPr lvl="1"/>
            <a:r>
              <a:rPr lang="uk-UA" noProof="0" dirty="0" smtClean="0"/>
              <a:t>для випадкового лісу потрібно, щоб кількість елементів в навчальній вибірці значно перевищувало розмірність</a:t>
            </a:r>
          </a:p>
          <a:p>
            <a:pPr lvl="1"/>
            <a:r>
              <a:rPr lang="uk-UA" noProof="0" dirty="0" smtClean="0"/>
              <a:t>лінійні моделі менш вимогливі щодо цього, вони можуть працювати, навіть якщо обсяг навчальної вибірки значно менше розмірності. </a:t>
            </a:r>
          </a:p>
          <a:p>
            <a:r>
              <a:rPr lang="uk-UA" noProof="0" dirty="0" smtClean="0"/>
              <a:t>Для скорочення розмірності матриці можна видалити найменш частотні слова. Однак видалення всього 0,1 % найменш частотних слів може призвести до істотного скорочення розмірності, тому налаштування цього параметру вимагає особливої уваги.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174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Матриця «документ-термін»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побудови класифікатора до сформованої матриці необхідно додати стовпець ендогенної змінної, у такий спосіб на базі корпусу текстів формується матриця «документ-термін» (де термін – класифікаційна ознака). Ця матриця називається «мішком слів».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338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Додаткові перетворення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TF-IDF (</a:t>
            </a:r>
            <a:r>
              <a:rPr lang="uk-UA" sz="2400" noProof="0" dirty="0" err="1" smtClean="0"/>
              <a:t>term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frequency</a:t>
            </a:r>
            <a:r>
              <a:rPr lang="uk-UA" sz="2400" noProof="0" dirty="0" smtClean="0"/>
              <a:t> – </a:t>
            </a:r>
            <a:r>
              <a:rPr lang="uk-UA" sz="2400" noProof="0" dirty="0" err="1" smtClean="0"/>
              <a:t>inverse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document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frequency</a:t>
            </a:r>
            <a:r>
              <a:rPr lang="uk-UA" sz="2400" noProof="0" dirty="0" smtClean="0"/>
              <a:t>, частота слова – зворотна частота документа) – метод, що збільшує ваги слів, що часто зустрічаються в цьому документі, і зменшує ваги слів, що часто зустрічаються в багатьох документах.</a:t>
            </a:r>
          </a:p>
          <a:p>
            <a:r>
              <a:rPr lang="uk-UA" sz="2400" noProof="0" dirty="0" smtClean="0"/>
              <a:t>N-грама – це послідовність з N слів. Наприклад, </a:t>
            </a:r>
            <a:r>
              <a:rPr lang="uk-UA" sz="2400" noProof="0" dirty="0" err="1" smtClean="0"/>
              <a:t>біграми</a:t>
            </a:r>
            <a:r>
              <a:rPr lang="uk-UA" sz="2400" noProof="0" dirty="0" smtClean="0"/>
              <a:t> складаються з двох слів: «</a:t>
            </a:r>
            <a:r>
              <a:rPr lang="uk-UA" sz="2400" noProof="0" dirty="0" err="1" smtClean="0"/>
              <a:t>cat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ate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ate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my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my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precious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precious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homework</a:t>
            </a:r>
            <a:r>
              <a:rPr lang="uk-UA" sz="2400" noProof="0" dirty="0" smtClean="0"/>
              <a:t>»; </a:t>
            </a:r>
            <a:r>
              <a:rPr lang="uk-UA" sz="2400" noProof="0" dirty="0" err="1" smtClean="0"/>
              <a:t>триграми</a:t>
            </a:r>
            <a:r>
              <a:rPr lang="uk-UA" sz="2400" noProof="0" dirty="0" smtClean="0"/>
              <a:t> - з трьох слів тощо.</a:t>
            </a:r>
          </a:p>
          <a:p>
            <a:r>
              <a:rPr lang="uk-UA" sz="2400" noProof="0" dirty="0" smtClean="0"/>
              <a:t>Ефективність застосування N-грам розглянемо на такому прикладі: візьмемо фразу «</a:t>
            </a:r>
            <a:r>
              <a:rPr lang="uk-UA" sz="2400" noProof="0" dirty="0" err="1" smtClean="0"/>
              <a:t>movie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not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good</a:t>
            </a:r>
            <a:r>
              <a:rPr lang="uk-UA" sz="2400" noProof="0" dirty="0" smtClean="0"/>
              <a:t>» («фільм не хороший»). Вона має негативну тональність. Проте якщо розглядати кожне слово окремо, це визначити неможливо. 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7497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909763-0FC0-4557-AE42-26A608DD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Word2vec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9AC80F-0D7B-44EE-942C-054CB47F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525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Основним моделі «мішок слів», є брак можливості обліку схожості різних слів. Для подолання цієї проблеми використовується технологія Word2vec – сукупність моделей для аналізу семантики природних мов, заснованих на векторному поданні слів. </a:t>
            </a:r>
            <a:endParaRPr lang="uk-UA" sz="2400" noProof="0" dirty="0"/>
          </a:p>
        </p:txBody>
      </p:sp>
      <p:pic>
        <p:nvPicPr>
          <p:cNvPr id="5" name="Рисунок 4" descr="Illustration of Word Mover's Distance">
            <a:extLst>
              <a:ext uri="{FF2B5EF4-FFF2-40B4-BE49-F238E27FC236}">
                <a16:creationId xmlns:a16="http://schemas.microsoft.com/office/drawing/2014/main" xmlns="" id="{D0234D21-B2B0-4CA4-B54B-6143B7B0EE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23" y="2875327"/>
            <a:ext cx="614935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126E64B5-D3F2-44DC-9D97-D85C46094DD7}"/>
              </a:ext>
            </a:extLst>
          </p:cNvPr>
          <p:cNvSpPr txBox="1">
            <a:spLocks/>
          </p:cNvSpPr>
          <p:nvPr/>
        </p:nvSpPr>
        <p:spPr>
          <a:xfrm>
            <a:off x="838200" y="3373087"/>
            <a:ext cx="5257800" cy="3119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Word2vec </a:t>
            </a:r>
            <a:r>
              <a:rPr lang="ru-RU" sz="2400" dirty="0" err="1"/>
              <a:t>співставляє</a:t>
            </a:r>
            <a:r>
              <a:rPr lang="ru-RU" sz="2400" dirty="0"/>
              <a:t> кожному слову вектор, </a:t>
            </a:r>
            <a:r>
              <a:rPr lang="ru-RU" sz="2400" dirty="0" err="1"/>
              <a:t>видаючи</a:t>
            </a:r>
            <a:r>
              <a:rPr lang="ru-RU" sz="2400" dirty="0"/>
              <a:t> </a:t>
            </a:r>
            <a:r>
              <a:rPr lang="ru-RU" sz="2400" dirty="0" err="1"/>
              <a:t>координати</a:t>
            </a:r>
            <a:r>
              <a:rPr lang="ru-RU" sz="2400" dirty="0"/>
              <a:t> </a:t>
            </a:r>
            <a:r>
              <a:rPr lang="ru-RU" sz="2400" dirty="0" err="1"/>
              <a:t>слів</a:t>
            </a:r>
            <a:r>
              <a:rPr lang="ru-RU" sz="2400" dirty="0"/>
              <a:t> на </a:t>
            </a:r>
            <a:r>
              <a:rPr lang="ru-RU" sz="2400" dirty="0" err="1"/>
              <a:t>виході</a:t>
            </a:r>
            <a:r>
              <a:rPr lang="ru-RU" sz="2400" dirty="0"/>
              <a:t>. </a:t>
            </a:r>
            <a:r>
              <a:rPr lang="ru-RU" sz="2400" dirty="0" err="1"/>
              <a:t>Векторне</a:t>
            </a:r>
            <a:r>
              <a:rPr lang="ru-RU" sz="2400" dirty="0"/>
              <a:t> </a:t>
            </a:r>
            <a:r>
              <a:rPr lang="ru-RU" sz="2400" dirty="0" err="1"/>
              <a:t>подання</a:t>
            </a:r>
            <a:r>
              <a:rPr lang="ru-RU" sz="2400" dirty="0"/>
              <a:t> </a:t>
            </a:r>
            <a:r>
              <a:rPr lang="ru-RU" sz="2400" dirty="0" err="1"/>
              <a:t>ґрунтується</a:t>
            </a:r>
            <a:r>
              <a:rPr lang="ru-RU" sz="2400" dirty="0"/>
              <a:t> на </a:t>
            </a:r>
            <a:r>
              <a:rPr lang="ru-RU" sz="2400" dirty="0" err="1"/>
              <a:t>контекстній</a:t>
            </a:r>
            <a:r>
              <a:rPr lang="ru-RU" sz="2400" dirty="0"/>
              <a:t> </a:t>
            </a:r>
            <a:r>
              <a:rPr lang="ru-RU" sz="2400" dirty="0" err="1"/>
              <a:t>близькості</a:t>
            </a:r>
            <a:r>
              <a:rPr lang="ru-RU" sz="2400" dirty="0"/>
              <a:t>: слова,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зустрічаються</a:t>
            </a:r>
            <a:r>
              <a:rPr lang="ru-RU" sz="2400" dirty="0"/>
              <a:t> в </a:t>
            </a:r>
            <a:r>
              <a:rPr lang="ru-RU" sz="2400" dirty="0" err="1"/>
              <a:t>тексті</a:t>
            </a:r>
            <a:r>
              <a:rPr lang="ru-RU" sz="2400" dirty="0"/>
              <a:t> </a:t>
            </a:r>
            <a:r>
              <a:rPr lang="ru-RU" sz="2400" dirty="0" err="1"/>
              <a:t>поруч</a:t>
            </a:r>
            <a:r>
              <a:rPr lang="ru-RU" sz="2400" dirty="0"/>
              <a:t> з </a:t>
            </a:r>
            <a:r>
              <a:rPr lang="ru-RU" sz="2400" dirty="0" err="1"/>
              <a:t>однаковими</a:t>
            </a:r>
            <a:r>
              <a:rPr lang="ru-RU" sz="2400" dirty="0"/>
              <a:t> словами, у векторному </a:t>
            </a:r>
            <a:r>
              <a:rPr lang="ru-RU" sz="2400" dirty="0" err="1"/>
              <a:t>поданні</a:t>
            </a:r>
            <a:r>
              <a:rPr lang="ru-RU" sz="2400" dirty="0"/>
              <a:t> </a:t>
            </a:r>
            <a:r>
              <a:rPr lang="ru-RU" sz="2400" dirty="0" err="1"/>
              <a:t>матимуть</a:t>
            </a:r>
            <a:r>
              <a:rPr lang="ru-RU" sz="2400" dirty="0"/>
              <a:t> </a:t>
            </a:r>
            <a:r>
              <a:rPr lang="ru-RU" sz="2400" dirty="0" err="1"/>
              <a:t>близькі</a:t>
            </a:r>
            <a:r>
              <a:rPr lang="ru-RU" sz="2400" dirty="0"/>
              <a:t> </a:t>
            </a:r>
            <a:r>
              <a:rPr lang="ru-RU" sz="2400" dirty="0" err="1"/>
              <a:t>координати</a:t>
            </a:r>
            <a:r>
              <a:rPr lang="ru-RU" sz="2400" dirty="0"/>
              <a:t> </a:t>
            </a:r>
            <a:r>
              <a:rPr lang="ru-RU" sz="2400" dirty="0" err="1"/>
              <a:t>векторів-слів</a:t>
            </a:r>
            <a:r>
              <a:rPr lang="ru-RU" sz="2400" dirty="0"/>
              <a:t>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843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C612D8-1492-4472-BAAC-64234DE9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Word2vec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C332D7-A88B-44CA-9194-580C5DB6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Word2vec розроблені такі алгоритми навчання: </a:t>
            </a:r>
            <a:r>
              <a:rPr lang="uk-UA" sz="2400" noProof="0" dirty="0" err="1" smtClean="0"/>
              <a:t>CBoW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Continuous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Bag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of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Words</a:t>
            </a:r>
            <a:r>
              <a:rPr lang="uk-UA" sz="2400" noProof="0" dirty="0" smtClean="0"/>
              <a:t>, «неперервний мішок слів») та </a:t>
            </a:r>
            <a:r>
              <a:rPr lang="uk-UA" sz="2400" noProof="0" dirty="0" err="1" smtClean="0"/>
              <a:t>Skip-gram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err="1" smtClean="0"/>
              <a:t>CBoW</a:t>
            </a:r>
            <a:r>
              <a:rPr lang="uk-UA" sz="2400" noProof="0" dirty="0" smtClean="0"/>
              <a:t> – архітектура, що передбачає слово на підставі прилеглих слів. </a:t>
            </a:r>
          </a:p>
          <a:p>
            <a:r>
              <a:rPr lang="uk-UA" sz="2400" noProof="0" dirty="0" err="1" smtClean="0"/>
              <a:t>Skip-gram</a:t>
            </a:r>
            <a:r>
              <a:rPr lang="uk-UA" sz="2400" noProof="0" dirty="0" smtClean="0"/>
              <a:t> передбачає </a:t>
            </a:r>
            <a:r>
              <a:rPr lang="uk-UA" sz="2400" noProof="0" dirty="0" err="1" smtClean="0"/>
              <a:t>сукупность</a:t>
            </a:r>
            <a:r>
              <a:rPr lang="uk-UA" sz="2400" noProof="0" dirty="0" smtClean="0"/>
              <a:t> прилеглих слів на підставі поданого слова. </a:t>
            </a:r>
            <a:endParaRPr lang="uk-UA" sz="2400" noProof="0" dirty="0"/>
          </a:p>
        </p:txBody>
      </p:sp>
      <p:pic>
        <p:nvPicPr>
          <p:cNvPr id="9" name="Рисунок 8" descr="Рисунок 1. Архитектура методов CBOW и skip-gram из публикации Efficient Estimation of Word Representations in Vector Space. w(t) – это данное слово, а w(t-2), w(t-1) и т.д. – близлежащие слова.">
            <a:extLst>
              <a:ext uri="{FF2B5EF4-FFF2-40B4-BE49-F238E27FC236}">
                <a16:creationId xmlns:a16="http://schemas.microsoft.com/office/drawing/2014/main" xmlns="" id="{FD37B367-3D4D-400D-B008-79370F53795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163"/>
          <a:stretch/>
        </p:blipFill>
        <p:spPr bwMode="auto">
          <a:xfrm>
            <a:off x="2457263" y="3396398"/>
            <a:ext cx="7277473" cy="3461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68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738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Лекція 13</vt:lpstr>
      <vt:lpstr>Модель тексту «мішок слів»</vt:lpstr>
      <vt:lpstr>Модель тексту «мішок слів»</vt:lpstr>
      <vt:lpstr>Очистка корпусу</vt:lpstr>
      <vt:lpstr>Скорочення розмірності матриці</vt:lpstr>
      <vt:lpstr>Матриця «документ-термін»</vt:lpstr>
      <vt:lpstr>Додаткові перетворення</vt:lpstr>
      <vt:lpstr>Word2vec</vt:lpstr>
      <vt:lpstr>Word2vec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65</cp:revision>
  <dcterms:created xsi:type="dcterms:W3CDTF">2020-08-21T08:15:31Z</dcterms:created>
  <dcterms:modified xsi:type="dcterms:W3CDTF">2020-09-02T08:26:43Z</dcterms:modified>
</cp:coreProperties>
</file>