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93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14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3D5C3E-27E3-4636-9D2C-45FC3543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0CECA1-79C1-4805-9D13-AB77EC94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Для обчислення верхньої межі кількості нейронів використовується теорема </a:t>
            </a:r>
            <a:r>
              <a:rPr lang="uk-UA" sz="2400" noProof="0" dirty="0" err="1" smtClean="0"/>
              <a:t>Колмогорова</a:t>
            </a:r>
            <a:r>
              <a:rPr lang="uk-UA" sz="2400" noProof="0" dirty="0" smtClean="0"/>
              <a:t>: будь-яка функція n змінних може бути подана як суперпозиція 2n + 1 одновимірних функцій. Тобто, немає сенсу вибирати кількість прихованих елементів більше за подвоєну кількість вхідних елементів.</a:t>
            </a:r>
          </a:p>
          <a:p>
            <a:r>
              <a:rPr lang="uk-UA" sz="2400" noProof="0" dirty="0" smtClean="0"/>
              <a:t>Необхідно мати достатню кількість даних для тренування НМ. Кількість тренувальних прикладів має бути приблизно рівною кількості ваг мережі, помноженій на зворотну величину помилки - w &lt; n / e.</a:t>
            </a:r>
          </a:p>
          <a:p>
            <a:r>
              <a:rPr lang="uk-UA" sz="2400" noProof="0" dirty="0" smtClean="0"/>
              <a:t>Під час визначення кількості прихованих шарів слід пам’ятати, що НМ, що складаються тільки з вхідного і вихідного шарів, здатні моделювати виключно лінійні функції. </a:t>
            </a:r>
          </a:p>
          <a:p>
            <a:r>
              <a:rPr lang="uk-UA" sz="2400" noProof="0" dirty="0" smtClean="0"/>
              <a:t>Для вирішення більшості практичних економічних задач досить одного, іноді двох прихованих шарів, бо складність реальних проблем набагато менша, ніж це теоретично можливо.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93524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D091EB0-28A0-41F5-8986-C18F1934EE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4198" y="1825625"/>
            <a:ext cx="5027802" cy="4457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Теоретичні основи нейронних мереж (НМ)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4780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НМ – розподілені та паралельні системи, здатні до адаптивного навчання шляхом реакції на зовнішні впливи. Цей напрямок інспіровано біологією – НМ імітують роботу мозку, що містить понад тисячу мільярдів нейронів. </a:t>
            </a:r>
          </a:p>
          <a:p>
            <a:r>
              <a:rPr lang="uk-UA" sz="2400" noProof="0" dirty="0" smtClean="0"/>
              <a:t>Нейрон складається з 3 елементів: тіла клітини, дендритів і аксона. Дендрити отримують сигнали від нервових клітин через синапси. Звідси сигнали проходять в тіло клітини, де вони </a:t>
            </a:r>
            <a:r>
              <a:rPr lang="uk-UA" sz="2400" noProof="0" dirty="0" err="1" smtClean="0"/>
              <a:t>сумуються</a:t>
            </a:r>
            <a:r>
              <a:rPr lang="uk-UA" sz="2400" noProof="0" dirty="0" smtClean="0"/>
              <a:t> з іншими сигналами. Якщо сумарний сигнал є досить великим, клітина збуджується, виробляючи в аксоні імпульс, що передається до інших клітин.	 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6548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33CACB-C47A-4A70-BC0D-9EB580B6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Штучний нейрон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A9DC73-59B6-4288-82C3-9BD6B0AD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Штучний нейрон імітує властивості біологічного нейрона. </a:t>
            </a:r>
          </a:p>
          <a:p>
            <a:r>
              <a:rPr lang="uk-UA" sz="2400" noProof="0" dirty="0" smtClean="0"/>
              <a:t>До входу штучного нейрона надходить множина сигналів, кожен з яких є виходом іншого нейрона. </a:t>
            </a:r>
          </a:p>
          <a:p>
            <a:r>
              <a:rPr lang="uk-UA" sz="2400" noProof="0" dirty="0" smtClean="0"/>
              <a:t>Кожен вхід помножується на відповідну вагу (аналогічну </a:t>
            </a:r>
            <a:r>
              <a:rPr lang="uk-UA" sz="2400" noProof="0" dirty="0" err="1" smtClean="0"/>
              <a:t>синаптичній</a:t>
            </a:r>
            <a:r>
              <a:rPr lang="uk-UA" sz="2400" noProof="0" dirty="0" smtClean="0"/>
              <a:t> силі) і всі добутки </a:t>
            </a:r>
            <a:r>
              <a:rPr lang="uk-UA" sz="2400" noProof="0" dirty="0" err="1" smtClean="0"/>
              <a:t>сумуються</a:t>
            </a:r>
            <a:r>
              <a:rPr lang="uk-UA" sz="2400" noProof="0" dirty="0" smtClean="0"/>
              <a:t>, визначаючи рівень активації нейрона. </a:t>
            </a:r>
          </a:p>
          <a:p>
            <a:r>
              <a:rPr lang="uk-UA" sz="2400" noProof="0" dirty="0" smtClean="0"/>
              <a:t>Основою побудови НМ є елементарний перетворювач – штучний нейрон.</a:t>
            </a:r>
            <a:endParaRPr lang="uk-UA" sz="2400" noProof="0" dirty="0"/>
          </a:p>
        </p:txBody>
      </p:sp>
      <p:pic>
        <p:nvPicPr>
          <p:cNvPr id="6" name="image22.png">
            <a:extLst>
              <a:ext uri="{FF2B5EF4-FFF2-40B4-BE49-F238E27FC236}">
                <a16:creationId xmlns:a16="http://schemas.microsoft.com/office/drawing/2014/main" xmlns="" id="{3E5144F0-76C5-4D22-92FF-8C37AF436D5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02703" y="4467240"/>
            <a:ext cx="4586593" cy="22691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80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63B62C-8665-4C02-963F-CCAEA77E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Штучний нейрон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D929FD-41C2-4CA3-9375-B742270A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Нейрон складається зі зваженого суматора і нелінійного елемента. Функціонування нейрона визначається співвідношеннями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endParaRPr lang="uk-UA" sz="2400" noProof="0" dirty="0" smtClean="0"/>
          </a:p>
          <a:p>
            <a:r>
              <a:rPr lang="uk-UA" sz="2400" noProof="0" dirty="0" smtClean="0"/>
              <a:t>де </a:t>
            </a:r>
            <a:r>
              <a:rPr lang="uk-UA" sz="2400" i="1" noProof="0" dirty="0" smtClean="0"/>
              <a:t>x</a:t>
            </a:r>
            <a:r>
              <a:rPr lang="uk-UA" sz="2400" i="1" baseline="-25000" noProof="0" dirty="0" smtClean="0"/>
              <a:t>i</a:t>
            </a:r>
            <a:r>
              <a:rPr lang="uk-UA" sz="2400" noProof="0" dirty="0" smtClean="0"/>
              <a:t> – вхідні сигнали;</a:t>
            </a:r>
          </a:p>
          <a:p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</a:t>
            </a:r>
            <a:r>
              <a:rPr lang="uk-UA" sz="2400" noProof="0" dirty="0" smtClean="0"/>
              <a:t> – вагові коефіцієнти;</a:t>
            </a:r>
          </a:p>
          <a:p>
            <a:r>
              <a:rPr lang="uk-UA" sz="2400" i="1" noProof="0" dirty="0" smtClean="0"/>
              <a:t>s</a:t>
            </a:r>
            <a:r>
              <a:rPr lang="uk-UA" sz="2400" noProof="0" dirty="0" smtClean="0"/>
              <a:t> – зважена сума вхідних сигналів (є аргументом функції активації);</a:t>
            </a:r>
          </a:p>
          <a:p>
            <a:r>
              <a:rPr lang="uk-UA" sz="2400" i="1" noProof="0" dirty="0" smtClean="0"/>
              <a:t>b</a:t>
            </a:r>
            <a:r>
              <a:rPr lang="uk-UA" sz="2400" noProof="0" dirty="0" smtClean="0"/>
              <a:t> – пороговий рівень нейрона;</a:t>
            </a:r>
          </a:p>
          <a:p>
            <a:r>
              <a:rPr lang="uk-UA" sz="2400" i="1" noProof="0" dirty="0" smtClean="0"/>
              <a:t>f</a:t>
            </a:r>
            <a:r>
              <a:rPr lang="uk-UA" sz="2400" noProof="0" dirty="0" smtClean="0"/>
              <a:t> – функція активації.</a:t>
            </a:r>
          </a:p>
          <a:p>
            <a:endParaRPr lang="uk-UA" sz="2400" noProof="0" dirty="0"/>
          </a:p>
        </p:txBody>
      </p:sp>
      <p:pic>
        <p:nvPicPr>
          <p:cNvPr id="6" name="image6.png">
            <a:extLst>
              <a:ext uri="{FF2B5EF4-FFF2-40B4-BE49-F238E27FC236}">
                <a16:creationId xmlns:a16="http://schemas.microsoft.com/office/drawing/2014/main" xmlns="" id="{FEA6355A-ED6E-495A-9F1E-8F04987AD03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80451" y="2548535"/>
            <a:ext cx="1626066" cy="10335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27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6BE13F-A4BE-4E04-B7DD-69CC51C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Види функцій активації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3CA0E2-554F-4F36-A153-D06318A6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839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Жорстка сходинка. Функція надмірно спрощена і не дозволяє моделювати НМ з неперервними сигналами. Брак першої похідної ускладнює застосування градієнтних методів для навчання таких нейронів.</a:t>
            </a:r>
          </a:p>
          <a:p>
            <a:r>
              <a:rPr lang="uk-UA" sz="2400" noProof="0" dirty="0" smtClean="0"/>
              <a:t>Полога сходинка. Розраховується легко, але має розривну першу похідну, тому також не використовується під час побудови багатошарових НМ.</a:t>
            </a:r>
          </a:p>
          <a:p>
            <a:r>
              <a:rPr lang="uk-UA" sz="2400" noProof="0" dirty="0" smtClean="0"/>
              <a:t>Лінійна функція. Застосовується для тих НМ, де не потрібно послідовне з’єднання шарів нейронів один за одним.</a:t>
            </a:r>
            <a:endParaRPr lang="uk-UA" sz="2400" noProof="0" dirty="0"/>
          </a:p>
        </p:txBody>
      </p:sp>
      <p:pic>
        <p:nvPicPr>
          <p:cNvPr id="7" name="image42.png">
            <a:extLst>
              <a:ext uri="{FF2B5EF4-FFF2-40B4-BE49-F238E27FC236}">
                <a16:creationId xmlns:a16="http://schemas.microsoft.com/office/drawing/2014/main" xmlns="" id="{29CEE778-EE28-4053-AE81-7AC8DB5362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815743" y="1966048"/>
            <a:ext cx="1546242" cy="897818"/>
          </a:xfrm>
          <a:prstGeom prst="rect">
            <a:avLst/>
          </a:prstGeom>
          <a:ln/>
        </p:spPr>
      </p:pic>
      <p:pic>
        <p:nvPicPr>
          <p:cNvPr id="8" name="image32.png">
            <a:extLst>
              <a:ext uri="{FF2B5EF4-FFF2-40B4-BE49-F238E27FC236}">
                <a16:creationId xmlns:a16="http://schemas.microsoft.com/office/drawing/2014/main" xmlns="" id="{E105097A-9D20-48E3-935E-8F4F9F339C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42847" t="51724" r="38522" b="26990"/>
          <a:stretch>
            <a:fillRect/>
          </a:stretch>
        </p:blipFill>
        <p:spPr>
          <a:xfrm>
            <a:off x="10450281" y="1690688"/>
            <a:ext cx="1703619" cy="1557113"/>
          </a:xfrm>
          <a:prstGeom prst="rect">
            <a:avLst/>
          </a:prstGeom>
          <a:ln/>
        </p:spPr>
      </p:pic>
      <p:pic>
        <p:nvPicPr>
          <p:cNvPr id="9" name="image10.png">
            <a:extLst>
              <a:ext uri="{FF2B5EF4-FFF2-40B4-BE49-F238E27FC236}">
                <a16:creationId xmlns:a16="http://schemas.microsoft.com/office/drawing/2014/main" xmlns="" id="{C40CE026-F34D-48E3-BC08-F3D7D73987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797811" y="3430715"/>
            <a:ext cx="2457450" cy="1476375"/>
          </a:xfrm>
          <a:prstGeom prst="rect">
            <a:avLst/>
          </a:prstGeom>
          <a:ln/>
        </p:spPr>
      </p:pic>
      <p:pic>
        <p:nvPicPr>
          <p:cNvPr id="10" name="image20.png">
            <a:extLst>
              <a:ext uri="{FF2B5EF4-FFF2-40B4-BE49-F238E27FC236}">
                <a16:creationId xmlns:a16="http://schemas.microsoft.com/office/drawing/2014/main" xmlns="" id="{267FAE7A-3B8C-4116-A345-648F1D7D6B4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42847" t="51490" r="38522" b="26917"/>
          <a:stretch>
            <a:fillRect/>
          </a:stretch>
        </p:blipFill>
        <p:spPr>
          <a:xfrm>
            <a:off x="10448649" y="3327519"/>
            <a:ext cx="1703619" cy="1579571"/>
          </a:xfrm>
          <a:prstGeom prst="rect">
            <a:avLst/>
          </a:prstGeom>
          <a:ln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36D9F46-7D1B-4ED3-820E-5307F7EC2485}"/>
              </a:ext>
            </a:extLst>
          </p:cNvPr>
          <p:cNvSpPr txBox="1"/>
          <p:nvPr/>
        </p:nvSpPr>
        <p:spPr>
          <a:xfrm>
            <a:off x="7815743" y="5204715"/>
            <a:ext cx="2001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=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 =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endParaRPr lang="ru-RU" sz="2000" dirty="0"/>
          </a:p>
        </p:txBody>
      </p:sp>
      <p:pic>
        <p:nvPicPr>
          <p:cNvPr id="16" name="image7.png">
            <a:extLst>
              <a:ext uri="{FF2B5EF4-FFF2-40B4-BE49-F238E27FC236}">
                <a16:creationId xmlns:a16="http://schemas.microsoft.com/office/drawing/2014/main" xmlns="" id="{AD3D1A9E-62D0-451E-B8AC-4B7AB7B6A2F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42824" t="52037" r="38472" b="26905"/>
          <a:stretch>
            <a:fillRect/>
          </a:stretch>
        </p:blipFill>
        <p:spPr>
          <a:xfrm>
            <a:off x="10441974" y="5003486"/>
            <a:ext cx="1710294" cy="15404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368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6BE13F-A4BE-4E04-B7DD-69CC51C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Види функцій активації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3CA0E2-554F-4F36-A153-D06318A6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839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Логістична функція. Застосовується для багатошарових НМ з неперервними сигналами. Неперервність першої похідної дозволяє навчати НМ градієнтними методами. </a:t>
            </a:r>
          </a:p>
          <a:p>
            <a:r>
              <a:rPr lang="uk-UA" sz="2400" noProof="0" dirty="0" smtClean="0"/>
              <a:t>Гіперболічний тангенс. Застосовується для НМ з неперервними сигналами. Функція симетрична щодо точки (0,0), похідна неперервна та виражається через саму функцію.</a:t>
            </a:r>
          </a:p>
          <a:p>
            <a:r>
              <a:rPr lang="uk-UA" sz="2400" noProof="0" dirty="0" smtClean="0"/>
              <a:t>Блок лінійної ректифікації (</a:t>
            </a:r>
            <a:r>
              <a:rPr lang="uk-UA" sz="2400" noProof="0" dirty="0" err="1" smtClean="0"/>
              <a:t>rectified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linear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unit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ReLU</a:t>
            </a:r>
            <a:r>
              <a:rPr lang="uk-UA" sz="2400" noProof="0" dirty="0" smtClean="0"/>
              <a:t>). Ця функція приймає значення рівні нулю для негативних значень </a:t>
            </a:r>
            <a:r>
              <a:rPr lang="uk-UA" sz="2400" i="1" noProof="0" dirty="0" smtClean="0"/>
              <a:t>x</a:t>
            </a:r>
            <a:r>
              <a:rPr lang="uk-UA" sz="2400" noProof="0" dirty="0" smtClean="0"/>
              <a:t> і лінійно зростає для позитивних.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  <p:pic>
        <p:nvPicPr>
          <p:cNvPr id="2051" name="image23.png">
            <a:extLst>
              <a:ext uri="{FF2B5EF4-FFF2-40B4-BE49-F238E27FC236}">
                <a16:creationId xmlns:a16="http://schemas.microsoft.com/office/drawing/2014/main" xmlns="" id="{2E277CF8-62AB-4C2D-AFED-1520326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41" y="2114197"/>
            <a:ext cx="1391196" cy="81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34.png">
            <a:extLst>
              <a:ext uri="{FF2B5EF4-FFF2-40B4-BE49-F238E27FC236}">
                <a16:creationId xmlns:a16="http://schemas.microsoft.com/office/drawing/2014/main" xmlns="" id="{8170C382-E54A-4536-B7D0-5AA89156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8" y="3429000"/>
            <a:ext cx="1557942" cy="8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xmlns="" id="{55B484A8-9179-4414-9041-98298F0726A1}"/>
              </a:ext>
            </a:extLst>
          </p:cNvPr>
          <p:cNvPicPr/>
          <p:nvPr/>
        </p:nvPicPr>
        <p:blipFill>
          <a:blip r:embed="rId4" cstate="print"/>
          <a:srcRect l="42847" t="50865" r="38522" b="27365"/>
          <a:stretch>
            <a:fillRect/>
          </a:stretch>
        </p:blipFill>
        <p:spPr>
          <a:xfrm>
            <a:off x="10437774" y="1690688"/>
            <a:ext cx="1703619" cy="1592519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xmlns="" id="{1299D595-05AE-40B0-9136-86BAA52E1CC1}"/>
              </a:ext>
            </a:extLst>
          </p:cNvPr>
          <p:cNvPicPr/>
          <p:nvPr/>
        </p:nvPicPr>
        <p:blipFill>
          <a:blip r:embed="rId5" cstate="print"/>
          <a:srcRect l="42847" t="51491" r="38522" b="26227"/>
          <a:stretch>
            <a:fillRect/>
          </a:stretch>
        </p:blipFill>
        <p:spPr>
          <a:xfrm>
            <a:off x="10437773" y="3364148"/>
            <a:ext cx="1703619" cy="1629973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C780858B-7E2C-49A6-B15C-4B91F3C64410}"/>
                  </a:ext>
                </a:extLst>
              </p:cNvPr>
              <p:cNvSpPr txBox="1"/>
              <p:nvPr/>
            </p:nvSpPr>
            <p:spPr>
              <a:xfrm>
                <a:off x="7946267" y="4936177"/>
                <a:ext cx="20247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ru-RU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80858B-7E2C-49A6-B15C-4B91F3C64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267" y="4936177"/>
                <a:ext cx="202472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64518B-227E-4B3B-A763-9A66041B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Штучні нейронні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DE08248-2551-4BDE-B6A4-12E216CD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НМ – сукупність штучних нейронів, пов’язаних між собою </a:t>
            </a:r>
            <a:r>
              <a:rPr lang="uk-UA" sz="2400" noProof="0" dirty="0" err="1" smtClean="0"/>
              <a:t>синаптичними</a:t>
            </a:r>
            <a:r>
              <a:rPr lang="uk-UA" sz="2400" noProof="0" dirty="0" smtClean="0"/>
              <a:t> вагами. НМ обробляє вхідну інформацію та генерує сукупність вихідних сигналів. Процес налаштування </a:t>
            </a:r>
            <a:r>
              <a:rPr lang="uk-UA" sz="2400" noProof="0" dirty="0" err="1" smtClean="0"/>
              <a:t>синаптичних</a:t>
            </a:r>
            <a:r>
              <a:rPr lang="uk-UA" sz="2400" noProof="0" dirty="0" smtClean="0"/>
              <a:t> ваг називають навчанням мережі.</a:t>
            </a:r>
          </a:p>
          <a:p>
            <a:r>
              <a:rPr lang="uk-UA" sz="2400" noProof="0" dirty="0" smtClean="0"/>
              <a:t>НМ складається з шарів: вхідного, внутрішніх (прихованих) та вихідного. На кожному шарі міститься декілька нейронів, з’єднаних між собою вагами</a:t>
            </a:r>
          </a:p>
          <a:p>
            <a:endParaRPr lang="uk-UA" sz="2400" noProof="0" dirty="0"/>
          </a:p>
        </p:txBody>
      </p:sp>
      <p:pic>
        <p:nvPicPr>
          <p:cNvPr id="6" name="image29.png">
            <a:extLst>
              <a:ext uri="{FF2B5EF4-FFF2-40B4-BE49-F238E27FC236}">
                <a16:creationId xmlns:a16="http://schemas.microsoft.com/office/drawing/2014/main" xmlns="" id="{903BB3F9-8943-468D-9BF8-4525EA58C300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57523" y="3595687"/>
            <a:ext cx="5752148" cy="31932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2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24C49-9F21-42AC-A320-1135C795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Властивості НМ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933634-E3C5-401C-9E74-7B1B743F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Вчитися. Обравши одну з моделей, створивши мережу і виконав її навчання, НМ здатна вирішувати відповідні завдання;</a:t>
            </a:r>
          </a:p>
          <a:p>
            <a:r>
              <a:rPr lang="uk-UA" sz="2400" noProof="0" dirty="0" smtClean="0"/>
              <a:t>Узагальнювати. Після навчання мережа стає нечутливою до малих змін вхідних сигналів (шуму або варіацій вхідних образів);</a:t>
            </a:r>
          </a:p>
          <a:p>
            <a:r>
              <a:rPr lang="uk-UA" sz="2400" noProof="0" dirty="0" smtClean="0"/>
              <a:t>Абстрагуватися. Якщо надати мережі кілька спотворених варіантів вхідного образу, то вона може відтворити на виході ідеальний образ.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55228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3D5C3E-27E3-4636-9D2C-45FC3543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0CECA1-79C1-4805-9D13-AB77EC94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Архітектура мережі - кількість шарів і кількість елементів (нейронів) на кожному шарі. З одного боку воно повинно бути достатнім для вирішення поставленого завдання з необхідною точністю, з іншого – не повинно бути занадто великим, щоб забезпечити необхідну узагальнюючу здатність.</a:t>
            </a:r>
          </a:p>
          <a:p>
            <a:r>
              <a:rPr lang="uk-UA" sz="2400" noProof="0" dirty="0" smtClean="0"/>
              <a:t>НМ, що звужується (кількість елементів в прихованому шарі менше, ніж кількість вхідних елементів) використовується  метою узагальнення</a:t>
            </a:r>
          </a:p>
          <a:p>
            <a:r>
              <a:rPr lang="uk-UA" sz="2400" noProof="0" dirty="0" smtClean="0"/>
              <a:t>НМ, що розширюється – коли є вимоги до розрізнення близьких вхідних векторів. 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90843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686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Лекція 14</vt:lpstr>
      <vt:lpstr>Теоретичні основи нейронних мереж (НМ)</vt:lpstr>
      <vt:lpstr>Штучний нейрон</vt:lpstr>
      <vt:lpstr>Штучний нейрон</vt:lpstr>
      <vt:lpstr>Види функцій активації</vt:lpstr>
      <vt:lpstr>Види функцій активації</vt:lpstr>
      <vt:lpstr>Штучні нейронні мережі</vt:lpstr>
      <vt:lpstr>Властивості НМ</vt:lpstr>
      <vt:lpstr>Архітектура мережі</vt:lpstr>
      <vt:lpstr>Архітектура мережі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81</cp:revision>
  <dcterms:created xsi:type="dcterms:W3CDTF">2020-08-21T08:15:31Z</dcterms:created>
  <dcterms:modified xsi:type="dcterms:W3CDTF">2020-09-02T08:27:12Z</dcterms:modified>
</cp:coreProperties>
</file>