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71" r:id="rId6"/>
    <p:sldId id="270" r:id="rId7"/>
    <p:sldId id="26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67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15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Навчання нейронних мереж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044C5E-6DAA-4922-8538-B6D505E1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Типи навчання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42D1B1B-62D4-4CB9-9B74-71D218EB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НМ навчається, щоб для деякої множини входів давати бажану множину виходів. Кожна така множина розглядається як вектор. Навчання здійснюється шляхом послідовного подання вхідних векторів з одночасним налаштуванням ваг відповідно до певної процедури.</a:t>
            </a:r>
          </a:p>
          <a:p>
            <a:r>
              <a:rPr lang="uk-UA" sz="2400" noProof="0" dirty="0" smtClean="0"/>
              <a:t>Розрізняють алгоритми навчання з вчителем і без вчителя. </a:t>
            </a:r>
          </a:p>
          <a:p>
            <a:r>
              <a:rPr lang="uk-UA" sz="2400" noProof="0" dirty="0" smtClean="0"/>
              <a:t>Незважаючи на численні прикладні досягнення, навчання з учителем критикувалося за свою біологічну неправдоподібність</a:t>
            </a:r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8546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044C5E-6DAA-4922-8538-B6D505E1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Навчання</a:t>
            </a:r>
            <a:r>
              <a:rPr lang="uk-UA" sz="4400" noProof="0" dirty="0" smtClean="0"/>
              <a:t> з учителем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42D1B1B-62D4-4CB9-9B74-71D218EB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0532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Навчання з учителем передбачає, що для кожного вхідного </a:t>
            </a:r>
            <a:r>
              <a:rPr lang="uk-UA" sz="2400" noProof="0" dirty="0" err="1" smtClean="0"/>
              <a:t>вектора</a:t>
            </a:r>
            <a:r>
              <a:rPr lang="uk-UA" sz="2400" noProof="0" dirty="0" smtClean="0"/>
              <a:t> існує цільовий вектор, що являє собою необхідний вихід. Разом вони називаються навчальною парою. </a:t>
            </a:r>
          </a:p>
          <a:p>
            <a:r>
              <a:rPr lang="uk-UA" sz="2400" noProof="0" dirty="0" smtClean="0"/>
              <a:t>Вектори навчальної множини послідовно надаються на вхід мережі, обчислюються помилки і ваги підлаштовуються для кожного </a:t>
            </a:r>
            <a:r>
              <a:rPr lang="uk-UA" sz="2400" noProof="0" dirty="0" err="1" smtClean="0"/>
              <a:t>вектора</a:t>
            </a:r>
            <a:r>
              <a:rPr lang="uk-UA" sz="2400" noProof="0" dirty="0" smtClean="0"/>
              <a:t> доти допоки помилка по всьому навчальному масиву не досягне прийнятного рівня.</a:t>
            </a:r>
            <a:endParaRPr lang="uk-UA" sz="2400" noProof="0" dirty="0"/>
          </a:p>
        </p:txBody>
      </p:sp>
      <p:sp>
        <p:nvSpPr>
          <p:cNvPr id="4" name="Rectangle 45">
            <a:extLst>
              <a:ext uri="{FF2B5EF4-FFF2-40B4-BE49-F238E27FC236}">
                <a16:creationId xmlns="" xmlns:a16="http://schemas.microsoft.com/office/drawing/2014/main" id="{AE084D18-E9EE-41E8-AB71-04282BB4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702" y="2866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>
            <a:extLst>
              <a:ext uri="{FF2B5EF4-FFF2-40B4-BE49-F238E27FC236}">
                <a16:creationId xmlns="" xmlns:a16="http://schemas.microsoft.com/office/drawing/2014/main" id="{5528E49E-C431-4B2F-AE58-1661132712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6255" y="270116"/>
            <a:ext cx="5168666" cy="6456998"/>
            <a:chOff x="2127" y="5010"/>
            <a:chExt cx="9540" cy="10169"/>
          </a:xfrm>
        </p:grpSpPr>
        <p:sp>
          <p:nvSpPr>
            <p:cNvPr id="6" name="AutoShape 44">
              <a:extLst>
                <a:ext uri="{FF2B5EF4-FFF2-40B4-BE49-F238E27FC236}">
                  <a16:creationId xmlns="" xmlns:a16="http://schemas.microsoft.com/office/drawing/2014/main" id="{667C4FFA-90CC-4CB9-BC7E-5368A81559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27" y="5036"/>
              <a:ext cx="9540" cy="1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" name="Group 41">
              <a:extLst>
                <a:ext uri="{FF2B5EF4-FFF2-40B4-BE49-F238E27FC236}">
                  <a16:creationId xmlns="" xmlns:a16="http://schemas.microsoft.com/office/drawing/2014/main" id="{E0D2BC9E-2CBE-4062-A574-00F05E7CF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" y="5010"/>
              <a:ext cx="1245" cy="386"/>
              <a:chOff x="5380" y="4830"/>
              <a:chExt cx="1245" cy="386"/>
            </a:xfrm>
          </p:grpSpPr>
          <p:sp>
            <p:nvSpPr>
              <p:cNvPr id="47" name="Oval 43">
                <a:extLst>
                  <a:ext uri="{FF2B5EF4-FFF2-40B4-BE49-F238E27FC236}">
                    <a16:creationId xmlns="" xmlns:a16="http://schemas.microsoft.com/office/drawing/2014/main" id="{C450461D-478D-4C38-8385-7F625C146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" y="4856"/>
                <a:ext cx="1236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Text Box 42">
                <a:extLst>
                  <a:ext uri="{FF2B5EF4-FFF2-40B4-BE49-F238E27FC236}">
                    <a16:creationId xmlns="" xmlns:a16="http://schemas.microsoft.com/office/drawing/2014/main" id="{21357978-2E28-466A-982F-A9F7E018A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9" y="4830"/>
                <a:ext cx="123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початок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Line 40">
              <a:extLst>
                <a:ext uri="{FF2B5EF4-FFF2-40B4-BE49-F238E27FC236}">
                  <a16:creationId xmlns="" xmlns:a16="http://schemas.microsoft.com/office/drawing/2014/main" id="{D4F34D64-2203-4F8C-B6FD-0645F4EEE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5" y="615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Text Box 39">
              <a:extLst>
                <a:ext uri="{FF2B5EF4-FFF2-40B4-BE49-F238E27FC236}">
                  <a16:creationId xmlns="" xmlns:a16="http://schemas.microsoft.com/office/drawing/2014/main" id="{47109611-AE2D-4377-902F-06DB504EC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6517"/>
              <a:ext cx="4348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Подати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вхідний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вектор </a:t>
              </a:r>
              <a:r>
                <a:rPr kumimoji="0" lang="ru-RU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х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38">
              <a:extLst>
                <a:ext uri="{FF2B5EF4-FFF2-40B4-BE49-F238E27FC236}">
                  <a16:creationId xmlns="" xmlns:a16="http://schemas.microsoft.com/office/drawing/2014/main" id="{D5111B15-9E28-49AF-9E8C-9E1AF1F34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7237"/>
              <a:ext cx="434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Обчисліти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вихідний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вектор </a:t>
              </a:r>
              <a:r>
                <a:rPr kumimoji="0" lang="ru-RU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7">
              <a:extLst>
                <a:ext uri="{FF2B5EF4-FFF2-40B4-BE49-F238E27FC236}">
                  <a16:creationId xmlns="" xmlns:a16="http://schemas.microsoft.com/office/drawing/2014/main" id="{EDA5D79E-460F-48C9-823D-2A210A91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2" y="687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6">
              <a:extLst>
                <a:ext uri="{FF2B5EF4-FFF2-40B4-BE49-F238E27FC236}">
                  <a16:creationId xmlns="" xmlns:a16="http://schemas.microsoft.com/office/drawing/2014/main" id="{162DA970-AD42-47A8-A9D8-62EE324BD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6" y="759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Text Box 35">
              <a:extLst>
                <a:ext uri="{FF2B5EF4-FFF2-40B4-BE49-F238E27FC236}">
                  <a16:creationId xmlns="" xmlns:a16="http://schemas.microsoft.com/office/drawing/2014/main" id="{2C43EC6E-118D-449B-8F0D-7EAFFCCF1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7957"/>
              <a:ext cx="43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Порівняти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вихід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(</a:t>
              </a:r>
              <a:r>
                <a:rPr kumimoji="0" lang="ru-RU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 з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цільовим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(</a:t>
              </a:r>
              <a:r>
                <a:rPr kumimoji="0" lang="en-US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" name="Group 32">
              <a:extLst>
                <a:ext uri="{FF2B5EF4-FFF2-40B4-BE49-F238E27FC236}">
                  <a16:creationId xmlns="" xmlns:a16="http://schemas.microsoft.com/office/drawing/2014/main" id="{1DB0CE74-19F4-43E8-900C-4071B1FF4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3" y="8660"/>
              <a:ext cx="1618" cy="1097"/>
              <a:chOff x="6121" y="7685"/>
              <a:chExt cx="1618" cy="900"/>
            </a:xfrm>
          </p:grpSpPr>
          <p:sp>
            <p:nvSpPr>
              <p:cNvPr id="45" name="AutoShape 34">
                <a:extLst>
                  <a:ext uri="{FF2B5EF4-FFF2-40B4-BE49-F238E27FC236}">
                    <a16:creationId xmlns="" xmlns:a16="http://schemas.microsoft.com/office/drawing/2014/main" id="{3DA06EAB-C545-4E76-8ECD-259C792F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6" y="7685"/>
                <a:ext cx="144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Text Box 33">
                <a:extLst>
                  <a:ext uri="{FF2B5EF4-FFF2-40B4-BE49-F238E27FC236}">
                    <a16:creationId xmlns="" xmlns:a16="http://schemas.microsoft.com/office/drawing/2014/main" id="{49BBB291-A000-494C-BAB6-4164C7134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1" y="7842"/>
                <a:ext cx="1618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Похибка</a:t>
                </a:r>
                <a:endPara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δ=t-y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Line 31">
              <a:extLst>
                <a:ext uri="{FF2B5EF4-FFF2-40B4-BE49-F238E27FC236}">
                  <a16:creationId xmlns="" xmlns:a16="http://schemas.microsoft.com/office/drawing/2014/main" id="{593CA872-A163-48D3-B39D-D0A4C5D82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2" y="831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30">
              <a:extLst>
                <a:ext uri="{FF2B5EF4-FFF2-40B4-BE49-F238E27FC236}">
                  <a16:creationId xmlns="" xmlns:a16="http://schemas.microsoft.com/office/drawing/2014/main" id="{549A4503-7F58-46C7-A5E2-C87425251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9" y="9200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Text Box 29">
              <a:extLst>
                <a:ext uri="{FF2B5EF4-FFF2-40B4-BE49-F238E27FC236}">
                  <a16:creationId xmlns="" xmlns:a16="http://schemas.microsoft.com/office/drawing/2014/main" id="{FA6D49C1-118B-424A-8C61-43DF862FE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" y="8823"/>
              <a:ext cx="92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δ ≠0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28">
              <a:extLst>
                <a:ext uri="{FF2B5EF4-FFF2-40B4-BE49-F238E27FC236}">
                  <a16:creationId xmlns="" xmlns:a16="http://schemas.microsoft.com/office/drawing/2014/main" id="{2A31BBD6-4384-4C34-B677-8543A3A0D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3" y="975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Text Box 27">
              <a:extLst>
                <a:ext uri="{FF2B5EF4-FFF2-40B4-BE49-F238E27FC236}">
                  <a16:creationId xmlns="" xmlns:a16="http://schemas.microsoft.com/office/drawing/2014/main" id="{B5CC7262-08AD-4173-9976-DAA4DD94C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" y="9757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δ =0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6">
              <a:extLst>
                <a:ext uri="{FF2B5EF4-FFF2-40B4-BE49-F238E27FC236}">
                  <a16:creationId xmlns="" xmlns:a16="http://schemas.microsoft.com/office/drawing/2014/main" id="{8B898E2E-A789-4960-AA54-7FB440273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3" y="8925"/>
              <a:ext cx="1474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∆</a:t>
              </a: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wij=ηδxi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="" xmlns:a16="http://schemas.microsoft.com/office/drawing/2014/main" id="{5F299257-2B49-4C19-BF95-9829AC03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10117"/>
              <a:ext cx="4379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∆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wij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=0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4">
              <a:extLst>
                <a:ext uri="{FF2B5EF4-FFF2-40B4-BE49-F238E27FC236}">
                  <a16:creationId xmlns="" xmlns:a16="http://schemas.microsoft.com/office/drawing/2014/main" id="{14CD211D-8BFD-4A31-A9FD-4F1EB7EC1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5" y="5396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Text Box 23">
              <a:extLst>
                <a:ext uri="{FF2B5EF4-FFF2-40B4-BE49-F238E27FC236}">
                  <a16:creationId xmlns="" xmlns:a16="http://schemas.microsoft.com/office/drawing/2014/main" id="{FFDDAE33-9AAA-4828-8143-EE9AB426A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5756"/>
              <a:ext cx="3907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брат</a:t>
              </a:r>
              <a:r>
                <a:rPr kumimoji="0" lang="uk-UA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и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1</a:t>
              </a:r>
              <a:r>
                <a:rPr kumimoji="0" lang="uk-UA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обучаю</a:t>
              </a:r>
              <a:r>
                <a:rPr kumimoji="0" lang="uk-UA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чу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пару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="" xmlns:a16="http://schemas.microsoft.com/office/drawing/2014/main" id="{3F0D7940-069F-4E69-A383-69B0390D5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" y="10616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Text Box 21">
              <a:extLst>
                <a:ext uri="{FF2B5EF4-FFF2-40B4-BE49-F238E27FC236}">
                  <a16:creationId xmlns="" xmlns:a16="http://schemas.microsoft.com/office/drawing/2014/main" id="{72D7B131-2417-48FC-BCB9-12D5E704C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10986"/>
              <a:ext cx="4345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wij(t+1)= wij(t)+ ∆wij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AutoShape 20">
              <a:extLst>
                <a:ext uri="{FF2B5EF4-FFF2-40B4-BE49-F238E27FC236}">
                  <a16:creationId xmlns="" xmlns:a16="http://schemas.microsoft.com/office/drawing/2014/main" id="{B6127D42-65A3-4BA2-B7A1-F163B6357F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583" y="10002"/>
              <a:ext cx="1846" cy="68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19">
              <a:extLst>
                <a:ext uri="{FF2B5EF4-FFF2-40B4-BE49-F238E27FC236}">
                  <a16:creationId xmlns="" xmlns:a16="http://schemas.microsoft.com/office/drawing/2014/main" id="{1D2971E4-046D-47F2-814B-7FA10BBFC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0" y="11526"/>
              <a:ext cx="7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18">
              <a:extLst>
                <a:ext uri="{FF2B5EF4-FFF2-40B4-BE49-F238E27FC236}">
                  <a16:creationId xmlns="" xmlns:a16="http://schemas.microsoft.com/office/drawing/2014/main" id="{FF67DADD-3B5A-47FA-82B4-330FA0DB1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18" y="6712"/>
              <a:ext cx="989" cy="5704"/>
            </a:xfrm>
            <a:prstGeom prst="bentConnector3">
              <a:avLst>
                <a:gd name="adj1" fmla="val 33963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9" name="Group 15">
              <a:extLst>
                <a:ext uri="{FF2B5EF4-FFF2-40B4-BE49-F238E27FC236}">
                  <a16:creationId xmlns="" xmlns:a16="http://schemas.microsoft.com/office/drawing/2014/main" id="{119B0B5F-9F61-48E7-B501-C3C67882D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" y="11876"/>
              <a:ext cx="2243" cy="1102"/>
              <a:chOff x="5875" y="11876"/>
              <a:chExt cx="2243" cy="1102"/>
            </a:xfrm>
          </p:grpSpPr>
          <p:sp>
            <p:nvSpPr>
              <p:cNvPr id="43" name="AutoShape 17">
                <a:extLst>
                  <a:ext uri="{FF2B5EF4-FFF2-40B4-BE49-F238E27FC236}">
                    <a16:creationId xmlns="" xmlns:a16="http://schemas.microsoft.com/office/drawing/2014/main" id="{68A78ECD-A707-4BAC-9CE5-3370D250D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5" y="11876"/>
                <a:ext cx="2243" cy="108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Text Box 16">
                <a:extLst>
                  <a:ext uri="{FF2B5EF4-FFF2-40B4-BE49-F238E27FC236}">
                    <a16:creationId xmlns="" xmlns:a16="http://schemas.microsoft.com/office/drawing/2014/main" id="{B3874BD1-81DF-44DA-B0A8-6F5E1082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7" y="12034"/>
                <a:ext cx="180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Дос</a:t>
                </a:r>
                <a:r>
                  <a:rPr kumimoji="0" lang="uk-UA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ягнут</a:t>
                </a: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к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і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нец</a:t>
                </a: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в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и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борки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Text Box 14">
              <a:extLst>
                <a:ext uri="{FF2B5EF4-FFF2-40B4-BE49-F238E27FC236}">
                  <a16:creationId xmlns="" xmlns:a16="http://schemas.microsoft.com/office/drawing/2014/main" id="{5D4866D0-5CD5-4750-A9B7-5F49D38D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" y="1205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ні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AutoShape 13">
              <a:extLst>
                <a:ext uri="{FF2B5EF4-FFF2-40B4-BE49-F238E27FC236}">
                  <a16:creationId xmlns="" xmlns:a16="http://schemas.microsoft.com/office/drawing/2014/main" id="{AA6EEA0F-39CB-47AC-AED2-448C08393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" y="12956"/>
              <a:ext cx="7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2" name="Group 10">
              <a:extLst>
                <a:ext uri="{FF2B5EF4-FFF2-40B4-BE49-F238E27FC236}">
                  <a16:creationId xmlns="" xmlns:a16="http://schemas.microsoft.com/office/drawing/2014/main" id="{1EA4EC93-A22B-4B52-8B2C-E8CE37745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6" y="13316"/>
              <a:ext cx="2243" cy="1080"/>
              <a:chOff x="5875" y="11876"/>
              <a:chExt cx="2243" cy="1080"/>
            </a:xfrm>
          </p:grpSpPr>
          <p:sp>
            <p:nvSpPr>
              <p:cNvPr id="41" name="AutoShape 12">
                <a:extLst>
                  <a:ext uri="{FF2B5EF4-FFF2-40B4-BE49-F238E27FC236}">
                    <a16:creationId xmlns="" xmlns:a16="http://schemas.microsoft.com/office/drawing/2014/main" id="{D8FA9ED6-A1E0-4AF0-90D7-82D503E20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5" y="11876"/>
                <a:ext cx="2243" cy="108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="" xmlns:a16="http://schemas.microsoft.com/office/drawing/2014/main" id="{5F0166C3-C09D-4120-A400-760493ED2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7" y="12034"/>
                <a:ext cx="1800" cy="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Дос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я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гнута</a:t>
                </a: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точн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і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сть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Text Box 9">
              <a:extLst>
                <a:ext uri="{FF2B5EF4-FFF2-40B4-BE49-F238E27FC236}">
                  <a16:creationId xmlns="" xmlns:a16="http://schemas.microsoft.com/office/drawing/2014/main" id="{0197556B-1CAF-49E7-850F-EFC95F47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" y="1295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так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AutoShape 8">
              <a:extLst>
                <a:ext uri="{FF2B5EF4-FFF2-40B4-BE49-F238E27FC236}">
                  <a16:creationId xmlns="" xmlns:a16="http://schemas.microsoft.com/office/drawing/2014/main" id="{9EA15097-E73C-4017-82BA-B680C23D5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" y="14396"/>
              <a:ext cx="7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Text Box 7">
              <a:extLst>
                <a:ext uri="{FF2B5EF4-FFF2-40B4-BE49-F238E27FC236}">
                  <a16:creationId xmlns="" xmlns:a16="http://schemas.microsoft.com/office/drawing/2014/main" id="{34CD054F-6CBA-4E24-8338-2A6BF3A41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" y="1439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так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="" xmlns:a16="http://schemas.microsoft.com/office/drawing/2014/main" id="{CECE3A84-A8E9-4710-9332-95502BBCC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0" y="14756"/>
              <a:ext cx="1085" cy="360"/>
              <a:chOff x="5445" y="4856"/>
              <a:chExt cx="1085" cy="360"/>
            </a:xfrm>
          </p:grpSpPr>
          <p:sp>
            <p:nvSpPr>
              <p:cNvPr id="39" name="Oval 6">
                <a:extLst>
                  <a:ext uri="{FF2B5EF4-FFF2-40B4-BE49-F238E27FC236}">
                    <a16:creationId xmlns="" xmlns:a16="http://schemas.microsoft.com/office/drawing/2014/main" id="{7C1D5A4C-5A27-4AD3-BCC9-9D067C68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4856"/>
                <a:ext cx="90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Text Box 5">
                <a:extLst>
                  <a:ext uri="{FF2B5EF4-FFF2-40B4-BE49-F238E27FC236}">
                    <a16:creationId xmlns="" xmlns:a16="http://schemas.microsoft.com/office/drawing/2014/main" id="{D1D279E9-ECF0-4596-8B95-E3474169C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5" y="4856"/>
                <a:ext cx="1085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кінець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7" name="Text Box 3">
              <a:extLst>
                <a:ext uri="{FF2B5EF4-FFF2-40B4-BE49-F238E27FC236}">
                  <a16:creationId xmlns="" xmlns:a16="http://schemas.microsoft.com/office/drawing/2014/main" id="{20D406BE-902B-4AB1-B40D-2D76B365D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7" y="1349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ні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AutoShape 2">
              <a:extLst>
                <a:ext uri="{FF2B5EF4-FFF2-40B4-BE49-F238E27FC236}">
                  <a16:creationId xmlns="" xmlns:a16="http://schemas.microsoft.com/office/drawing/2014/main" id="{5D56927A-029F-4BD2-A4AD-A7CA484FD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819" y="5932"/>
              <a:ext cx="1037" cy="7924"/>
            </a:xfrm>
            <a:prstGeom prst="bentConnector3">
              <a:avLst>
                <a:gd name="adj1" fmla="val 29653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1978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155D119-EE72-4DB9-A47C-E1A5CA4F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Навчання </a:t>
            </a:r>
            <a:r>
              <a:rPr lang="uk-UA" sz="4400" noProof="0" dirty="0" smtClean="0"/>
              <a:t>без вчителя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399A030-B9E0-4915-ACD3-F9D18E04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Навчання без вчителя не потребує цільового </a:t>
            </a:r>
            <a:r>
              <a:rPr lang="uk-UA" sz="2400" noProof="0" dirty="0" err="1" smtClean="0"/>
              <a:t>вектора</a:t>
            </a:r>
            <a:r>
              <a:rPr lang="uk-UA" sz="2400" noProof="0" dirty="0" smtClean="0"/>
              <a:t> для виходів і, отже, не вимагає порівняння із зумовленими ідеальними відповідями. </a:t>
            </a:r>
          </a:p>
          <a:p>
            <a:r>
              <a:rPr lang="uk-UA" sz="2400" noProof="0" dirty="0" smtClean="0"/>
              <a:t>Навчальна множина складається лише з вхідних векторів.</a:t>
            </a:r>
          </a:p>
          <a:p>
            <a:r>
              <a:rPr lang="uk-UA" sz="2400" noProof="0" dirty="0" smtClean="0"/>
              <a:t> Навчальний алгоритм підлаштовує ваги мережі так, щоб виходили узгоджені вихідні вектори, тобто щоб надання досить близьких вхідних векторів давало однакові виходи.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61742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93F95B-73DB-4E93-94E0-C7FA2FE7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зворотного поширення похибки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C777791-332C-4523-B0B2-844A2E83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Нехай задана багатошарова мережа з гладкою функцією активації</a:t>
            </a:r>
          </a:p>
          <a:p>
            <a:r>
              <a:rPr lang="uk-UA" sz="2400" noProof="0" dirty="0" smtClean="0"/>
              <a:t>Її похідна виражається через саму функцію -</a:t>
            </a:r>
          </a:p>
          <a:p>
            <a:r>
              <a:rPr lang="uk-UA" sz="2400" noProof="0" dirty="0" smtClean="0"/>
              <a:t>Алгоритм навчання:</a:t>
            </a:r>
          </a:p>
          <a:p>
            <a:pPr marL="0" indent="0">
              <a:buNone/>
            </a:pPr>
            <a:r>
              <a:rPr lang="uk-UA" sz="2400" i="1" noProof="0" dirty="0" smtClean="0"/>
              <a:t>	Прохід вперед</a:t>
            </a:r>
          </a:p>
          <a:p>
            <a:pPr marL="0" indent="0">
              <a:buNone/>
            </a:pPr>
            <a:r>
              <a:rPr lang="uk-UA" sz="2400" noProof="0" dirty="0" smtClean="0"/>
              <a:t>1. Вибрати чергову навчальну пару; подати вхідний вектор на вхід мережі.</a:t>
            </a:r>
          </a:p>
          <a:p>
            <a:pPr marL="0" indent="0">
              <a:buNone/>
            </a:pPr>
            <a:r>
              <a:rPr lang="uk-UA" sz="2400" noProof="0" dirty="0" smtClean="0"/>
              <a:t>2. Обчислити вихід мережі.</a:t>
            </a:r>
          </a:p>
          <a:p>
            <a:pPr marL="0" indent="0">
              <a:buNone/>
            </a:pPr>
            <a:r>
              <a:rPr lang="uk-UA" sz="2400" i="1" noProof="0" dirty="0" smtClean="0"/>
              <a:t>	Зворотний прохід</a:t>
            </a:r>
          </a:p>
          <a:p>
            <a:pPr marL="0" indent="0">
              <a:buNone/>
            </a:pPr>
            <a:r>
              <a:rPr lang="uk-UA" sz="2400" noProof="0" dirty="0" smtClean="0"/>
              <a:t>3. Обчислити різницю між виходом мережі та цільовим вектором.</a:t>
            </a:r>
          </a:p>
          <a:p>
            <a:pPr marL="0" indent="0">
              <a:buNone/>
            </a:pPr>
            <a:r>
              <a:rPr lang="uk-UA" sz="2400" noProof="0" dirty="0" smtClean="0"/>
              <a:t>4. Відкоригувати ваги мережі так, щоб мінімізувати похибку.</a:t>
            </a:r>
          </a:p>
          <a:p>
            <a:r>
              <a:rPr lang="uk-UA" sz="2400" noProof="0" dirty="0" smtClean="0"/>
              <a:t>Повторювати кроки 1-4 допоки похибка не досягне прийнятного рівня.</a:t>
            </a:r>
          </a:p>
          <a:p>
            <a:endParaRPr lang="uk-UA" sz="2400" noProof="0" dirty="0"/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4995732D-342F-4FE0-83C8-AC76238E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="" xmlns:a16="http://schemas.microsoft.com/office/drawing/2014/main" id="{64675B1C-FE0F-4AB7-A49C-74B3B980B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5786" y="1643153"/>
          <a:ext cx="1224794" cy="70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3" imgW="672808" imgH="393529" progId="Equation.3">
                  <p:embed/>
                </p:oleObj>
              </mc:Choice>
              <mc:Fallback>
                <p:oleObj r:id="rId3" imgW="672808" imgH="393529" progId="Equation.3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="" xmlns:a16="http://schemas.microsoft.com/office/drawing/2014/main" id="{64675B1C-FE0F-4AB7-A49C-74B3B980B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786" y="1643153"/>
                        <a:ext cx="1224794" cy="707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8473E0EC-8695-4681-B06D-A9D1DB25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="" xmlns:a16="http://schemas.microsoft.com/office/drawing/2014/main" id="{B7AA348F-F285-4A1A-BAF2-FDE7F54B4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3530" y="2318385"/>
          <a:ext cx="1384452" cy="35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5" imgW="787058" imgH="203112" progId="Equation.3">
                  <p:embed/>
                </p:oleObj>
              </mc:Choice>
              <mc:Fallback>
                <p:oleObj r:id="rId5" imgW="787058" imgH="203112" progId="Equation.3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="" xmlns:a16="http://schemas.microsoft.com/office/drawing/2014/main" id="{B7AA348F-F285-4A1A-BAF2-FDE7F54B4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530" y="2318385"/>
                        <a:ext cx="1384452" cy="350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6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93F95B-73DB-4E93-94E0-C7FA2FE7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зворотного поширення похибки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C777791-332C-4523-B0B2-844A2E8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391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Корегування ваг </a:t>
            </a:r>
            <a:r>
              <a:rPr lang="uk-UA" sz="2400" b="1" noProof="0" dirty="0" smtClean="0"/>
              <a:t>вихідного</a:t>
            </a:r>
            <a:r>
              <a:rPr lang="uk-UA" sz="2400" noProof="0" dirty="0" smtClean="0"/>
              <a:t> шару (від нейрона </a:t>
            </a:r>
            <a:r>
              <a:rPr lang="uk-UA" sz="2400" i="1" noProof="0" dirty="0" smtClean="0"/>
              <a:t>р</a:t>
            </a:r>
            <a:r>
              <a:rPr lang="uk-UA" sz="2400" noProof="0" dirty="0" smtClean="0"/>
              <a:t> в прихованому шарі </a:t>
            </a:r>
            <a:r>
              <a:rPr lang="uk-UA" sz="2400" i="1" noProof="0" dirty="0" smtClean="0"/>
              <a:t>j</a:t>
            </a:r>
            <a:r>
              <a:rPr lang="uk-UA" sz="2400" noProof="0" dirty="0" smtClean="0"/>
              <a:t> до нейрона </a:t>
            </a:r>
            <a:r>
              <a:rPr lang="uk-UA" sz="2400" i="1" noProof="0" dirty="0" smtClean="0"/>
              <a:t>q</a:t>
            </a:r>
            <a:r>
              <a:rPr lang="uk-UA" sz="2400" noProof="0" dirty="0" smtClean="0"/>
              <a:t> у вихідному шарі 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). </a:t>
            </a:r>
          </a:p>
          <a:p>
            <a:pPr lvl="1"/>
            <a:r>
              <a:rPr lang="uk-UA" sz="2000" noProof="0" dirty="0" smtClean="0"/>
              <a:t>Похибка</a:t>
            </a:r>
            <a:r>
              <a:rPr lang="uk-UA" sz="14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</a:p>
          <a:p>
            <a:pPr marL="457200" lvl="1" indent="0" algn="ctr">
              <a:buNone/>
            </a:pP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–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)(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uk-UA" sz="2000" noProof="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uk-UA" sz="2000" noProof="0" dirty="0" smtClean="0"/>
              <a:t>Корегування ваги           </a:t>
            </a:r>
          </a:p>
          <a:p>
            <a:pPr marL="457200" lvl="1" indent="0" algn="ctr">
              <a:buNone/>
            </a:pP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η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baseline="-25000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sz="2000" i="1" baseline="30000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</a:p>
          <a:p>
            <a:pPr marL="457200" lvl="1" indent="0" algn="ctr">
              <a:buNone/>
            </a:pP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(n+1) =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(n) +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endParaRPr lang="uk-UA" sz="2000" i="1" baseline="-25000" noProof="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2400" noProof="0" dirty="0" smtClean="0"/>
              <a:t>Корегування ваг </a:t>
            </a:r>
            <a:r>
              <a:rPr lang="uk-UA" sz="2400" b="1" noProof="0" dirty="0" smtClean="0"/>
              <a:t>прихованого</a:t>
            </a:r>
            <a:r>
              <a:rPr lang="uk-UA" sz="2400" noProof="0" dirty="0" smtClean="0"/>
              <a:t> шару</a:t>
            </a:r>
          </a:p>
          <a:p>
            <a:endParaRPr lang="uk-UA" sz="1800" noProof="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2400" noProof="0" dirty="0"/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4995732D-342F-4FE0-83C8-AC76238E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8473E0EC-8695-4681-B06D-A9D1DB25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3">
            <a:extLst>
              <a:ext uri="{FF2B5EF4-FFF2-40B4-BE49-F238E27FC236}">
                <a16:creationId xmlns="" xmlns:a16="http://schemas.microsoft.com/office/drawing/2014/main" id="{E62B28B9-DB5C-432B-9673-00805C9E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="" xmlns:a16="http://schemas.microsoft.com/office/drawing/2014/main" id="{52CEF12D-77CB-42E1-B39D-D111BE6C5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35740"/>
              </p:ext>
            </p:extLst>
          </p:nvPr>
        </p:nvGraphicFramePr>
        <p:xfrm>
          <a:off x="2062993" y="5034915"/>
          <a:ext cx="3300164" cy="82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3" imgW="1943100" imgH="482600" progId="Equation.3">
                  <p:embed/>
                </p:oleObj>
              </mc:Choice>
              <mc:Fallback>
                <p:oleObj r:id="rId3" imgW="19431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993" y="5034915"/>
                        <a:ext cx="3300164" cy="825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DDE5DC6F-A159-40FE-8642-862D0435FB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28591" y="2395379"/>
            <a:ext cx="5759450" cy="32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3612D7-515E-400F-939B-F8C746A4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Результати навчання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CE78C4F-47DF-4D2C-8FCD-117C6762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Обидві похибки (і навчання, і тестування) малі. Це означає, що навчання пройшло успішно, і НМ готова до роботи</a:t>
            </a:r>
          </a:p>
          <a:p>
            <a:r>
              <a:rPr lang="uk-UA" sz="2400" noProof="0" dirty="0" smtClean="0"/>
              <a:t>Похибка тренування мала, а похибка тестування велика. Це означає, що мережа «перенавчилася», вона містить занадто багато ваг. У цьому разі архітектуру слід спрощувати шляхом видалення шарів або нейронів в них</a:t>
            </a:r>
          </a:p>
          <a:p>
            <a:r>
              <a:rPr lang="uk-UA" sz="2400" noProof="0" dirty="0" smtClean="0"/>
              <a:t>Обидві похибки великі. Це означає, що мережа «</a:t>
            </a:r>
            <a:r>
              <a:rPr lang="uk-UA" sz="2400" noProof="0" dirty="0" err="1" smtClean="0"/>
              <a:t>недонавчена</a:t>
            </a:r>
            <a:r>
              <a:rPr lang="uk-UA" sz="2400" noProof="0" dirty="0" smtClean="0"/>
              <a:t>», вона містить занадто мало вагових коефіцієнтів. У цьому разі архітектуру мережі слід ускладнювати. Якщо є гіпотеза, що вагових коефіцієнтів досить, необхідно проаналізувати інші можливі причини похибок (наприклад, недостатня кількість навчальних даних).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0280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Проблеми навчання нейронних мереж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noProof="0" dirty="0" smtClean="0"/>
              <a:t>Параліч мережі.</a:t>
            </a:r>
            <a:r>
              <a:rPr lang="uk-UA" sz="2400" noProof="0" dirty="0" smtClean="0"/>
              <a:t> У процесі навчання НМ значення ваг можуть стати дуже </a:t>
            </a:r>
            <a:r>
              <a:rPr lang="uk-UA" sz="2400" noProof="0" dirty="0" err="1" smtClean="0"/>
              <a:t>великими.Тоді</a:t>
            </a:r>
            <a:r>
              <a:rPr lang="uk-UA" sz="2400" noProof="0" dirty="0" smtClean="0"/>
              <a:t> більшість нейронів будуть функціонувати при дуже великих значеннях</a:t>
            </a:r>
            <a:r>
              <a:rPr lang="uk-UA" sz="2400" i="1" noProof="0" dirty="0" smtClean="0"/>
              <a:t> у</a:t>
            </a:r>
            <a:r>
              <a:rPr lang="uk-UA" sz="2400" noProof="0" dirty="0" smtClean="0"/>
              <a:t>, там, де похідна дуже мала. Так як помилка пропорційна похідній, то процес навчання може практично завмерти.</a:t>
            </a:r>
          </a:p>
          <a:p>
            <a:r>
              <a:rPr lang="uk-UA" sz="2400" b="1" noProof="0" dirty="0" smtClean="0"/>
              <a:t>Локальні мінімуми. </a:t>
            </a:r>
            <a:r>
              <a:rPr lang="uk-UA" sz="2400" noProof="0" dirty="0" smtClean="0"/>
              <a:t>Зворотне поширення використовує різновид градієнтного спуску, тобто здійснює спуск по поверхні помилки, безперервно підлаштовуючи ваги в напрямку до мінімуму. Поверхня помилки НМ складна, мережа може потрапити в локальний мінімум (неглибоку долину), коли поруч є набагато більш глибокий мінімум. </a:t>
            </a:r>
          </a:p>
          <a:p>
            <a:r>
              <a:rPr lang="uk-UA" sz="2400" b="1" noProof="0" dirty="0" smtClean="0"/>
              <a:t>Розмір кроку. </a:t>
            </a:r>
            <a:r>
              <a:rPr lang="uk-UA" sz="2400" noProof="0" dirty="0" smtClean="0"/>
              <a:t>Якщо розмір кроку дуже малий, то збіжність надто повільна, якщо ж дуже великий, то може виникнути параліч НМ.</a:t>
            </a:r>
            <a:endParaRPr lang="uk-UA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24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9153</TotalTime>
  <Words>554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Microsoft Equation 3.0</vt:lpstr>
      <vt:lpstr>Лекція 15</vt:lpstr>
      <vt:lpstr>Типи навчання</vt:lpstr>
      <vt:lpstr>Навчання з учителем </vt:lpstr>
      <vt:lpstr>Навчання без вчителя </vt:lpstr>
      <vt:lpstr>Алгоритм зворотного поширення похибки</vt:lpstr>
      <vt:lpstr>Алгоритм зворотного поширення похибки</vt:lpstr>
      <vt:lpstr>Результати навчання</vt:lpstr>
      <vt:lpstr>Проблеми навчання нейронних мереж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82</cp:revision>
  <dcterms:created xsi:type="dcterms:W3CDTF">2020-08-21T08:15:31Z</dcterms:created>
  <dcterms:modified xsi:type="dcterms:W3CDTF">2020-09-02T08:28:05Z</dcterms:modified>
</cp:coreProperties>
</file>