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11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17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Рекурентні 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Forget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Рішення про те, яку інформацію можна вилучити зі стану </a:t>
            </a:r>
            <a:r>
              <a:rPr lang="uk-UA" sz="2400" noProof="0" dirty="0" smtClean="0"/>
              <a:t>комірки, </a:t>
            </a:r>
            <a:r>
              <a:rPr lang="uk-UA" sz="2400" noProof="0" dirty="0" smtClean="0"/>
              <a:t>ухвалює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шар, що називається </a:t>
            </a:r>
            <a:r>
              <a:rPr lang="uk-UA" sz="2400" noProof="0" dirty="0" smtClean="0"/>
              <a:t>«фільтром </a:t>
            </a:r>
            <a:r>
              <a:rPr lang="uk-UA" sz="2400" noProof="0" dirty="0" smtClean="0"/>
              <a:t>забування» (</a:t>
            </a:r>
            <a:r>
              <a:rPr lang="uk-UA" sz="2400" noProof="0" dirty="0" err="1" smtClean="0"/>
              <a:t>forget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).</a:t>
            </a:r>
            <a:endParaRPr lang="uk-UA" sz="2400" noProof="0" dirty="0"/>
          </a:p>
        </p:txBody>
      </p:sp>
      <p:pic>
        <p:nvPicPr>
          <p:cNvPr id="4" name="Рисунок 83" descr="https://habrastorage.org/web/a5f/31a/104/a5f31a104b184217aca105de9ab6d3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127693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86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Input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рішення про те, яка нова інформація буде зберігатися в стані комірки, спочатку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 під назвою </a:t>
            </a:r>
            <a:r>
              <a:rPr lang="uk-UA" sz="2400" noProof="0" dirty="0" smtClean="0"/>
              <a:t>«вхідний фільтр» </a:t>
            </a:r>
            <a:r>
              <a:rPr lang="uk-UA" sz="2400" noProof="0" dirty="0" smtClean="0"/>
              <a:t>(</a:t>
            </a:r>
            <a:r>
              <a:rPr lang="uk-UA" sz="2400" noProof="0" dirty="0" err="1" smtClean="0"/>
              <a:t>input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) визначає, які значення слід оновити. </a:t>
            </a:r>
          </a:p>
          <a:p>
            <a:r>
              <a:rPr lang="uk-UA" sz="2400" noProof="0" dirty="0" smtClean="0"/>
              <a:t>Потім </a:t>
            </a:r>
            <a:r>
              <a:rPr lang="uk-UA" sz="2400" noProof="0" dirty="0" err="1" smtClean="0"/>
              <a:t>tanh</a:t>
            </a:r>
            <a:r>
              <a:rPr lang="uk-UA" sz="2400" noProof="0" dirty="0" smtClean="0"/>
              <a:t>-шар будує вектор нових значень-кандидатів, що можна додати до стану комірки.</a:t>
            </a:r>
            <a:endParaRPr lang="uk-UA" sz="2400" noProof="0" dirty="0"/>
          </a:p>
        </p:txBody>
      </p:sp>
      <p:pic>
        <p:nvPicPr>
          <p:cNvPr id="4" name="Рисунок 84" descr="https://habrastorage.org/web/248/bf4/a75/248bf4a75ab74bf180b9c0e2e2cc5a5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643386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81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Update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Щоб замінити старий стан </a:t>
            </a:r>
            <a:r>
              <a:rPr lang="uk-UA" sz="2400" dirty="0"/>
              <a:t>комірки на </a:t>
            </a:r>
            <a:r>
              <a:rPr lang="uk-UA" sz="2400" noProof="0" dirty="0" smtClean="0"/>
              <a:t>новий стан виконується така операція</a:t>
            </a:r>
            <a:endParaRPr lang="uk-UA" sz="2400" noProof="0" dirty="0"/>
          </a:p>
        </p:txBody>
      </p:sp>
      <p:pic>
        <p:nvPicPr>
          <p:cNvPr id="4" name="Рисунок 85" descr="https://habrastorage.org/web/30e/ffa/7f9/30effa7f98274deaa65cf2e293f183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2667037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9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Output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Вихідні дані </a:t>
            </a:r>
            <a:r>
              <a:rPr lang="uk-UA" sz="2400" noProof="0" dirty="0" smtClean="0"/>
              <a:t>обчислюються у </a:t>
            </a:r>
            <a:r>
              <a:rPr lang="uk-UA" sz="2400" noProof="0" dirty="0" smtClean="0"/>
              <a:t>новому стані комірки з урахуванням фільтрів – </a:t>
            </a:r>
            <a:endParaRPr lang="uk-UA" sz="2400" noProof="0" dirty="0" smtClean="0"/>
          </a:p>
          <a:p>
            <a:pPr lvl="1"/>
            <a:r>
              <a:rPr lang="uk-UA" sz="2000" noProof="0" dirty="0" smtClean="0"/>
              <a:t>спочатку </a:t>
            </a:r>
            <a:r>
              <a:rPr lang="uk-UA" sz="2000" noProof="0" dirty="0" smtClean="0"/>
              <a:t>застосовується </a:t>
            </a:r>
            <a:r>
              <a:rPr lang="uk-UA" sz="2000" noProof="0" dirty="0" err="1" smtClean="0"/>
              <a:t>сигмоїдальний</a:t>
            </a:r>
            <a:r>
              <a:rPr lang="uk-UA" sz="2000" noProof="0" dirty="0" smtClean="0"/>
              <a:t> шар, що вирішує, яку інформацію </a:t>
            </a:r>
            <a:r>
              <a:rPr lang="uk-UA" sz="2000" noProof="0" dirty="0" smtClean="0"/>
              <a:t>зберегти; </a:t>
            </a:r>
          </a:p>
          <a:p>
            <a:pPr lvl="1"/>
            <a:r>
              <a:rPr lang="uk-UA" sz="2000" noProof="0" dirty="0" smtClean="0"/>
              <a:t>потім </a:t>
            </a:r>
            <a:r>
              <a:rPr lang="uk-UA" sz="2000" noProof="0" dirty="0" smtClean="0"/>
              <a:t>значення стану комірки проходять через </a:t>
            </a:r>
            <a:r>
              <a:rPr lang="uk-UA" sz="2000" noProof="0" dirty="0" err="1" smtClean="0"/>
              <a:t>tanh</a:t>
            </a:r>
            <a:r>
              <a:rPr lang="uk-UA" sz="2000" noProof="0" dirty="0" smtClean="0"/>
              <a:t>-шар, щоб отримати </a:t>
            </a:r>
            <a:r>
              <a:rPr lang="uk-UA" sz="2000" noProof="0" dirty="0" smtClean="0"/>
              <a:t>значення </a:t>
            </a:r>
            <a:r>
              <a:rPr lang="uk-UA" sz="2000" noProof="0" dirty="0" smtClean="0"/>
              <a:t>з діапазону від –1 до 1, </a:t>
            </a:r>
            <a:endParaRPr lang="uk-UA" sz="2000" noProof="0" dirty="0" smtClean="0"/>
          </a:p>
          <a:p>
            <a:pPr lvl="1"/>
            <a:r>
              <a:rPr lang="uk-UA" sz="2000" dirty="0" smtClean="0"/>
              <a:t>далі</a:t>
            </a:r>
            <a:r>
              <a:rPr lang="uk-UA" sz="2000" noProof="0" dirty="0" smtClean="0"/>
              <a:t> </a:t>
            </a:r>
            <a:r>
              <a:rPr lang="uk-UA" sz="2000" noProof="0" dirty="0" smtClean="0"/>
              <a:t>перемножуються з вихідними значеннями </a:t>
            </a:r>
            <a:r>
              <a:rPr lang="uk-UA" sz="2000" noProof="0" dirty="0" err="1" smtClean="0"/>
              <a:t>сигмоїдального</a:t>
            </a:r>
            <a:r>
              <a:rPr lang="uk-UA" sz="2000" noProof="0" dirty="0" smtClean="0"/>
              <a:t> шару, що дозволяє виводити тільки необхідну інформацію</a:t>
            </a:r>
            <a:endParaRPr lang="uk-UA" sz="2000" noProof="0" dirty="0"/>
          </a:p>
        </p:txBody>
      </p:sp>
      <p:pic>
        <p:nvPicPr>
          <p:cNvPr id="4" name="Рисунок 86" descr="https://habrastorage.org/web/16d/5b5/783/16d5b5783ba34244afcf0f240133fb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4082994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5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Глибоке навчання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Глибоке навчання – підмножина методів машинного навчання, в яких застосовуються багатошарові (що складаються з десятків і сотень шарів) нейронні мережі складної архітектури (не </a:t>
            </a:r>
            <a:r>
              <a:rPr lang="uk-UA" sz="2400" noProof="0" dirty="0" err="1" smtClean="0"/>
              <a:t>повнозв’язані</a:t>
            </a:r>
            <a:r>
              <a:rPr lang="uk-UA" sz="2400" noProof="0" dirty="0" smtClean="0"/>
              <a:t>, зі </a:t>
            </a:r>
            <a:r>
              <a:rPr lang="uk-UA" sz="2400" noProof="0" dirty="0" err="1" smtClean="0"/>
              <a:t>зворотніми</a:t>
            </a:r>
            <a:r>
              <a:rPr lang="uk-UA" sz="2400" noProof="0" dirty="0" smtClean="0"/>
              <a:t> зв’язками). </a:t>
            </a:r>
          </a:p>
          <a:p>
            <a:r>
              <a:rPr lang="uk-UA" sz="2400" noProof="0" dirty="0" smtClean="0"/>
              <a:t>Своїми успіхами глибоке навчання зобов’язане експоненціальному зростанню як </a:t>
            </a:r>
            <a:r>
              <a:rPr lang="uk-UA" sz="2400" noProof="0" dirty="0" err="1" smtClean="0"/>
              <a:t>потужностей</a:t>
            </a:r>
            <a:r>
              <a:rPr lang="uk-UA" sz="2400" noProof="0" dirty="0" smtClean="0"/>
              <a:t> (зокрема дешевих графічних процесорів), що використовуються для їх побудови, так і обсягів даних (наприклад, </a:t>
            </a:r>
            <a:r>
              <a:rPr lang="uk-UA" sz="2400" noProof="0" dirty="0" err="1" smtClean="0"/>
              <a:t>ImageNet</a:t>
            </a:r>
            <a:r>
              <a:rPr lang="uk-UA" sz="2400" noProof="0" dirty="0" smtClean="0"/>
              <a:t> для обробки зображень), що можуть використовуватися для навчання подібних </a:t>
            </a:r>
            <a:r>
              <a:rPr lang="uk-UA" sz="2400" noProof="0" dirty="0" err="1" smtClean="0"/>
              <a:t>архітектур</a:t>
            </a:r>
            <a:r>
              <a:rPr lang="uk-UA" sz="2400" noProof="0" dirty="0" smtClean="0"/>
              <a:t>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8382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Бібліотека </a:t>
            </a:r>
            <a:r>
              <a:rPr lang="uk-UA" dirty="0" err="1" smtClean="0"/>
              <a:t>Keras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err="1" smtClean="0"/>
              <a:t>Keras</a:t>
            </a:r>
            <a:r>
              <a:rPr lang="uk-UA" sz="2400" noProof="0" dirty="0" smtClean="0"/>
              <a:t> </a:t>
            </a:r>
            <a:r>
              <a:rPr lang="uk-UA" sz="2400" noProof="0" dirty="0" smtClean="0"/>
              <a:t>надає </a:t>
            </a:r>
            <a:r>
              <a:rPr lang="uk-UA" sz="2400" noProof="0" dirty="0" err="1" smtClean="0"/>
              <a:t>високорівневий</a:t>
            </a:r>
            <a:r>
              <a:rPr lang="uk-UA" sz="2400" noProof="0" dirty="0" smtClean="0"/>
              <a:t>, інтуїтивний набір абстракцій, що спрощує формування нейронних мереж незалежно від обчислювального </a:t>
            </a:r>
            <a:r>
              <a:rPr lang="uk-UA" sz="2400" noProof="0" dirty="0" err="1" smtClean="0"/>
              <a:t>бекенду</a:t>
            </a:r>
            <a:r>
              <a:rPr lang="uk-UA" sz="2400" noProof="0" dirty="0" smtClean="0"/>
              <a:t>. </a:t>
            </a:r>
          </a:p>
          <a:p>
            <a:r>
              <a:rPr lang="uk-UA" sz="2400" dirty="0" err="1"/>
              <a:t>Keras</a:t>
            </a:r>
            <a:r>
              <a:rPr lang="uk-UA" sz="2400" dirty="0"/>
              <a:t> містить </a:t>
            </a:r>
            <a:r>
              <a:rPr lang="uk-UA" sz="2400" noProof="0" dirty="0" smtClean="0"/>
              <a:t>численні реалізації блоків нейронних мереж, таких як шари, цільові та передавальні функції, оптимізатори, та купу інструментів для спрощення роботи з зображеннями та текстом. </a:t>
            </a:r>
          </a:p>
          <a:p>
            <a:r>
              <a:rPr lang="uk-UA" sz="2400" dirty="0"/>
              <a:t>Для обчислень з тензорами – «будівельний блок» нейронних мереж – </a:t>
            </a:r>
            <a:r>
              <a:rPr lang="uk-UA" sz="2400" dirty="0" err="1"/>
              <a:t>Keras</a:t>
            </a:r>
            <a:r>
              <a:rPr lang="uk-UA" sz="2400" dirty="0"/>
              <a:t> використовує бібліотеки </a:t>
            </a:r>
            <a:r>
              <a:rPr lang="uk-UA" sz="2400" dirty="0" err="1"/>
              <a:t>Theano</a:t>
            </a:r>
            <a:r>
              <a:rPr lang="uk-UA" sz="2400" dirty="0"/>
              <a:t> або </a:t>
            </a:r>
            <a:r>
              <a:rPr lang="uk-UA" sz="2400" dirty="0" err="1"/>
              <a:t>TensorFlow</a:t>
            </a:r>
            <a:r>
              <a:rPr lang="uk-UA" sz="2400" dirty="0"/>
              <a:t>, що створені для роботи з багатовимірними масивами (тензорами). </a:t>
            </a:r>
          </a:p>
          <a:p>
            <a:r>
              <a:rPr lang="uk-UA" sz="2400" dirty="0"/>
              <a:t>На їх основі можливо створювати моделі як з послідовною, так і з функціональною архітектурою.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002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Рекурентні нейронні мережі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РНМ (</a:t>
            </a:r>
            <a:r>
              <a:rPr lang="uk-UA" sz="2400" noProof="0" dirty="0" err="1" smtClean="0"/>
              <a:t>Recurrent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neural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network</a:t>
            </a:r>
            <a:r>
              <a:rPr lang="uk-UA" sz="2400" noProof="0" dirty="0" smtClean="0"/>
              <a:t>, RNN) – клас НМ, в яких використовується послідовна природа вхідних даних. </a:t>
            </a:r>
            <a:endParaRPr lang="uk-UA" sz="2400" noProof="0" dirty="0" smtClean="0"/>
          </a:p>
          <a:p>
            <a:r>
              <a:rPr lang="uk-UA" sz="2400" noProof="0" dirty="0" smtClean="0"/>
              <a:t>Такими </a:t>
            </a:r>
            <a:r>
              <a:rPr lang="uk-UA" sz="2400" noProof="0" dirty="0" smtClean="0"/>
              <a:t>даними можуть бути часові ряди, текст, мова або будь-який інший об’єкт, в якому поява наступного елемента послідовності залежить від попередніх елементів.</a:t>
            </a:r>
          </a:p>
          <a:p>
            <a:r>
              <a:rPr lang="uk-UA" sz="2400" noProof="0" dirty="0" smtClean="0"/>
              <a:t>Основним припущенням багатошарового </a:t>
            </a:r>
            <a:r>
              <a:rPr lang="uk-UA" sz="2400" noProof="0" dirty="0" err="1" smtClean="0"/>
              <a:t>персептрона</a:t>
            </a:r>
            <a:r>
              <a:rPr lang="uk-UA" sz="2400" noProof="0" dirty="0" smtClean="0"/>
              <a:t> є незалежність входів. Однак для послідовних даних це припущення порушується.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750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Блок пам’яті</a:t>
            </a:r>
            <a:endParaRPr lang="uk-UA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Для </a:t>
                </a:r>
                <a:r>
                  <a:rPr lang="uk-UA" sz="2400" dirty="0"/>
                  <a:t>моделювання послідовних даних в </a:t>
                </a:r>
                <a:r>
                  <a:rPr lang="uk-UA" sz="2400" noProof="0" dirty="0" smtClean="0"/>
                  <a:t>РНМ додається блок пам’яті, в якому зберігається попередня інформація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:r>
                  <a:rPr lang="uk-UA" sz="2400" noProof="0" dirty="0"/>
                  <a:t>де </a:t>
                </a:r>
                <a:r>
                  <a:rPr lang="uk-UA" sz="2400" i="1" noProof="0" dirty="0" err="1"/>
                  <a:t>o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значення пам’яті на поточному кроці, </a:t>
                </a:r>
              </a:p>
              <a:p>
                <a:pPr marL="0" indent="0">
                  <a:buNone/>
                </a:pPr>
                <a:r>
                  <a:rPr lang="uk-UA" sz="2400" i="1" noProof="0" dirty="0" err="1"/>
                  <a:t>x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вхідне значення в поточний момент </a:t>
                </a:r>
                <a:r>
                  <a:rPr lang="uk-UA" sz="2400" noProof="0" dirty="0" smtClean="0"/>
                  <a:t>часу</a:t>
                </a:r>
                <a:endParaRPr lang="uk-UA" sz="2400" noProof="0" dirty="0"/>
              </a:p>
              <a:p>
                <a:r>
                  <a:rPr lang="uk-UA" sz="2400" noProof="0" dirty="0"/>
                  <a:t>Це співвідношення рекурентне,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t-1 </a:t>
                </a:r>
                <a:r>
                  <a:rPr lang="uk-UA" sz="2400" noProof="0" dirty="0"/>
                  <a:t>можна виразити через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t-2</a:t>
                </a:r>
                <a:r>
                  <a:rPr lang="uk-UA" sz="2400" baseline="-25000" noProof="0" dirty="0"/>
                  <a:t>, </a:t>
                </a:r>
                <a:r>
                  <a:rPr lang="uk-UA" sz="2400" noProof="0" dirty="0"/>
                  <a:t>тобто відновити інформацію як завгодно довгої </a:t>
                </a:r>
                <a:r>
                  <a:rPr lang="uk-UA" sz="2400" noProof="0" dirty="0" smtClean="0"/>
                  <a:t>послідовності</a:t>
                </a:r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73" descr="Результат пошуку зображень за запитом &quot;рекуррентная нейронная сеть&quot;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6325" r="4441" b="17395"/>
          <a:stretch/>
        </p:blipFill>
        <p:spPr bwMode="auto">
          <a:xfrm>
            <a:off x="2228088" y="4562856"/>
            <a:ext cx="7735824" cy="2231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22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Параметри РНМ</a:t>
            </a:r>
            <a:endParaRPr lang="uk-UA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Якщо параметри </a:t>
                </a:r>
                <a:r>
                  <a:rPr lang="uk-UA" sz="2400" noProof="0" dirty="0" err="1" smtClean="0"/>
                  <a:t>персептрона</a:t>
                </a:r>
                <a:r>
                  <a:rPr lang="uk-UA" sz="2400" noProof="0" dirty="0" smtClean="0"/>
                  <a:t> зберігаються в матриці ваг, то параметри РНМ задаються трьома матрицями U, V і W, що відповідають входу, виходу і блоку </a:t>
                </a:r>
                <a:r>
                  <a:rPr lang="uk-UA" sz="2400" noProof="0" dirty="0" smtClean="0"/>
                  <a:t>пам’яті</a:t>
                </a:r>
                <a:endParaRPr lang="uk-UA" sz="2400" noProof="0" dirty="0" smtClean="0"/>
              </a:p>
              <a:p>
                <a:r>
                  <a:rPr lang="uk-UA" sz="2400" noProof="0" dirty="0" smtClean="0"/>
                  <a:t>Матриці розділяються </a:t>
                </a:r>
                <a:r>
                  <a:rPr lang="uk-UA" sz="2400" noProof="0" dirty="0"/>
                  <a:t>між усіма кроками, оскільки на кожному кроці до різних даних застосовуються </a:t>
                </a:r>
                <a:r>
                  <a:rPr lang="uk-UA" sz="2400" noProof="0" dirty="0" smtClean="0"/>
                  <a:t>однакові операції</a:t>
                </a:r>
                <a:endParaRPr lang="uk-UA" sz="24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Завдяки використанню одних і тих же ваг на всіх етапах вдається істотно знизити кількість параметрів </a:t>
                </a:r>
                <a:r>
                  <a:rPr lang="uk-UA" sz="2400" noProof="0" dirty="0" smtClean="0"/>
                  <a:t>РНМ</a:t>
                </a:r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Недоліки РНМ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Якщо враховувати кожен крок часу, то для кожного кроку необхідно створювати свій шар нейронів, що викликає серйозні труднощі в обчисленні. </a:t>
            </a:r>
          </a:p>
          <a:p>
            <a:r>
              <a:rPr lang="uk-UA" sz="2400" noProof="0" dirty="0" smtClean="0"/>
              <a:t>Якщо обмежити розрахунок фіксованим часовим вікном, то отримані моделі не відображають довгострокових трендів.</a:t>
            </a:r>
          </a:p>
          <a:p>
            <a:r>
              <a:rPr lang="uk-UA" sz="2400" noProof="0" dirty="0" smtClean="0"/>
              <a:t>Багатошарові реалізації виявляються </a:t>
            </a:r>
            <a:r>
              <a:rPr lang="uk-UA" sz="2400" noProof="0" dirty="0" err="1" smtClean="0"/>
              <a:t>обчислювально</a:t>
            </a:r>
            <a:r>
              <a:rPr lang="uk-UA" sz="2400" noProof="0" dirty="0" smtClean="0"/>
              <a:t> нестійкими, тому що в них зазвичай зникають або </a:t>
            </a:r>
            <a:r>
              <a:rPr lang="uk-UA" sz="2400" noProof="0" dirty="0" err="1" smtClean="0"/>
              <a:t>зашкалюють</a:t>
            </a:r>
            <a:r>
              <a:rPr lang="uk-UA" sz="2400" noProof="0" dirty="0" smtClean="0"/>
              <a:t> ваги. </a:t>
            </a:r>
          </a:p>
          <a:p>
            <a:r>
              <a:rPr lang="uk-UA" sz="2400" noProof="0" dirty="0" smtClean="0"/>
              <a:t>Мережа з довготривалою і короткочасною пам’яттю (</a:t>
            </a:r>
            <a:r>
              <a:rPr lang="uk-UA" sz="2400" noProof="0" dirty="0" err="1" smtClean="0"/>
              <a:t>Long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short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term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memory</a:t>
            </a:r>
            <a:r>
              <a:rPr lang="uk-UA" sz="2400" noProof="0" dirty="0" smtClean="0"/>
              <a:t>, LSTM) дозволяє вирішити проблеми рекурентних НМ.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2007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LSTM </a:t>
            </a:r>
            <a:r>
              <a:rPr lang="uk-UA" noProof="0" dirty="0" err="1" smtClean="0"/>
              <a:t>vs</a:t>
            </a:r>
            <a:r>
              <a:rPr lang="uk-UA" noProof="0" dirty="0" smtClean="0"/>
              <a:t> RNN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класичній РНМ </a:t>
            </a:r>
            <a:r>
              <a:rPr lang="uk-UA" sz="2400" noProof="0" dirty="0" err="1" smtClean="0"/>
              <a:t>рекурентність</a:t>
            </a:r>
            <a:r>
              <a:rPr lang="uk-UA" sz="2400" noProof="0" dirty="0" smtClean="0"/>
              <a:t> реалізована як комбінація блоку пам’яті про попередній крок і поточних вхідних даних, загорнута в функцію активації</a:t>
            </a:r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r>
              <a:rPr lang="uk-UA" sz="2400" noProof="0" dirty="0" smtClean="0"/>
              <a:t>Для того, щоб вказувати, що слід пам’ятати, а що забути, LSTM містить не один, а чотири шари</a:t>
            </a:r>
          </a:p>
          <a:p>
            <a:endParaRPr lang="uk-UA" sz="2400" noProof="0" dirty="0"/>
          </a:p>
        </p:txBody>
      </p:sp>
      <p:pic>
        <p:nvPicPr>
          <p:cNvPr id="4" name="Рисунок 75" descr="https://habrastorage.org/web/47d/ee6/2c3/47dee62c3af8498c946befa1f3330d90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2597340"/>
            <a:ext cx="4893315" cy="183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74" descr="https://habrastorage.org/web/67b/04f/73b/67b04f73b4c34ba38edfa207e09de07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4887849"/>
            <a:ext cx="4893315" cy="183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1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82" descr="https://habrastorage.org/web/db4/e23/6e1/db4e236e1d834c96949f17e94e8900c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54" y="2204428"/>
            <a:ext cx="8635262" cy="26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Cell</a:t>
            </a:r>
            <a:r>
              <a:rPr lang="uk-UA" noProof="0" dirty="0" smtClean="0"/>
              <a:t> </a:t>
            </a:r>
            <a:r>
              <a:rPr lang="uk-UA" noProof="0" dirty="0" err="1" smtClean="0"/>
              <a:t>state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sz="2400" noProof="0" dirty="0" smtClean="0"/>
              <a:t>На горизонтальній лінії, що проходить по верхній частині схеми відображається стан комірки (</a:t>
            </a:r>
            <a:r>
              <a:rPr lang="uk-UA" sz="2400" noProof="0" dirty="0" err="1" smtClean="0"/>
              <a:t>cell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state</a:t>
            </a:r>
            <a:r>
              <a:rPr lang="uk-UA" sz="2400" noProof="0" dirty="0" smtClean="0"/>
              <a:t>) – це внутрішня пам’ять </a:t>
            </a:r>
            <a:r>
              <a:rPr lang="uk-UA" sz="2400" noProof="0" dirty="0" smtClean="0"/>
              <a:t>блоку</a:t>
            </a:r>
          </a:p>
          <a:p>
            <a:endParaRPr lang="uk-UA" sz="2400" dirty="0" smtClean="0"/>
          </a:p>
          <a:p>
            <a:endParaRPr lang="uk-UA" sz="2400" dirty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/>
          </a:p>
          <a:p>
            <a:endParaRPr lang="uk-UA" sz="2400" dirty="0" smtClean="0"/>
          </a:p>
          <a:p>
            <a:r>
              <a:rPr lang="uk-UA" sz="2400" dirty="0" smtClean="0"/>
              <a:t>Видалення </a:t>
            </a:r>
            <a:r>
              <a:rPr lang="uk-UA" sz="2400" dirty="0"/>
              <a:t>інформації регулюється структурами - фільтрами (</a:t>
            </a:r>
            <a:r>
              <a:rPr lang="uk-UA" sz="2400" dirty="0" err="1"/>
              <a:t>gates</a:t>
            </a:r>
            <a:r>
              <a:rPr lang="uk-UA" sz="2400" dirty="0"/>
              <a:t>). </a:t>
            </a:r>
          </a:p>
          <a:p>
            <a:r>
              <a:rPr lang="uk-UA" sz="2400" dirty="0"/>
              <a:t>Фільтри дозволяють пропускати інформацію на підставі деяких умов. </a:t>
            </a:r>
          </a:p>
          <a:p>
            <a:r>
              <a:rPr lang="uk-UA" sz="2400" dirty="0"/>
              <a:t>У LSTM три фільтри, що дозволяють захищати і контролювати стан комірки.</a:t>
            </a:r>
          </a:p>
          <a:p>
            <a:pPr marL="0" indent="0">
              <a:buNone/>
            </a:pP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375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632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Лекція 17</vt:lpstr>
      <vt:lpstr>Глибоке навчання</vt:lpstr>
      <vt:lpstr>Бібліотека Keras</vt:lpstr>
      <vt:lpstr>Рекурентні нейронні мережі</vt:lpstr>
      <vt:lpstr>Блок пам’яті</vt:lpstr>
      <vt:lpstr>Параметри РНМ</vt:lpstr>
      <vt:lpstr>Недоліки РНМ</vt:lpstr>
      <vt:lpstr>LSTM vs RNN</vt:lpstr>
      <vt:lpstr>Cell state</vt:lpstr>
      <vt:lpstr>Forget gate layer</vt:lpstr>
      <vt:lpstr>Input layer gate</vt:lpstr>
      <vt:lpstr>Update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90</cp:revision>
  <dcterms:created xsi:type="dcterms:W3CDTF">2020-08-21T08:15:31Z</dcterms:created>
  <dcterms:modified xsi:type="dcterms:W3CDTF">2020-10-01T08:33:54Z</dcterms:modified>
</cp:coreProperties>
</file>