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8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18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Згорткові нейронні мережі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514394-6167-45D0-B740-629A5FB1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Архітектура </a:t>
            </a:r>
            <a:r>
              <a:rPr lang="uk-UA" noProof="0" dirty="0" err="1" smtClean="0"/>
              <a:t>згорткових</a:t>
            </a:r>
            <a:r>
              <a:rPr lang="uk-UA" noProof="0" dirty="0" smtClean="0"/>
              <a:t> НМ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FDF5FF-FCBE-4FCE-B0AD-C4716C96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Архітектура </a:t>
            </a:r>
            <a:r>
              <a:rPr lang="uk-UA" noProof="0" dirty="0" err="1" smtClean="0"/>
              <a:t>згорткових</a:t>
            </a:r>
            <a:r>
              <a:rPr lang="uk-UA" noProof="0" dirty="0" smtClean="0"/>
              <a:t> нейронних мереж складається зі </a:t>
            </a:r>
            <a:r>
              <a:rPr lang="uk-UA" noProof="0" dirty="0" err="1" smtClean="0"/>
              <a:t>згорткових</a:t>
            </a:r>
            <a:r>
              <a:rPr lang="uk-UA" noProof="0" dirty="0" smtClean="0"/>
              <a:t> шарів, що чергуються (</a:t>
            </a:r>
            <a:r>
              <a:rPr lang="uk-UA" noProof="0" dirty="0" err="1" smtClean="0"/>
              <a:t>convolution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layers</a:t>
            </a:r>
            <a:r>
              <a:rPr lang="uk-UA" noProof="0" dirty="0" smtClean="0"/>
              <a:t>) і </a:t>
            </a:r>
            <a:r>
              <a:rPr lang="uk-UA" noProof="0" dirty="0" err="1" smtClean="0"/>
              <a:t>субдискретизуючих</a:t>
            </a:r>
            <a:r>
              <a:rPr lang="uk-UA" noProof="0" dirty="0" smtClean="0"/>
              <a:t> шарів (</a:t>
            </a:r>
            <a:r>
              <a:rPr lang="uk-UA" noProof="0" dirty="0" err="1" smtClean="0"/>
              <a:t>subsampling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layers</a:t>
            </a:r>
            <a:r>
              <a:rPr lang="uk-UA" noProof="0" dirty="0" smtClean="0"/>
              <a:t> або </a:t>
            </a:r>
            <a:r>
              <a:rPr lang="uk-UA" noProof="0" dirty="0" err="1" smtClean="0"/>
              <a:t>pooling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layers</a:t>
            </a:r>
            <a:r>
              <a:rPr lang="uk-UA" noProof="0" dirty="0" smtClean="0"/>
              <a:t>), а також </a:t>
            </a:r>
            <a:r>
              <a:rPr lang="uk-UA" noProof="0" dirty="0" err="1" smtClean="0"/>
              <a:t>повнозв’язного</a:t>
            </a:r>
            <a:r>
              <a:rPr lang="uk-UA" noProof="0" dirty="0" smtClean="0"/>
              <a:t> шару-класифікатора в кінці. </a:t>
            </a:r>
          </a:p>
          <a:p>
            <a:r>
              <a:rPr lang="uk-UA" noProof="0" dirty="0" smtClean="0"/>
              <a:t>Структура мережі – односпрямована (без зворотних </a:t>
            </a:r>
            <a:r>
              <a:rPr lang="uk-UA" noProof="0" dirty="0" err="1" smtClean="0"/>
              <a:t>зв’язків</a:t>
            </a:r>
            <a:r>
              <a:rPr lang="uk-UA" noProof="0" dirty="0" smtClean="0"/>
              <a:t>), принципово багатошарова. </a:t>
            </a:r>
          </a:p>
          <a:p>
            <a:r>
              <a:rPr lang="uk-UA" noProof="0" dirty="0" smtClean="0"/>
              <a:t>Для навчання використовуються стандартні методи, найчастіше – метод зворотного поширення помилки.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01381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A6C859-6D43-4A01-83BE-CF9CAC56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Згорткові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3A6E57-0314-4F2C-8DC4-F3C158B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Згорткові мережі – клас НМ, в яких використовується просторова інформація, закладена в даних. </a:t>
            </a:r>
          </a:p>
          <a:p>
            <a:r>
              <a:rPr lang="uk-UA" sz="2400" noProof="0" dirty="0" smtClean="0"/>
              <a:t>Вони інспіровані фізіологічними експериментами із зоровою корою, мають складну багатошарову архітектуру і використовуються для навчання моделей з підвищеним рівнем абстракції (зокрема, для вирішення завдань розпізнавання образів за аналогією із зором).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44310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C6AA304-1540-4D8F-85A1-B89D5F2485F1}"/>
              </a:ext>
            </a:extLst>
          </p:cNvPr>
          <p:cNvPicPr/>
          <p:nvPr/>
        </p:nvPicPr>
        <p:blipFill rotWithShape="1">
          <a:blip r:embed="rId2" cstate="print"/>
          <a:srcRect t="23050" b="16974"/>
          <a:stretch/>
        </p:blipFill>
        <p:spPr bwMode="auto">
          <a:xfrm>
            <a:off x="838200" y="2851469"/>
            <a:ext cx="11521996" cy="38840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299FFB-2DCB-46D5-B4CC-23B50DC3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Згорткові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DC8561D-3C13-4D45-817C-8269B784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Глибока </a:t>
            </a:r>
            <a:r>
              <a:rPr lang="uk-UA" sz="2400" noProof="0" dirty="0" err="1" smtClean="0"/>
              <a:t>згорткова</a:t>
            </a:r>
            <a:r>
              <a:rPr lang="uk-UA" sz="2400" noProof="0" dirty="0" smtClean="0"/>
              <a:t> нейронна мережа (ГЗНМ) складається з шарів двох типів (в розпізнавальній частині архітектури) – </a:t>
            </a:r>
            <a:r>
              <a:rPr lang="uk-UA" sz="2400" noProof="0" dirty="0" err="1" smtClean="0"/>
              <a:t>згортальних</a:t>
            </a:r>
            <a:r>
              <a:rPr lang="uk-UA" sz="2400" noProof="0" dirty="0" smtClean="0"/>
              <a:t> і </a:t>
            </a:r>
            <a:r>
              <a:rPr lang="uk-UA" sz="2400" noProof="0" dirty="0" err="1" smtClean="0"/>
              <a:t>пулінгових</a:t>
            </a:r>
            <a:r>
              <a:rPr lang="uk-UA" sz="2400" noProof="0" dirty="0" smtClean="0"/>
              <a:t>, комбінація з яких повторюється необхідну кількість разів; а також одного або декількох </a:t>
            </a:r>
            <a:r>
              <a:rPr lang="uk-UA" sz="2400" noProof="0" dirty="0" err="1" smtClean="0"/>
              <a:t>повнозв’язаних</a:t>
            </a:r>
            <a:r>
              <a:rPr lang="uk-UA" sz="2400" noProof="0" dirty="0" smtClean="0"/>
              <a:t> шарів, що використовувалися на останніх етапах для вирішення задачі класифікації.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90011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771DE7-FDD1-431F-943F-2CD85A38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</a:t>
            </a:r>
            <a:r>
              <a:rPr lang="uk-UA" noProof="0" dirty="0" smtClean="0"/>
              <a:t>а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1F4AD81-96CD-4B43-BFC3-9B17FCC9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Концепція ГЗНМ побудована на поняттях локального рецептивного поля, розподілених ваг і </a:t>
            </a:r>
            <a:r>
              <a:rPr lang="uk-UA" sz="2400" noProof="0" dirty="0" err="1" smtClean="0"/>
              <a:t>пулінгу</a:t>
            </a:r>
            <a:r>
              <a:rPr lang="uk-UA" sz="2400" noProof="0" dirty="0" smtClean="0"/>
              <a:t>. </a:t>
            </a:r>
          </a:p>
          <a:p>
            <a:r>
              <a:rPr lang="uk-UA" sz="2400" noProof="0" dirty="0" smtClean="0"/>
              <a:t>Для збереження просторової інформації, зображення зручно подавати як матрицю пікселів. Для кодування локальної структури </a:t>
            </a:r>
            <a:r>
              <a:rPr lang="uk-UA" sz="2400" noProof="0" dirty="0" err="1" smtClean="0"/>
              <a:t>модматриця</a:t>
            </a:r>
            <a:r>
              <a:rPr lang="uk-UA" sz="2400" noProof="0" dirty="0" smtClean="0"/>
              <a:t> сусідніх вхідних нейронів з’єднується з одним прихованим нейроном наступного шару, що являє собою локальне рецептивне поле. Ця операція називається згорткою.</a:t>
            </a:r>
          </a:p>
          <a:p>
            <a:endParaRPr lang="uk-UA" sz="2400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E799917-F314-4B15-9E58-7AA02192D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093" y="4195763"/>
            <a:ext cx="5357813" cy="2521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9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EE8D3D-DC32-46BD-B366-CEF4E202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</a:t>
            </a:r>
            <a:r>
              <a:rPr lang="uk-UA" noProof="0" dirty="0" smtClean="0"/>
              <a:t>а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970DB09-C10E-4BD0-9B70-87DE5D24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6251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Для того, щоб знаходити одну і ту саму ознаку незалежно від того, в якому місці зображення вона перебуває, використовується загальна сукупність ваг і зміщень для всіх нейронів у прихованому шарі. </a:t>
            </a:r>
          </a:p>
          <a:p>
            <a:r>
              <a:rPr lang="uk-UA" sz="2400" noProof="0" dirty="0" smtClean="0"/>
              <a:t>У цьому разі кожен нейрон вчиться розпізнавати множину позиційно-незалежних ознак у зображенні.</a:t>
            </a:r>
            <a:endParaRPr lang="uk-UA" sz="2400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C196D05-FE09-474B-AA23-E6DE421AE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51" y="1690688"/>
            <a:ext cx="6667549" cy="425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14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14423A5-2EA6-4304-B145-0A48C46D29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70" y="4752975"/>
            <a:ext cx="744093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2D5049-3F7C-4059-AF34-16FC4956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</a:t>
            </a:r>
            <a:r>
              <a:rPr lang="uk-UA" noProof="0" dirty="0" smtClean="0"/>
              <a:t>а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59D5156-54DC-4C49-B304-5882C973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5195"/>
          </a:xfrm>
        </p:spPr>
        <p:txBody>
          <a:bodyPr>
            <a:normAutofit lnSpcReduction="10000"/>
          </a:bodyPr>
          <a:lstStyle/>
          <a:p>
            <a:r>
              <a:rPr lang="uk-UA" sz="2400" noProof="0" dirty="0" smtClean="0"/>
              <a:t>Шар згортки містить фільтр для кожного каналу, ядро згортки якого обробляє попередній шар за фрагментами. </a:t>
            </a:r>
          </a:p>
          <a:p>
            <a:r>
              <a:rPr lang="uk-UA" sz="2400" noProof="0" dirty="0" smtClean="0"/>
              <a:t>Вагові коефіцієнти ядра згортки (невеликої матриці) заздалегідь невідомі і встановлюються в процесі навчання.</a:t>
            </a:r>
          </a:p>
          <a:p>
            <a:r>
              <a:rPr lang="uk-UA" sz="2400" noProof="0" dirty="0" smtClean="0"/>
              <a:t>Скалярний результат кожної згортки потрапляє на функцію активації, що являє собою нелінійну функцію (функція активації вбудована у шар згортки). </a:t>
            </a:r>
          </a:p>
          <a:p>
            <a:r>
              <a:rPr lang="uk-UA" sz="2400" noProof="0" dirty="0" smtClean="0"/>
              <a:t>Функція </a:t>
            </a:r>
            <a:r>
              <a:rPr lang="uk-UA" sz="2400" noProof="0" dirty="0" err="1" smtClean="0"/>
              <a:t>нелінійності</a:t>
            </a:r>
            <a:r>
              <a:rPr lang="uk-UA" sz="2400" noProof="0" dirty="0" smtClean="0"/>
              <a:t> може бути будь-якою, традиційно для цього використовували гіперболічний тангенс. Зараз популярності набуває функція </a:t>
            </a:r>
            <a:r>
              <a:rPr lang="uk-UA" sz="2400" noProof="0" dirty="0" err="1" smtClean="0"/>
              <a:t>ReLU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rectified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linear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unit</a:t>
            </a:r>
            <a:r>
              <a:rPr lang="uk-UA" sz="2400" noProof="0" dirty="0" smtClean="0"/>
              <a:t>), що дозволила суттєво прискорити процес навчання і водночас спростити обчислення.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55560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33B3D9-9415-46DF-86FC-1F6FD07C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Пулінг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6E94886-C0A2-4CCF-92DE-A3D2AA3C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400" noProof="0" dirty="0" smtClean="0"/>
              <a:t>Шар </a:t>
            </a:r>
            <a:r>
              <a:rPr lang="uk-UA" sz="2400" noProof="0" dirty="0" err="1" smtClean="0"/>
              <a:t>пулінгу</a:t>
            </a:r>
            <a:r>
              <a:rPr lang="uk-UA" sz="2400" noProof="0" dirty="0" smtClean="0"/>
              <a:t> являє собою нелінійне ущільнення карти ознак, водночас група пікселів </a:t>
            </a:r>
            <a:r>
              <a:rPr lang="uk-UA" sz="2400" noProof="0" dirty="0" err="1" smtClean="0"/>
              <a:t>ущільнюється</a:t>
            </a:r>
            <a:r>
              <a:rPr lang="uk-UA" sz="2400" noProof="0" dirty="0" smtClean="0"/>
              <a:t> до одного пікселя, проходячи нелінійне перетворення.</a:t>
            </a:r>
          </a:p>
          <a:p>
            <a:r>
              <a:rPr lang="uk-UA" sz="2400" noProof="0" dirty="0" err="1" smtClean="0"/>
              <a:t>Пулінговий</a:t>
            </a:r>
            <a:r>
              <a:rPr lang="uk-UA" sz="2400" noProof="0" dirty="0" smtClean="0"/>
              <a:t> шар покликаний знижувати розмірність зображення. Початкове зображення ділиться на блоки розміром m × n, і для кожного блоку обчислюється деяка функція. Найчастіше використовується функція максимуму (</a:t>
            </a:r>
            <a:r>
              <a:rPr lang="uk-UA" sz="2400" noProof="0" dirty="0" err="1" smtClean="0"/>
              <a:t>max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pooling</a:t>
            </a:r>
            <a:r>
              <a:rPr lang="uk-UA" sz="2400" noProof="0" dirty="0" smtClean="0"/>
              <a:t>) або середнього (</a:t>
            </a:r>
            <a:r>
              <a:rPr lang="uk-UA" sz="2400" noProof="0" dirty="0" err="1" smtClean="0"/>
              <a:t>average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pooling</a:t>
            </a:r>
            <a:r>
              <a:rPr lang="uk-UA" sz="2400" noProof="0" dirty="0" smtClean="0"/>
              <a:t>). </a:t>
            </a:r>
          </a:p>
          <a:p>
            <a:r>
              <a:rPr lang="uk-UA" sz="2400" noProof="0" dirty="0" err="1" smtClean="0"/>
              <a:t>Навчаних</a:t>
            </a:r>
            <a:r>
              <a:rPr lang="uk-UA" sz="2400" noProof="0" dirty="0" smtClean="0"/>
              <a:t> параметрів у цього шару немає. </a:t>
            </a:r>
          </a:p>
          <a:p>
            <a:r>
              <a:rPr lang="uk-UA" sz="2400" noProof="0" dirty="0" smtClean="0"/>
              <a:t>Основні цілі </a:t>
            </a:r>
            <a:r>
              <a:rPr lang="uk-UA" sz="2400" noProof="0" dirty="0" err="1" smtClean="0"/>
              <a:t>пулінгового</a:t>
            </a:r>
            <a:r>
              <a:rPr lang="uk-UA" sz="2400" noProof="0" dirty="0" smtClean="0"/>
              <a:t> шару:</a:t>
            </a:r>
          </a:p>
          <a:p>
            <a:pPr lvl="1"/>
            <a:r>
              <a:rPr lang="uk-UA" sz="2000" noProof="0" dirty="0" smtClean="0"/>
              <a:t>зменшення зображення;</a:t>
            </a:r>
          </a:p>
          <a:p>
            <a:pPr lvl="1"/>
            <a:r>
              <a:rPr lang="uk-UA" sz="2000" noProof="0" dirty="0" smtClean="0"/>
              <a:t>збільшення інваріантності виходу мережі </a:t>
            </a:r>
          </a:p>
          <a:p>
            <a:pPr marL="457200" lvl="1" indent="0">
              <a:buNone/>
            </a:pPr>
            <a:r>
              <a:rPr lang="uk-UA" sz="2000" noProof="0" dirty="0" smtClean="0"/>
              <a:t>щодо малого зсуву входу;</a:t>
            </a:r>
          </a:p>
          <a:p>
            <a:pPr lvl="1"/>
            <a:r>
              <a:rPr lang="uk-UA" sz="2000" noProof="0" dirty="0" smtClean="0"/>
              <a:t>прискорення обчислень.</a:t>
            </a:r>
          </a:p>
          <a:p>
            <a:endParaRPr lang="uk-UA" sz="2400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03B4911-BE2F-4EE5-9C40-7B9AA597C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69" y="4229100"/>
            <a:ext cx="5622131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7826F0-75E1-4F37-95C6-DCEC43BE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Пулінг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75D0E-B8AB-4D68-8D63-7DFB085F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Операція </a:t>
            </a:r>
            <a:r>
              <a:rPr lang="uk-UA" sz="2400" noProof="0" dirty="0" err="1" smtClean="0"/>
              <a:t>пулінг</a:t>
            </a:r>
            <a:r>
              <a:rPr lang="uk-UA" sz="2400" noProof="0" dirty="0" smtClean="0"/>
              <a:t> може бути інтерпретована так: якщо на операції згортки вже були виявлені деякі ознаки, то для подальшої обробки настільки докладне зображення вже не потрібно, і воно </a:t>
            </a:r>
            <a:r>
              <a:rPr lang="uk-UA" sz="2400" noProof="0" dirty="0" err="1" smtClean="0"/>
              <a:t>ущільнюється</a:t>
            </a:r>
            <a:r>
              <a:rPr lang="uk-UA" sz="2400" noProof="0" dirty="0" smtClean="0"/>
              <a:t> до менш докладного. </a:t>
            </a:r>
          </a:p>
          <a:p>
            <a:r>
              <a:rPr lang="uk-UA" sz="2400" noProof="0" dirty="0" smtClean="0"/>
              <a:t>До того ж фільтрація вже непотрібних деталей допомагає мережі не перенавчатися. </a:t>
            </a:r>
          </a:p>
          <a:p>
            <a:r>
              <a:rPr lang="uk-UA" sz="2400" noProof="0" dirty="0" smtClean="0"/>
              <a:t>Шар </a:t>
            </a:r>
            <a:r>
              <a:rPr lang="uk-UA" sz="2400" noProof="0" dirty="0" err="1" smtClean="0"/>
              <a:t>пулінга</a:t>
            </a:r>
            <a:r>
              <a:rPr lang="uk-UA" sz="2400" noProof="0" dirty="0" smtClean="0"/>
              <a:t> зазвичай вставляється після шару згортки перед шаром наступної згортки.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99090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56C7C5-D18F-467E-828E-00946D52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Архітектура </a:t>
            </a:r>
            <a:r>
              <a:rPr lang="uk-UA" noProof="0" dirty="0" err="1" smtClean="0"/>
              <a:t>згорткових</a:t>
            </a:r>
            <a:r>
              <a:rPr lang="uk-UA" noProof="0" dirty="0" smtClean="0"/>
              <a:t> НМ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072B1E-BC3C-4DC5-B821-D1EF546E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Після кількох проходжень згортки зображення і ущільнення за допомогою </a:t>
            </a:r>
            <a:r>
              <a:rPr lang="uk-UA" sz="2400" noProof="0" dirty="0" err="1" smtClean="0"/>
              <a:t>пулінга</a:t>
            </a:r>
            <a:r>
              <a:rPr lang="uk-UA" sz="2400" noProof="0" dirty="0" smtClean="0"/>
              <a:t> система перебудовується від конкретної сітки пікселів з високою роздільною здатністю до більш абстрактних карт ознак зазвичай на кожному наступному шарі збільшується кількість каналів і зменшується розмірність зображення в кожному каналі. </a:t>
            </a:r>
          </a:p>
          <a:p>
            <a:r>
              <a:rPr lang="uk-UA" sz="2400" noProof="0" dirty="0" smtClean="0"/>
              <a:t>Зрештою залишається велика сукупність каналів, що зберігають невелику кількість даних, що інтерпретуються як абстрактні поняття, виявлені з вихідного зображення.</a:t>
            </a:r>
          </a:p>
          <a:p>
            <a:r>
              <a:rPr lang="uk-UA" sz="2400" noProof="0" dirty="0" smtClean="0"/>
              <a:t>Ці дані об’єднуються і передаються на звичайну </a:t>
            </a:r>
            <a:r>
              <a:rPr lang="uk-UA" sz="2400" noProof="0" dirty="0" err="1" smtClean="0"/>
              <a:t>повнозв’язну</a:t>
            </a:r>
            <a:r>
              <a:rPr lang="uk-UA" sz="2400" noProof="0" dirty="0" smtClean="0"/>
              <a:t> нейронну мережу, що теж може складатися з декількох шарів. При цьому </a:t>
            </a:r>
            <a:r>
              <a:rPr lang="uk-UA" sz="2400" noProof="0" dirty="0" err="1" smtClean="0"/>
              <a:t>повнозв’язні</a:t>
            </a:r>
            <a:r>
              <a:rPr lang="uk-UA" sz="2400" noProof="0" dirty="0" smtClean="0"/>
              <a:t> шари вже втрачають просторову структуру пікселів і мають порівняно невелику розмірність.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166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610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Лекція 18</vt:lpstr>
      <vt:lpstr>Згорткові мережі</vt:lpstr>
      <vt:lpstr>Згорткові мережі</vt:lpstr>
      <vt:lpstr>Згортка </vt:lpstr>
      <vt:lpstr>Згортка </vt:lpstr>
      <vt:lpstr>Згортка </vt:lpstr>
      <vt:lpstr>Пулінг </vt:lpstr>
      <vt:lpstr>Пулінг</vt:lpstr>
      <vt:lpstr>Архітектура згорткових НМ</vt:lpstr>
      <vt:lpstr>Архітектура згорткових НМ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88</cp:revision>
  <dcterms:created xsi:type="dcterms:W3CDTF">2020-08-21T08:15:31Z</dcterms:created>
  <dcterms:modified xsi:type="dcterms:W3CDTF">2020-09-02T08:30:01Z</dcterms:modified>
</cp:coreProperties>
</file>