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2" r:id="rId8"/>
    <p:sldId id="275" r:id="rId9"/>
    <p:sldId id="261" r:id="rId10"/>
    <p:sldId id="263" r:id="rId11"/>
    <p:sldId id="264" r:id="rId12"/>
    <p:sldId id="265" r:id="rId13"/>
    <p:sldId id="266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136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_________Microsoft_Visio4111.vsd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/>
              <a:t>Лекція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Підготовка даних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uk-UA" b="1" noProof="0" dirty="0"/>
              <a:t>Вибір ознак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noProof="0" dirty="0"/>
              <a:t>1) чим більше даних, тим вище обчислювальна складність;</a:t>
            </a:r>
          </a:p>
          <a:p>
            <a:pPr marL="0" indent="0">
              <a:buNone/>
            </a:pPr>
            <a:r>
              <a:rPr lang="uk-UA" sz="2400" noProof="0" dirty="0"/>
              <a:t>2) деякі алгоритми тлумачать шум як сигнал, що призводить до перенавчання моделі.</a:t>
            </a:r>
          </a:p>
          <a:p>
            <a:pPr marL="0" indent="0">
              <a:buNone/>
            </a:pPr>
            <a:r>
              <a:rPr lang="uk-UA" sz="2400" noProof="0" dirty="0"/>
              <a:t>Статистичний підхід полягає у видаленні змінних, дисперсія яких нижче певної границі. </a:t>
            </a:r>
          </a:p>
          <a:p>
            <a:pPr marL="0" indent="0">
              <a:buNone/>
            </a:pPr>
            <a:r>
              <a:rPr lang="uk-UA" sz="2400" noProof="0" dirty="0"/>
              <a:t>Також можна використовувати базову модель для оцінки ознак, на основі якої можна оцінити значущість ознак: якщо ознаки не корисні в простій моделі, не потрібно використовувати їх і в більш складній.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69DD034-37A6-4743-B309-29A8ACA9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2005C3B1-8D22-4A0F-8DB3-5CE417CD8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66736"/>
              </p:ext>
            </p:extLst>
          </p:nvPr>
        </p:nvGraphicFramePr>
        <p:xfrm>
          <a:off x="5783283" y="-1"/>
          <a:ext cx="6408718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4" imgW="5229369" imgH="5772235" progId="Visio.Drawing.15">
                  <p:embed/>
                </p:oleObj>
              </mc:Choice>
              <mc:Fallback>
                <p:oleObj r:id="rId4" imgW="5229369" imgH="57722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83" y="-1"/>
                        <a:ext cx="6408718" cy="6857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01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Вибір ознак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b="1" noProof="0" dirty="0" err="1"/>
              <a:t>Backward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Elimination</a:t>
            </a:r>
            <a:r>
              <a:rPr lang="uk-UA" sz="2400" b="1" noProof="0" dirty="0"/>
              <a:t> </a:t>
            </a:r>
            <a:r>
              <a:rPr lang="uk-UA" sz="2400" noProof="0" dirty="0"/>
              <a:t>– починаючи з повного простору ознак, видаляти по одній найменш значущій (наприклад, з максимальним р-значенням), поки не буде досягнуто бажаної якості моделі або не відбудеться значне її погіршення.</a:t>
            </a:r>
          </a:p>
          <a:p>
            <a:r>
              <a:rPr lang="uk-UA" sz="2400" b="1" noProof="0" dirty="0" err="1"/>
              <a:t>Forward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Selection</a:t>
            </a:r>
            <a:r>
              <a:rPr lang="uk-UA" sz="2400" b="1" noProof="0" dirty="0"/>
              <a:t> </a:t>
            </a:r>
            <a:r>
              <a:rPr lang="uk-UA" sz="2400" noProof="0" dirty="0"/>
              <a:t>полягає в побудові повного набору </a:t>
            </a:r>
            <a:r>
              <a:rPr lang="uk-UA" sz="2400" noProof="0" dirty="0" err="1"/>
              <a:t>однофакторних</a:t>
            </a:r>
            <a:r>
              <a:rPr lang="uk-UA" sz="2400" noProof="0" dirty="0"/>
              <a:t> моделей і вибору найбільш якісної, а також у подальшому додаванні змінних по одній для досягнення бажаної якості моделі. </a:t>
            </a:r>
          </a:p>
          <a:p>
            <a:r>
              <a:rPr lang="uk-UA" sz="2400" b="1" noProof="0" dirty="0" err="1"/>
              <a:t>Bidirectional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Elimination</a:t>
            </a:r>
            <a:r>
              <a:rPr lang="uk-UA" sz="2400" b="1" noProof="0" dirty="0"/>
              <a:t> </a:t>
            </a:r>
            <a:r>
              <a:rPr lang="uk-UA" sz="2400" noProof="0" dirty="0"/>
              <a:t>об’єднує два перераховані вище методи відбору змінних.</a:t>
            </a:r>
          </a:p>
          <a:p>
            <a:r>
              <a:rPr lang="uk-UA" sz="2400" b="1" noProof="0" dirty="0" err="1"/>
              <a:t>Exhaustive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Feature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Selection</a:t>
            </a:r>
            <a:r>
              <a:rPr lang="uk-UA" sz="2400" b="1" noProof="0" dirty="0"/>
              <a:t> </a:t>
            </a:r>
            <a:r>
              <a:rPr lang="uk-UA" sz="2400" noProof="0" dirty="0"/>
              <a:t>- найбільш надійний, але й </a:t>
            </a:r>
            <a:r>
              <a:rPr lang="uk-UA" sz="2400" noProof="0" dirty="0" err="1"/>
              <a:t>обчислювально</a:t>
            </a:r>
            <a:r>
              <a:rPr lang="uk-UA" sz="2400" noProof="0" dirty="0"/>
              <a:t> найскладніший спосіб заснований на </a:t>
            </a:r>
            <a:r>
              <a:rPr lang="uk-UA" sz="2400" b="1" noProof="0" dirty="0"/>
              <a:t>переборі</a:t>
            </a:r>
            <a:r>
              <a:rPr lang="uk-UA" sz="2400" noProof="0" dirty="0"/>
              <a:t>: модель навчається на декількох підмножинах змінних, результати запам’ятовуються, та порівнюється якість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224916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Перехресна перевірка (крос-</a:t>
            </a:r>
            <a:r>
              <a:rPr lang="uk-UA" b="1" noProof="0" dirty="0" err="1"/>
              <a:t>валідація</a:t>
            </a:r>
            <a:r>
              <a:rPr lang="uk-UA" b="1" noProof="0" dirty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/>
              <a:t>Для оцінювання достовірності моделі з метою перевірки, чи узагальнюються результати моделювання на незалежному наборі даних, використовується перехресна перевірка (крос-</a:t>
            </a:r>
            <a:r>
              <a:rPr lang="uk-UA" sz="2400" noProof="0" dirty="0" err="1"/>
              <a:t>валідація</a:t>
            </a:r>
            <a:r>
              <a:rPr lang="uk-UA" sz="2400" noProof="0" dirty="0"/>
              <a:t>, </a:t>
            </a:r>
            <a:r>
              <a:rPr lang="uk-UA" sz="2400" noProof="0" dirty="0" err="1"/>
              <a:t>англ</a:t>
            </a:r>
            <a:r>
              <a:rPr lang="uk-UA" sz="2400" noProof="0" dirty="0"/>
              <a:t>. </a:t>
            </a:r>
            <a:r>
              <a:rPr lang="uk-UA" sz="2400" b="1" noProof="0" dirty="0" err="1"/>
              <a:t>cross-validation</a:t>
            </a:r>
            <a:r>
              <a:rPr lang="uk-UA" sz="2400" noProof="0" dirty="0"/>
              <a:t>). </a:t>
            </a:r>
          </a:p>
          <a:p>
            <a:pPr marL="0" indent="0">
              <a:buNone/>
            </a:pPr>
            <a:r>
              <a:rPr lang="uk-UA" sz="2400" noProof="0" dirty="0"/>
              <a:t>Одноразова перехресна перевірка передбачає розбиття вибірки на </a:t>
            </a:r>
            <a:r>
              <a:rPr lang="uk-UA" sz="2400" noProof="0" dirty="0" err="1"/>
              <a:t>взаємодоповнювані</a:t>
            </a:r>
            <a:r>
              <a:rPr lang="uk-UA" sz="2400" noProof="0" dirty="0"/>
              <a:t> підвибірки з метою проведення аналізу на одній частині (що називається навчальним набором, </a:t>
            </a:r>
            <a:r>
              <a:rPr lang="uk-UA" sz="2400" noProof="0" dirty="0" err="1"/>
              <a:t>англ</a:t>
            </a:r>
            <a:r>
              <a:rPr lang="uk-UA" sz="2400" noProof="0" dirty="0"/>
              <a:t>. </a:t>
            </a:r>
            <a:r>
              <a:rPr lang="uk-UA" sz="2400" b="1" noProof="0" dirty="0" err="1"/>
              <a:t>training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set</a:t>
            </a:r>
            <a:r>
              <a:rPr lang="uk-UA" sz="2400" noProof="0" dirty="0"/>
              <a:t>) та перевірки результатів на іншій частині (що називається тестовим набором, </a:t>
            </a:r>
            <a:r>
              <a:rPr lang="uk-UA" sz="2400" noProof="0" dirty="0" err="1"/>
              <a:t>англ</a:t>
            </a:r>
            <a:r>
              <a:rPr lang="uk-UA" sz="2400" noProof="0" dirty="0"/>
              <a:t>. </a:t>
            </a:r>
            <a:r>
              <a:rPr lang="uk-UA" sz="2400" b="1" noProof="0" dirty="0" err="1"/>
              <a:t>testing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set</a:t>
            </a:r>
            <a:r>
              <a:rPr lang="uk-UA" sz="2400" noProof="0" dirty="0"/>
              <a:t>). </a:t>
            </a:r>
          </a:p>
          <a:p>
            <a:pPr marL="0" indent="0">
              <a:buNone/>
            </a:pPr>
            <a:r>
              <a:rPr lang="uk-UA" sz="2400" noProof="0" dirty="0"/>
              <a:t>Для зниження дисперсії здійснюється багаторазова перехресна перевірка із застосуванням різних </a:t>
            </a:r>
            <a:r>
              <a:rPr lang="uk-UA" sz="2400" noProof="0" dirty="0" err="1"/>
              <a:t>розбиттів</a:t>
            </a:r>
            <a:r>
              <a:rPr lang="uk-UA" sz="2400" noProof="0" dirty="0"/>
              <a:t>, результати цих перевірок усереднюють.</a:t>
            </a:r>
          </a:p>
          <a:p>
            <a:pPr marL="0" indent="0">
              <a:buNone/>
            </a:pPr>
            <a:endParaRPr lang="uk-UA" sz="2400" noProof="0" dirty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64770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Типи крос-</a:t>
            </a:r>
            <a:r>
              <a:rPr lang="uk-UA" b="1" noProof="0" dirty="0" err="1"/>
              <a:t>валідації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uk-UA" b="1" noProof="0" dirty="0"/>
              <a:t>Крос-</a:t>
            </a:r>
            <a:r>
              <a:rPr lang="uk-UA" b="1" noProof="0" dirty="0" err="1"/>
              <a:t>валідація</a:t>
            </a:r>
            <a:r>
              <a:rPr lang="uk-UA" b="1" noProof="0" dirty="0"/>
              <a:t> на K блоках (K-</a:t>
            </a:r>
            <a:r>
              <a:rPr lang="uk-UA" b="1" noProof="0" dirty="0" err="1"/>
              <a:t>fold</a:t>
            </a:r>
            <a:r>
              <a:rPr lang="uk-UA" b="1" noProof="0" dirty="0"/>
              <a:t> </a:t>
            </a:r>
            <a:r>
              <a:rPr lang="uk-UA" b="1" noProof="0" dirty="0" err="1"/>
              <a:t>cross-validation</a:t>
            </a:r>
            <a:r>
              <a:rPr lang="uk-UA" b="1" noProof="0" dirty="0"/>
              <a:t>). </a:t>
            </a:r>
          </a:p>
          <a:p>
            <a:pPr marL="342900" lvl="1" indent="-342900"/>
            <a:r>
              <a:rPr lang="uk-UA" noProof="0" dirty="0"/>
              <a:t>В цьому випадку набір даних розбивається на K однакових за розміром блоків. </a:t>
            </a:r>
          </a:p>
          <a:p>
            <a:pPr marL="342900" lvl="1" indent="-342900"/>
            <a:r>
              <a:rPr lang="uk-UA" noProof="0" dirty="0"/>
              <a:t>З K блоків один залишається для тестування моделі, а інші K-1 використовуються як тренувальний набір. </a:t>
            </a:r>
          </a:p>
          <a:p>
            <a:pPr marL="342900" lvl="1" indent="-342900"/>
            <a:r>
              <a:rPr lang="uk-UA" noProof="0" dirty="0"/>
              <a:t>Процес повторюється K раз, кожен з блоків використовується як тестовий набір один раз. Отримані K результати </a:t>
            </a:r>
            <a:r>
              <a:rPr lang="uk-UA" noProof="0" dirty="0" err="1"/>
              <a:t>усереднюються</a:t>
            </a:r>
            <a:r>
              <a:rPr lang="uk-UA" noProof="0" dirty="0"/>
              <a:t> або комбінуються будь-яким іншим способом, і дають одну оцінку. </a:t>
            </a:r>
          </a:p>
          <a:p>
            <a:pPr marL="342900" lvl="1" indent="-342900"/>
            <a:r>
              <a:rPr lang="uk-UA" noProof="0" dirty="0"/>
              <a:t>Перевага такого способу в тому, що всі спостереження використовуються і для тренування, і для тестування моделі, при чому кожне спостереження використовується для тестування лише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68973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Типи крос-</a:t>
            </a:r>
            <a:r>
              <a:rPr lang="uk-UA" b="1" noProof="0" dirty="0" err="1"/>
              <a:t>валідації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uk-UA" b="1" noProof="0" dirty="0" err="1"/>
              <a:t>Валідація</a:t>
            </a:r>
            <a:r>
              <a:rPr lang="uk-UA" b="1" noProof="0" dirty="0"/>
              <a:t> випадковим </a:t>
            </a:r>
            <a:r>
              <a:rPr lang="uk-UA" b="1" noProof="0" dirty="0" err="1"/>
              <a:t>семплюванням</a:t>
            </a:r>
            <a:r>
              <a:rPr lang="uk-UA" b="1" noProof="0" dirty="0"/>
              <a:t> (</a:t>
            </a:r>
            <a:r>
              <a:rPr lang="uk-UA" b="1" noProof="0" dirty="0" err="1"/>
              <a:t>random</a:t>
            </a:r>
            <a:r>
              <a:rPr lang="uk-UA" b="1" noProof="0" dirty="0"/>
              <a:t> </a:t>
            </a:r>
            <a:r>
              <a:rPr lang="uk-UA" b="1" noProof="0" dirty="0" err="1"/>
              <a:t>subsampling</a:t>
            </a:r>
            <a:r>
              <a:rPr lang="uk-UA" b="1" noProof="0" dirty="0"/>
              <a:t>).</a:t>
            </a:r>
            <a:r>
              <a:rPr lang="uk-UA" noProof="0" dirty="0"/>
              <a:t> </a:t>
            </a:r>
          </a:p>
          <a:p>
            <a:pPr marL="342900" lvl="1" indent="-342900"/>
            <a:r>
              <a:rPr lang="uk-UA" noProof="0" dirty="0"/>
              <a:t>Цей метод </a:t>
            </a:r>
            <a:r>
              <a:rPr lang="uk-UA" noProof="0" dirty="0" err="1"/>
              <a:t>випадко</a:t>
            </a:r>
            <a:r>
              <a:rPr lang="uk-UA" noProof="0" dirty="0"/>
              <a:t> розбиває набір даних на тренувальний і тестовий набори. </a:t>
            </a:r>
          </a:p>
          <a:p>
            <a:pPr marL="342900" lvl="1" indent="-342900"/>
            <a:r>
              <a:rPr lang="uk-UA" noProof="0" dirty="0"/>
              <a:t>Для кожного такого розбиття модель підлаштовується під тренувальні дані, а точність прогнозу оцінюється на тестовому наборі. </a:t>
            </a:r>
          </a:p>
          <a:p>
            <a:pPr marL="342900" lvl="1" indent="-342900"/>
            <a:r>
              <a:rPr lang="uk-UA" noProof="0" dirty="0"/>
              <a:t>Результати усереднюють за всім розбиттям. </a:t>
            </a:r>
          </a:p>
          <a:p>
            <a:pPr marL="342900" lvl="1" indent="-342900"/>
            <a:r>
              <a:rPr lang="uk-UA" noProof="0" dirty="0"/>
              <a:t>Перевага такого методу в тому, що пропорції тренувального та тестового наборів не залежать від кількості блоків. </a:t>
            </a:r>
          </a:p>
          <a:p>
            <a:pPr marL="342900" lvl="1" indent="-342900"/>
            <a:r>
              <a:rPr lang="uk-UA" noProof="0" dirty="0"/>
              <a:t>Недолік методу в тому, що деякі спостереження можуть жодного разу не потрапити в тестовий набір, тоді як інші можуть потрапити в нього більше, ніж один раз. Крім того, оскільки розбиття проводяться випадково, результати будуть відрізнятися в разі повторного аналізу.</a:t>
            </a:r>
          </a:p>
        </p:txBody>
      </p:sp>
    </p:spTree>
    <p:extLst>
      <p:ext uri="{BB962C8B-B14F-4D97-AF65-F5344CB8AC3E}">
        <p14:creationId xmlns:p14="http://schemas.microsoft.com/office/powerpoint/2010/main" val="191952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Типи крос-</a:t>
            </a:r>
            <a:r>
              <a:rPr lang="uk-UA" b="1" noProof="0" dirty="0" err="1"/>
              <a:t>валідації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uk-UA" b="1" noProof="0" dirty="0"/>
              <a:t>По-елементна крос-</a:t>
            </a:r>
            <a:r>
              <a:rPr lang="uk-UA" b="1" noProof="0" dirty="0" err="1"/>
              <a:t>валідація</a:t>
            </a:r>
            <a:r>
              <a:rPr lang="uk-UA" b="1" noProof="0" dirty="0"/>
              <a:t> (</a:t>
            </a:r>
            <a:r>
              <a:rPr lang="uk-UA" b="1" noProof="0" dirty="0" err="1"/>
              <a:t>Leave-one-out</a:t>
            </a:r>
            <a:r>
              <a:rPr lang="uk-UA" b="1" noProof="0" dirty="0"/>
              <a:t>, LOO).</a:t>
            </a:r>
            <a:r>
              <a:rPr lang="uk-UA" noProof="0" dirty="0"/>
              <a:t> </a:t>
            </a:r>
          </a:p>
          <a:p>
            <a:pPr marL="342900" lvl="1" indent="-342900"/>
            <a:r>
              <a:rPr lang="uk-UA" noProof="0" dirty="0"/>
              <a:t>В цьому випадку окреме спостереження використовується в якості тестового набору даних, а решта спостережень з вихідного набору – в якості тренувального. </a:t>
            </a:r>
          </a:p>
          <a:p>
            <a:pPr marL="342900" lvl="1" indent="-342900"/>
            <a:r>
              <a:rPr lang="uk-UA" noProof="0" dirty="0"/>
              <a:t>Цикл повторюється, поки кожне спостереження не буде використане один раз в якості тестового. </a:t>
            </a:r>
          </a:p>
          <a:p>
            <a:pPr marL="342900" lvl="1" indent="-342900"/>
            <a:r>
              <a:rPr lang="uk-UA" noProof="0" dirty="0"/>
              <a:t>Це аналог K-блокової крос-</a:t>
            </a:r>
            <a:r>
              <a:rPr lang="uk-UA" noProof="0" dirty="0" err="1"/>
              <a:t>валідації</a:t>
            </a:r>
            <a:r>
              <a:rPr lang="uk-UA" noProof="0" dirty="0"/>
              <a:t>, де K дорівнює кількості спостережень у вихідному наборі даних</a:t>
            </a:r>
          </a:p>
        </p:txBody>
      </p:sp>
    </p:spTree>
    <p:extLst>
      <p:ext uri="{BB962C8B-B14F-4D97-AF65-F5344CB8AC3E}">
        <p14:creationId xmlns:p14="http://schemas.microsoft.com/office/powerpoint/2010/main" val="39788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Етапи підготовки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uk-UA" sz="2400" noProof="0" dirty="0"/>
              <a:t>Завантаження та інтеграція даних</a:t>
            </a:r>
            <a:endParaRPr lang="en-US" sz="2400" noProof="0" dirty="0"/>
          </a:p>
          <a:p>
            <a:r>
              <a:rPr lang="uk-UA" sz="2400" noProof="0" dirty="0"/>
              <a:t>Кодування</a:t>
            </a:r>
          </a:p>
          <a:p>
            <a:r>
              <a:rPr lang="uk-UA" sz="2400" noProof="0" dirty="0"/>
              <a:t>Обчислення статистик</a:t>
            </a:r>
            <a:r>
              <a:rPr lang="en-US" sz="2400" noProof="0" dirty="0"/>
              <a:t> </a:t>
            </a:r>
            <a:r>
              <a:rPr lang="uk-UA" sz="2400" noProof="0" dirty="0"/>
              <a:t>та кореляцій</a:t>
            </a:r>
          </a:p>
          <a:p>
            <a:pPr lvl="0"/>
            <a:r>
              <a:rPr lang="uk-UA" sz="2400" dirty="0" smtClean="0"/>
              <a:t>В</a:t>
            </a:r>
            <a:r>
              <a:rPr lang="uk-UA" sz="2400" noProof="0" dirty="0" err="1" smtClean="0"/>
              <a:t>идалення</a:t>
            </a:r>
            <a:r>
              <a:rPr lang="uk-UA" sz="2400" noProof="0" dirty="0" smtClean="0"/>
              <a:t> викидів </a:t>
            </a:r>
            <a:endParaRPr lang="uk-UA" sz="2400" noProof="0" dirty="0"/>
          </a:p>
          <a:p>
            <a:r>
              <a:rPr lang="uk-UA" sz="2400" dirty="0"/>
              <a:t>Обробка </a:t>
            </a:r>
            <a:r>
              <a:rPr lang="uk-UA" sz="2400" dirty="0"/>
              <a:t>помилок </a:t>
            </a:r>
            <a:r>
              <a:rPr lang="uk-UA" sz="2400" dirty="0" smtClean="0"/>
              <a:t>та відсутніх </a:t>
            </a:r>
            <a:r>
              <a:rPr lang="uk-UA" sz="2400" dirty="0"/>
              <a:t>значень</a:t>
            </a:r>
          </a:p>
          <a:p>
            <a:pPr lvl="0"/>
            <a:r>
              <a:rPr lang="uk-UA" sz="2400" noProof="0" dirty="0" err="1"/>
              <a:t>Шкалювання</a:t>
            </a:r>
            <a:r>
              <a:rPr lang="uk-UA" sz="2400" noProof="0" dirty="0"/>
              <a:t> даних</a:t>
            </a:r>
          </a:p>
          <a:p>
            <a:pPr lvl="0"/>
            <a:r>
              <a:rPr lang="uk-UA" sz="2400" noProof="0" dirty="0"/>
              <a:t>Вибір ознак (</a:t>
            </a:r>
            <a:r>
              <a:rPr lang="uk-UA" sz="2400" noProof="0" dirty="0" err="1"/>
              <a:t>Feature</a:t>
            </a:r>
            <a:r>
              <a:rPr lang="uk-UA" sz="2400" noProof="0" dirty="0"/>
              <a:t> </a:t>
            </a:r>
            <a:r>
              <a:rPr lang="uk-UA" sz="2400" noProof="0" dirty="0" err="1"/>
              <a:t>selection</a:t>
            </a:r>
            <a:r>
              <a:rPr lang="uk-UA" sz="2400" noProof="0" dirty="0"/>
              <a:t>)</a:t>
            </a:r>
          </a:p>
          <a:p>
            <a:pPr lvl="0"/>
            <a:r>
              <a:rPr lang="uk-UA" sz="2400" noProof="0" dirty="0"/>
              <a:t>Перехресна перевірка (крос-</a:t>
            </a:r>
            <a:r>
              <a:rPr lang="uk-UA" sz="2400" noProof="0" dirty="0" err="1"/>
              <a:t>валідація</a:t>
            </a:r>
            <a:r>
              <a:rPr lang="uk-UA" sz="2400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9F8569-3CA7-4CE9-B737-40951662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/>
              <a:t>Завантаження та інтеграція даних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0F721E2-2328-4CA2-ACA1-BB374565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dirty="0"/>
              <a:t>Таблицю з даними бажано зберегти в текстовий файл</a:t>
            </a:r>
          </a:p>
          <a:p>
            <a:pPr lvl="1"/>
            <a:r>
              <a:rPr lang="uk-UA" sz="2000" dirty="0"/>
              <a:t>.</a:t>
            </a:r>
            <a:r>
              <a:rPr lang="uk-UA" sz="2000" dirty="0" err="1"/>
              <a:t>txt</a:t>
            </a:r>
            <a:r>
              <a:rPr lang="uk-UA" sz="2000" dirty="0"/>
              <a:t> (</a:t>
            </a:r>
            <a:r>
              <a:rPr lang="uk-UA" sz="2000" dirty="0" err="1"/>
              <a:t>tab-delimited</a:t>
            </a:r>
            <a:r>
              <a:rPr lang="uk-UA" sz="2000" dirty="0"/>
              <a:t> </a:t>
            </a:r>
            <a:r>
              <a:rPr lang="uk-UA" sz="2000" dirty="0" err="1"/>
              <a:t>files</a:t>
            </a:r>
            <a:r>
              <a:rPr lang="uk-UA" sz="2000" dirty="0"/>
              <a:t>), де значення змінних розділені знаками табуляції</a:t>
            </a:r>
          </a:p>
          <a:p>
            <a:pPr lvl="1"/>
            <a:r>
              <a:rPr lang="uk-UA" sz="2000" dirty="0"/>
              <a:t>.</a:t>
            </a:r>
            <a:r>
              <a:rPr lang="uk-UA" sz="2000" dirty="0" err="1"/>
              <a:t>csv</a:t>
            </a:r>
            <a:r>
              <a:rPr lang="uk-UA" sz="2000" dirty="0"/>
              <a:t> (</a:t>
            </a:r>
            <a:r>
              <a:rPr lang="uk-UA" sz="2000" dirty="0" err="1"/>
              <a:t>comma</a:t>
            </a:r>
            <a:r>
              <a:rPr lang="uk-UA" sz="2000" dirty="0"/>
              <a:t> </a:t>
            </a:r>
            <a:r>
              <a:rPr lang="uk-UA" sz="2000" dirty="0" err="1"/>
              <a:t>separated</a:t>
            </a:r>
            <a:r>
              <a:rPr lang="uk-UA" sz="2000" dirty="0"/>
              <a:t> </a:t>
            </a:r>
            <a:r>
              <a:rPr lang="uk-UA" sz="2000" dirty="0" err="1"/>
              <a:t>values</a:t>
            </a:r>
            <a:r>
              <a:rPr lang="uk-UA" sz="2000" dirty="0"/>
              <a:t>), де значення змінних розділені комами</a:t>
            </a:r>
          </a:p>
          <a:p>
            <a:r>
              <a:rPr lang="uk-UA" sz="2400" dirty="0"/>
              <a:t>Бібліотека </a:t>
            </a:r>
            <a:r>
              <a:rPr lang="uk-UA" sz="2400" dirty="0" err="1"/>
              <a:t>foreign</a:t>
            </a:r>
            <a:r>
              <a:rPr lang="uk-UA" sz="2400" dirty="0"/>
              <a:t> дозволяє імпортувати таблиці, збережені в інших форматах (Excel, SPSS, SAS, STATA, </a:t>
            </a:r>
            <a:r>
              <a:rPr lang="uk-UA" sz="2400" dirty="0" err="1"/>
              <a:t>Acces</a:t>
            </a:r>
            <a:r>
              <a:rPr lang="uk-UA" sz="2400" dirty="0"/>
              <a:t>, </a:t>
            </a:r>
            <a:r>
              <a:rPr lang="uk-UA" sz="2400" dirty="0" err="1"/>
              <a:t>Matlab</a:t>
            </a:r>
            <a:r>
              <a:rPr lang="uk-UA" sz="2400" dirty="0"/>
              <a:t>, SQL, </a:t>
            </a:r>
            <a:r>
              <a:rPr lang="uk-UA" sz="2400" dirty="0" err="1"/>
              <a:t>Oracle</a:t>
            </a:r>
            <a:r>
              <a:rPr lang="uk-UA" sz="2400" dirty="0"/>
              <a:t>, тощо).</a:t>
            </a:r>
            <a:endParaRPr lang="uk-UA" sz="2400" noProof="0" dirty="0"/>
          </a:p>
          <a:p>
            <a:r>
              <a:rPr lang="uk-UA" sz="2400" noProof="0" dirty="0"/>
              <a:t>Якщо дані треба завантажувати з декількох джерел, для підготовки навчальної вибірки потрібна їх інтеграція:</a:t>
            </a:r>
          </a:p>
          <a:p>
            <a:pPr lvl="1"/>
            <a:r>
              <a:rPr lang="uk-UA" sz="2000" noProof="0" dirty="0"/>
              <a:t>горизонтальне з’єднання (</a:t>
            </a:r>
            <a:r>
              <a:rPr lang="uk-UA" sz="2000" noProof="0" dirty="0" err="1"/>
              <a:t>merge</a:t>
            </a:r>
            <a:r>
              <a:rPr lang="uk-UA" sz="2000" noProof="0" dirty="0"/>
              <a:t>), </a:t>
            </a:r>
          </a:p>
          <a:p>
            <a:pPr lvl="1"/>
            <a:r>
              <a:rPr lang="uk-UA" sz="2000" noProof="0" dirty="0"/>
              <a:t>вертикальне об’єднання (</a:t>
            </a:r>
            <a:r>
              <a:rPr lang="uk-UA" sz="2000" noProof="0" dirty="0" err="1"/>
              <a:t>append</a:t>
            </a:r>
            <a:r>
              <a:rPr lang="uk-UA" sz="2000" noProof="0" dirty="0"/>
              <a:t>), </a:t>
            </a:r>
          </a:p>
          <a:p>
            <a:pPr lvl="1"/>
            <a:r>
              <a:rPr lang="uk-UA" sz="2000" noProof="0" dirty="0"/>
              <a:t>агрегація даних.</a:t>
            </a:r>
          </a:p>
          <a:p>
            <a:r>
              <a:rPr lang="uk-UA" sz="1600" dirty="0"/>
              <a:t>У першому рядку необхідно задати заголовки стовпців-змінних</a:t>
            </a:r>
          </a:p>
          <a:p>
            <a:r>
              <a:rPr lang="uk-UA" sz="1600" dirty="0"/>
              <a:t>Файл бажано помістити в робочу папку програми</a:t>
            </a:r>
          </a:p>
          <a:p>
            <a:pPr marL="457200" lvl="1" indent="0">
              <a:buNone/>
            </a:pPr>
            <a:endParaRPr lang="uk-UA" sz="2000" noProof="0" dirty="0"/>
          </a:p>
        </p:txBody>
      </p:sp>
    </p:spTree>
    <p:extLst>
      <p:ext uri="{BB962C8B-B14F-4D97-AF65-F5344CB8AC3E}">
        <p14:creationId xmlns:p14="http://schemas.microsoft.com/office/powerpoint/2010/main" val="6554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Кодування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8B8FF3AD-32BA-4DF4-AA2C-5D2E4FD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noProof="0" dirty="0"/>
              <a:t>Економічні дані, з якими ми будемо працювати в рамках цього курсу, можна розбити на два великі класи – числові та категоріальні (номінальні).</a:t>
            </a:r>
          </a:p>
          <a:p>
            <a:r>
              <a:rPr lang="uk-UA" noProof="0" dirty="0"/>
              <a:t>Для кодування категоріальних змінних спочатку необхідно скласти перелік усіх можливих значень, а потім провести кодування. </a:t>
            </a:r>
          </a:p>
          <a:p>
            <a:r>
              <a:rPr lang="uk-UA" b="1" i="1" noProof="0" dirty="0"/>
              <a:t>Просте</a:t>
            </a:r>
            <a:r>
              <a:rPr lang="uk-UA" noProof="0" dirty="0"/>
              <a:t> </a:t>
            </a:r>
            <a:r>
              <a:rPr lang="uk-UA" b="1" i="1" noProof="0" dirty="0"/>
              <a:t>кодування</a:t>
            </a:r>
            <a:r>
              <a:rPr lang="uk-UA" noProof="0" dirty="0"/>
              <a:t> – відповідно до кожної категорії береться якесь числове значення.</a:t>
            </a:r>
          </a:p>
          <a:p>
            <a:r>
              <a:rPr lang="uk-UA" b="1" i="1" noProof="0" dirty="0"/>
              <a:t>Розширене</a:t>
            </a:r>
            <a:r>
              <a:rPr lang="uk-UA" noProof="0" dirty="0"/>
              <a:t> </a:t>
            </a:r>
            <a:r>
              <a:rPr lang="uk-UA" b="1" i="1" noProof="0" dirty="0"/>
              <a:t>кодування</a:t>
            </a:r>
            <a:r>
              <a:rPr lang="uk-UA" noProof="0" dirty="0"/>
              <a:t> – кожній категорії зіставляється бінарна змінна.</a:t>
            </a:r>
          </a:p>
          <a:p>
            <a:r>
              <a:rPr lang="uk-UA" noProof="0" dirty="0"/>
              <a:t>Недоліком простого кодування є можливість інтерпретації моделлю категорій, що перебувають в середині списку, як комбінацій категорій з початку та кінця списку, не виключена ймовірність отримання безглуздих </a:t>
            </a:r>
            <a:r>
              <a:rPr lang="uk-UA" noProof="0" dirty="0" err="1"/>
              <a:t>нецілочисельних</a:t>
            </a:r>
            <a:r>
              <a:rPr lang="uk-UA" noProof="0" dirty="0"/>
              <a:t> відповідей. </a:t>
            </a:r>
          </a:p>
          <a:p>
            <a:r>
              <a:rPr lang="uk-UA" noProof="0" dirty="0"/>
              <a:t>Недолік розширеного кодування полягає в збільшенні кількості змінних моделі.</a:t>
            </a:r>
          </a:p>
        </p:txBody>
      </p:sp>
    </p:spTree>
    <p:extLst>
      <p:ext uri="{BB962C8B-B14F-4D97-AF65-F5344CB8AC3E}">
        <p14:creationId xmlns:p14="http://schemas.microsoft.com/office/powerpoint/2010/main" val="85328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D961A45F-F4E1-4B2E-AD6D-AAFAD8F9D3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1537" t="7558" r="16523" b="6436"/>
          <a:stretch/>
        </p:blipFill>
        <p:spPr>
          <a:xfrm>
            <a:off x="6764976" y="1825625"/>
            <a:ext cx="5427024" cy="3522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Обчислення статистик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351338"/>
          </a:xfrm>
        </p:spPr>
        <p:txBody>
          <a:bodyPr>
            <a:normAutofit/>
          </a:bodyPr>
          <a:lstStyle/>
          <a:p>
            <a:r>
              <a:rPr lang="uk-UA" sz="2400" noProof="0" dirty="0"/>
              <a:t>Для побудови добре збалансованої моделі важливо, щоб розподіл тренувальних даних був гладким. </a:t>
            </a:r>
          </a:p>
          <a:p>
            <a:r>
              <a:rPr lang="uk-UA" sz="2400" noProof="0" dirty="0"/>
              <a:t>Основна маса економічних даних може бути описана нормальним законом розподілу, що і необхідно насамперед перевірити. </a:t>
            </a:r>
          </a:p>
          <a:p>
            <a:r>
              <a:rPr lang="uk-UA" sz="2400" noProof="0" dirty="0"/>
              <a:t>Для неперервних даних повинні бути обчислені: середнє значення, стандартне відхилення, максимум і мінімум.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/>
              <a:t>Видалення викидів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>
            <a:noAutofit/>
          </a:bodyPr>
          <a:lstStyle/>
          <a:p>
            <a:r>
              <a:rPr lang="uk-UA" sz="2400" noProof="0" dirty="0"/>
              <a:t>95% даних, розподілених за нормальним законом, перебувають всередині інтервалу, обмеженого подвоєним значенням стандартного відхилення в околиці середнього значення (три стандартні відхилення охоплюють 99 % даних).</a:t>
            </a:r>
          </a:p>
          <a:p>
            <a:r>
              <a:rPr lang="uk-UA" sz="2400" noProof="0" dirty="0"/>
              <a:t>Величини, занадто далекі від середнього, можуть вплинути на якість моделі.</a:t>
            </a:r>
          </a:p>
          <a:p>
            <a:r>
              <a:rPr lang="uk-UA" sz="2400" b="1" noProof="0" dirty="0"/>
              <a:t>Видалення викидів </a:t>
            </a:r>
            <a:r>
              <a:rPr lang="uk-UA" sz="2400" noProof="0" dirty="0"/>
              <a:t>– виключення з розгляду даних, що перебувають поза зазначеним інтервалом.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6E4B5A2-4E52-4E88-8146-AC48E1DDB5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6" y="552767"/>
            <a:ext cx="5270500" cy="575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uk-UA" b="1" noProof="0" dirty="0"/>
              <a:t>Обробка </a:t>
            </a:r>
            <a:r>
              <a:rPr lang="uk-UA" b="1" noProof="0" dirty="0" smtClean="0"/>
              <a:t>помилок та відсутніх </a:t>
            </a:r>
            <a:r>
              <a:rPr lang="uk-UA" b="1" noProof="0" dirty="0"/>
              <a:t>значень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noProof="0" dirty="0"/>
              <a:t>Одним з найпростіших методів обробки </a:t>
            </a:r>
            <a:r>
              <a:rPr lang="uk-UA" sz="2400" noProof="0" dirty="0" smtClean="0"/>
              <a:t>помилок та відсутніх </a:t>
            </a:r>
            <a:r>
              <a:rPr lang="uk-UA" sz="2400" noProof="0" dirty="0"/>
              <a:t>значень є видалення відповідних записів. Але зазвичай цей метод не оптимальний. В таких випадках можливо:</a:t>
            </a:r>
          </a:p>
          <a:p>
            <a:r>
              <a:rPr lang="uk-UA" sz="2400" noProof="0" dirty="0"/>
              <a:t>використовувати найбільш ймовірне значення ознаки (середнє або медіану для дійсних змінних, найчастіше для категоріальних);</a:t>
            </a:r>
          </a:p>
          <a:p>
            <a:r>
              <a:rPr lang="uk-UA" sz="2400" noProof="0" dirty="0"/>
              <a:t>для упорядкованих даних (наприклад, часових рядів) можна брати сусіднє значення – наступне або попереднє.</a:t>
            </a:r>
          </a:p>
        </p:txBody>
      </p:sp>
    </p:spTree>
    <p:extLst>
      <p:ext uri="{BB962C8B-B14F-4D97-AF65-F5344CB8AC3E}">
        <p14:creationId xmlns:p14="http://schemas.microsoft.com/office/powerpoint/2010/main" val="180784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Логарифмування 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Використовується </a:t>
            </a:r>
            <a:r>
              <a:rPr lang="uk-UA" sz="2400" dirty="0"/>
              <a:t>в разі асиметричних </a:t>
            </a:r>
            <a:r>
              <a:rPr lang="uk-UA" sz="2400" dirty="0" smtClean="0"/>
              <a:t>даних. </a:t>
            </a:r>
            <a:r>
              <a:rPr lang="uk-UA" sz="2400" smtClean="0"/>
              <a:t>Рівним </a:t>
            </a:r>
            <a:r>
              <a:rPr lang="uk-UA" sz="2400" dirty="0"/>
              <a:t>відстаням на </a:t>
            </a:r>
            <a:r>
              <a:rPr lang="uk-UA" sz="2400" dirty="0" smtClean="0"/>
              <a:t>логарифмічній шкалі </a:t>
            </a:r>
            <a:r>
              <a:rPr lang="uk-UA" sz="2400" dirty="0"/>
              <a:t>відповідають рівні процентні збільшення на </a:t>
            </a:r>
            <a:r>
              <a:rPr lang="uk-UA" sz="2400" smtClean="0"/>
              <a:t>вихідній шкалі.</a:t>
            </a:r>
            <a:endParaRPr lang="uk-UA" sz="2400" dirty="0" smtClean="0"/>
          </a:p>
          <a:p>
            <a:r>
              <a:rPr lang="uk-UA" sz="2400" dirty="0"/>
              <a:t>Я</a:t>
            </a:r>
            <a:r>
              <a:rPr lang="uk-UA" sz="2400" dirty="0" smtClean="0"/>
              <a:t>кщо </a:t>
            </a:r>
            <a:r>
              <a:rPr lang="uk-UA" sz="2400" dirty="0"/>
              <a:t>беруться логарифми </a:t>
            </a:r>
            <a:r>
              <a:rPr lang="uk-UA" sz="2400" dirty="0" smtClean="0"/>
              <a:t>ендогенної (</a:t>
            </a:r>
            <a:r>
              <a:rPr lang="en-US" sz="2400" dirty="0" smtClean="0"/>
              <a:t>Y</a:t>
            </a:r>
            <a:r>
              <a:rPr lang="uk-UA" sz="2400" dirty="0" smtClean="0"/>
              <a:t>) та екзогенної</a:t>
            </a:r>
            <a:r>
              <a:rPr lang="en-US" sz="2400" dirty="0" smtClean="0"/>
              <a:t> (X)</a:t>
            </a:r>
            <a:r>
              <a:rPr lang="uk-UA" sz="2400" dirty="0" smtClean="0"/>
              <a:t> змінних</a:t>
            </a:r>
            <a:r>
              <a:rPr lang="uk-UA" sz="2400" dirty="0"/>
              <a:t>, то коефіцієнт при </a:t>
            </a:r>
            <a:r>
              <a:rPr lang="uk-UA" sz="2400" dirty="0" smtClean="0"/>
              <a:t>факторній змінній</a:t>
            </a:r>
            <a:r>
              <a:rPr lang="en-US" sz="2400" dirty="0" smtClean="0"/>
              <a:t> (</a:t>
            </a:r>
            <a:r>
              <a:rPr lang="uk-UA" sz="2400" dirty="0" err="1"/>
              <a:t>b</a:t>
            </a:r>
            <a:r>
              <a:rPr lang="uk-UA" sz="2400" baseline="-25000" dirty="0" err="1"/>
              <a:t>i</a:t>
            </a:r>
            <a:r>
              <a:rPr lang="en-US" sz="2400" dirty="0" smtClean="0"/>
              <a:t>)</a:t>
            </a:r>
            <a:r>
              <a:rPr lang="uk-UA" sz="2400" dirty="0" smtClean="0"/>
              <a:t> відповідає еластичності (на </a:t>
            </a:r>
            <a:r>
              <a:rPr lang="uk-UA" sz="2400" dirty="0"/>
              <a:t>скільки відсотків зміниться </a:t>
            </a:r>
            <a:r>
              <a:rPr lang="en-US" sz="2400" dirty="0" smtClean="0"/>
              <a:t>Y </a:t>
            </a:r>
            <a:r>
              <a:rPr lang="uk-UA" sz="2400" dirty="0" smtClean="0"/>
              <a:t>при </a:t>
            </a:r>
            <a:r>
              <a:rPr lang="uk-UA" sz="2400" dirty="0"/>
              <a:t>зміні </a:t>
            </a:r>
            <a:r>
              <a:rPr lang="en-US" sz="2400" dirty="0"/>
              <a:t>X</a:t>
            </a:r>
            <a:r>
              <a:rPr lang="uk-UA" sz="2400" dirty="0" smtClean="0"/>
              <a:t> </a:t>
            </a:r>
            <a:r>
              <a:rPr lang="uk-UA" sz="2400" dirty="0"/>
              <a:t>на 1</a:t>
            </a:r>
            <a:r>
              <a:rPr lang="uk-UA" sz="2400" dirty="0" smtClean="0"/>
              <a:t>%).</a:t>
            </a:r>
          </a:p>
          <a:p>
            <a:r>
              <a:rPr lang="uk-UA" sz="2400" dirty="0" smtClean="0"/>
              <a:t>Якщо </a:t>
            </a:r>
            <a:r>
              <a:rPr lang="uk-UA" sz="2400" dirty="0"/>
              <a:t>логарифмуванню піддається тільки </a:t>
            </a:r>
            <a:r>
              <a:rPr lang="en-US" sz="2400" dirty="0" smtClean="0"/>
              <a:t>Y</a:t>
            </a:r>
            <a:r>
              <a:rPr lang="uk-UA" sz="2400" dirty="0" smtClean="0"/>
              <a:t>, </a:t>
            </a:r>
            <a:r>
              <a:rPr lang="uk-UA" sz="2400" dirty="0"/>
              <a:t>то </a:t>
            </a:r>
            <a:r>
              <a:rPr lang="uk-UA" sz="2400" dirty="0" err="1"/>
              <a:t>b</a:t>
            </a:r>
            <a:r>
              <a:rPr lang="uk-UA" sz="2400" baseline="-25000" dirty="0" err="1"/>
              <a:t>i</a:t>
            </a:r>
            <a:r>
              <a:rPr lang="uk-UA" sz="2400" baseline="-25000" dirty="0"/>
              <a:t> </a:t>
            </a:r>
            <a:r>
              <a:rPr lang="uk-UA" sz="2400" dirty="0" smtClean="0"/>
              <a:t>показує</a:t>
            </a:r>
            <a:r>
              <a:rPr lang="uk-UA" sz="2400" dirty="0"/>
              <a:t>, що при зміні X </a:t>
            </a:r>
            <a:r>
              <a:rPr lang="uk-UA" sz="2400" dirty="0" smtClean="0"/>
              <a:t>на </a:t>
            </a:r>
            <a:r>
              <a:rPr lang="uk-UA" sz="2400" dirty="0"/>
              <a:t>1 одиницю, Y </a:t>
            </a:r>
            <a:r>
              <a:rPr lang="uk-UA" sz="2400" dirty="0" smtClean="0"/>
              <a:t>змінитися </a:t>
            </a:r>
            <a:r>
              <a:rPr lang="uk-UA" sz="2400" dirty="0"/>
              <a:t>на 1</a:t>
            </a:r>
            <a:r>
              <a:rPr lang="uk-UA" sz="2400" dirty="0" smtClean="0"/>
              <a:t>%.</a:t>
            </a:r>
          </a:p>
          <a:p>
            <a:r>
              <a:rPr lang="uk-UA" sz="2400" dirty="0" smtClean="0"/>
              <a:t>У </a:t>
            </a:r>
            <a:r>
              <a:rPr lang="uk-UA" sz="2400" dirty="0"/>
              <a:t>зворотному випадку </a:t>
            </a:r>
            <a:r>
              <a:rPr lang="uk-UA" sz="2400" dirty="0" err="1"/>
              <a:t>b</a:t>
            </a:r>
            <a:r>
              <a:rPr lang="uk-UA" sz="2400" baseline="-25000" dirty="0" err="1"/>
              <a:t>i</a:t>
            </a:r>
            <a:r>
              <a:rPr lang="uk-UA" sz="2400" dirty="0" smtClean="0"/>
              <a:t> свідчить, </a:t>
            </a:r>
            <a:r>
              <a:rPr lang="uk-UA" sz="2400" dirty="0"/>
              <a:t>що при зміні X на 1%, Y зміниться на </a:t>
            </a:r>
            <a:r>
              <a:rPr lang="uk-UA" sz="2400" dirty="0" err="1"/>
              <a:t>bi</a:t>
            </a:r>
            <a:r>
              <a:rPr lang="uk-UA" sz="2400" dirty="0"/>
              <a:t> / 100 одиниць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51" t="30252" r="63576" b="48774"/>
          <a:stretch/>
        </p:blipFill>
        <p:spPr>
          <a:xfrm>
            <a:off x="4905213" y="33274"/>
            <a:ext cx="7260955" cy="17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5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noProof="0" dirty="0" err="1"/>
              <a:t>Шкалювання</a:t>
            </a:r>
            <a:r>
              <a:rPr lang="uk-UA" b="1" noProof="0" dirty="0"/>
              <a:t> даних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err="1"/>
              <a:t>Шкалювання</a:t>
            </a:r>
            <a:r>
              <a:rPr lang="uk-UA" sz="2400" noProof="0" dirty="0"/>
              <a:t> всіх змінних в один діапазон забезпечує рівний вплив кожної змінної.</a:t>
            </a:r>
          </a:p>
          <a:p>
            <a:pPr marL="0" indent="0">
              <a:buNone/>
            </a:pPr>
            <a:r>
              <a:rPr lang="uk-UA" sz="2400" noProof="0" dirty="0"/>
              <a:t>Найчастіше використовують такі методи </a:t>
            </a:r>
            <a:r>
              <a:rPr lang="uk-UA" sz="2400" noProof="0" dirty="0" err="1"/>
              <a:t>шкалювання</a:t>
            </a:r>
            <a:r>
              <a:rPr lang="uk-UA" sz="2400" noProof="0" dirty="0"/>
              <a:t>:</a:t>
            </a:r>
          </a:p>
          <a:p>
            <a:pPr marL="0" indent="0">
              <a:buNone/>
            </a:pPr>
            <a:r>
              <a:rPr lang="uk-UA" sz="2400" noProof="0" dirty="0"/>
              <a:t>1) стандартизація (</a:t>
            </a:r>
            <a:r>
              <a:rPr lang="uk-UA" sz="2400" noProof="0" dirty="0" err="1"/>
              <a:t>Standart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):</a:t>
            </a:r>
          </a:p>
          <a:p>
            <a:pPr marL="0" indent="0">
              <a:buNone/>
            </a:pPr>
            <a:r>
              <a:rPr lang="uk-UA" sz="2400" noProof="0" dirty="0"/>
              <a:t> </a:t>
            </a:r>
          </a:p>
          <a:p>
            <a:pPr marL="0" indent="0">
              <a:buNone/>
            </a:pPr>
            <a:r>
              <a:rPr lang="uk-UA" sz="2400" noProof="0" dirty="0"/>
              <a:t>2) нормалізація відносно мінімуму (</a:t>
            </a:r>
            <a:r>
              <a:rPr lang="uk-UA" sz="2400" noProof="0" dirty="0" err="1"/>
              <a:t>MinMax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): </a:t>
            </a:r>
          </a:p>
          <a:p>
            <a:pPr marL="0" indent="0">
              <a:buNone/>
            </a:pPr>
            <a:r>
              <a:rPr lang="uk-UA" sz="2400" noProof="0" dirty="0"/>
              <a:t> </a:t>
            </a:r>
          </a:p>
          <a:p>
            <a:pPr marL="0" indent="0">
              <a:buNone/>
            </a:pPr>
            <a:r>
              <a:rPr lang="uk-UA" sz="2400" noProof="0" dirty="0"/>
              <a:t>3) нормалізація відносно середнього (</a:t>
            </a:r>
            <a:r>
              <a:rPr lang="uk-UA" sz="2400" noProof="0" dirty="0" err="1"/>
              <a:t>Avg</a:t>
            </a:r>
            <a:r>
              <a:rPr lang="uk-UA" sz="2400" noProof="0" dirty="0"/>
              <a:t> </a:t>
            </a:r>
            <a:r>
              <a:rPr lang="uk-UA" sz="2400" noProof="0" dirty="0" err="1"/>
              <a:t>Scaling</a:t>
            </a:r>
            <a:r>
              <a:rPr lang="uk-UA" sz="2400" noProof="0" dirty="0"/>
              <a:t>): </a:t>
            </a:r>
          </a:p>
          <a:p>
            <a:pPr marL="0" indent="0">
              <a:buNone/>
            </a:pPr>
            <a:r>
              <a:rPr lang="uk-UA" sz="2400" noProof="0" dirty="0"/>
              <a:t> </a:t>
            </a:r>
          </a:p>
        </p:txBody>
      </p:sp>
      <p:pic>
        <p:nvPicPr>
          <p:cNvPr id="6" name="image48.png">
            <a:extLst>
              <a:ext uri="{FF2B5EF4-FFF2-40B4-BE49-F238E27FC236}">
                <a16:creationId xmlns="" xmlns:a16="http://schemas.microsoft.com/office/drawing/2014/main" id="{7778F278-B323-4B88-A828-7FDD2BD6FF1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0" y="2911797"/>
            <a:ext cx="1255651" cy="803399"/>
          </a:xfrm>
          <a:prstGeom prst="rect">
            <a:avLst/>
          </a:prstGeom>
          <a:ln/>
        </p:spPr>
      </p:pic>
      <p:pic>
        <p:nvPicPr>
          <p:cNvPr id="9" name="image43.png">
            <a:extLst>
              <a:ext uri="{FF2B5EF4-FFF2-40B4-BE49-F238E27FC236}">
                <a16:creationId xmlns="" xmlns:a16="http://schemas.microsoft.com/office/drawing/2014/main" id="{88841B41-F9D6-4E6E-BA74-891009A8238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95868" y="3717624"/>
            <a:ext cx="3064823" cy="903215"/>
          </a:xfrm>
          <a:prstGeom prst="rect">
            <a:avLst/>
          </a:prstGeom>
          <a:ln/>
        </p:spPr>
      </p:pic>
      <p:pic>
        <p:nvPicPr>
          <p:cNvPr id="12" name="image40.png">
            <a:extLst>
              <a:ext uri="{FF2B5EF4-FFF2-40B4-BE49-F238E27FC236}">
                <a16:creationId xmlns="" xmlns:a16="http://schemas.microsoft.com/office/drawing/2014/main" id="{F2C8C0DB-BA22-4A66-990B-AFE22CACD8E5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995867" y="4947293"/>
            <a:ext cx="3064823" cy="9032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67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1118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Visio.Drawing.15</vt:lpstr>
      <vt:lpstr>Лекція 2</vt:lpstr>
      <vt:lpstr>Етапи підготовки даних</vt:lpstr>
      <vt:lpstr>Завантаження та інтеграція даних</vt:lpstr>
      <vt:lpstr>Кодування</vt:lpstr>
      <vt:lpstr>Обчислення статистик</vt:lpstr>
      <vt:lpstr>Видалення викидів</vt:lpstr>
      <vt:lpstr>Обробка помилок та відсутніх значень</vt:lpstr>
      <vt:lpstr>Логарифмування </vt:lpstr>
      <vt:lpstr>Шкалювання даних</vt:lpstr>
      <vt:lpstr>Вибір ознак</vt:lpstr>
      <vt:lpstr>Вибір ознак</vt:lpstr>
      <vt:lpstr>Перехресна перевірка (крос-валідація)</vt:lpstr>
      <vt:lpstr>Типи крос-валідації</vt:lpstr>
      <vt:lpstr>Типи крос-валідації</vt:lpstr>
      <vt:lpstr>Типи крос-валідації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31</cp:revision>
  <dcterms:created xsi:type="dcterms:W3CDTF">2020-08-21T08:15:31Z</dcterms:created>
  <dcterms:modified xsi:type="dcterms:W3CDTF">2020-10-01T08:29:23Z</dcterms:modified>
</cp:coreProperties>
</file>