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095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-33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4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6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0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2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0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7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2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77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58AD8-1407-4CBB-895D-107EE1132AF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510FF-029E-459E-87DF-BC195C00D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noProof="0" dirty="0"/>
              <a:t>Лекція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uk-UA" sz="4400" noProof="0" dirty="0"/>
              <a:t>Лінійна регресія</a:t>
            </a:r>
          </a:p>
        </p:txBody>
      </p:sp>
    </p:spTree>
    <p:extLst>
      <p:ext uri="{BB962C8B-B14F-4D97-AF65-F5344CB8AC3E}">
        <p14:creationId xmlns:p14="http://schemas.microsoft.com/office/powerpoint/2010/main" val="171981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Лінійна регресія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31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Лінійна регресія (</a:t>
            </a:r>
            <a:r>
              <a:rPr lang="uk-UA" sz="2400" noProof="0" dirty="0" err="1"/>
              <a:t>англ</a:t>
            </a:r>
            <a:r>
              <a:rPr lang="uk-UA" sz="2400" noProof="0" dirty="0"/>
              <a:t>. </a:t>
            </a:r>
            <a:r>
              <a:rPr lang="uk-UA" sz="2400" b="1" noProof="0" dirty="0" err="1"/>
              <a:t>Linear</a:t>
            </a:r>
            <a:r>
              <a:rPr lang="uk-UA" sz="2400" b="1" noProof="0" dirty="0"/>
              <a:t> </a:t>
            </a:r>
            <a:r>
              <a:rPr lang="uk-UA" sz="2400" b="1" noProof="0" dirty="0" err="1"/>
              <a:t>regression</a:t>
            </a:r>
            <a:r>
              <a:rPr lang="uk-UA" sz="2400" noProof="0" dirty="0"/>
              <a:t>) – модель лінійної залежності однієї (пояснюваної, залежної) змінної y від іншої або кількох інших змінних (факторів, </a:t>
            </a:r>
            <a:r>
              <a:rPr lang="uk-UA" sz="2400" noProof="0" dirty="0" err="1"/>
              <a:t>регресорів</a:t>
            </a:r>
            <a:r>
              <a:rPr lang="uk-UA" sz="2400" noProof="0" dirty="0"/>
              <a:t>, незалежних змінних) </a:t>
            </a:r>
            <a:r>
              <a:rPr lang="uk-UA" sz="2400" i="1" noProof="0" dirty="0"/>
              <a:t>x</a:t>
            </a:r>
            <a:r>
              <a:rPr lang="uk-UA" sz="2400" noProof="0" dirty="0"/>
              <a:t>.</a:t>
            </a:r>
          </a:p>
          <a:p>
            <a:pPr marL="0" indent="0">
              <a:buNone/>
            </a:pPr>
            <a:r>
              <a:rPr lang="uk-UA" sz="2400" noProof="0" dirty="0"/>
              <a:t>У розділі розглянуті три типи моделей:</a:t>
            </a:r>
          </a:p>
          <a:p>
            <a:pPr marL="0" indent="0">
              <a:buNone/>
            </a:pPr>
            <a:r>
              <a:rPr lang="uk-UA" sz="2400" noProof="0" dirty="0"/>
              <a:t>1) </a:t>
            </a:r>
            <a:r>
              <a:rPr lang="uk-UA" sz="2400" noProof="0" dirty="0" err="1"/>
              <a:t>однофакторна</a:t>
            </a:r>
            <a:r>
              <a:rPr lang="uk-UA" sz="2400" noProof="0" dirty="0"/>
              <a:t>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 + ε</a:t>
            </a:r>
            <a:r>
              <a:rPr lang="uk-UA" sz="2400" noProof="0" dirty="0"/>
              <a:t>; </a:t>
            </a:r>
          </a:p>
          <a:p>
            <a:pPr marL="0" indent="0">
              <a:buNone/>
            </a:pPr>
            <a:r>
              <a:rPr lang="uk-UA" sz="2400" noProof="0" dirty="0"/>
              <a:t>2) багатофакторна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 + a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x</a:t>
            </a:r>
            <a:r>
              <a:rPr lang="uk-UA" sz="2400" i="1" baseline="-25000" noProof="0" dirty="0"/>
              <a:t>2 </a:t>
            </a:r>
            <a:r>
              <a:rPr lang="uk-UA" sz="2400" i="1" noProof="0" dirty="0"/>
              <a:t>+ ... + </a:t>
            </a:r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n</a:t>
            </a:r>
            <a:r>
              <a:rPr lang="uk-UA" sz="2400" i="1" noProof="0" dirty="0" err="1"/>
              <a:t>x</a:t>
            </a:r>
            <a:r>
              <a:rPr lang="uk-UA" sz="2400" i="1" baseline="-25000" noProof="0" dirty="0" err="1"/>
              <a:t>n</a:t>
            </a:r>
            <a:r>
              <a:rPr lang="uk-UA" sz="2400" i="1" noProof="0" dirty="0"/>
              <a:t> + ε</a:t>
            </a:r>
            <a:r>
              <a:rPr lang="uk-UA" sz="2400" noProof="0" dirty="0"/>
              <a:t>;</a:t>
            </a:r>
          </a:p>
          <a:p>
            <a:pPr marL="0" indent="0">
              <a:buNone/>
            </a:pPr>
            <a:r>
              <a:rPr lang="uk-UA" sz="2400" noProof="0" dirty="0"/>
              <a:t>3) поліноміальна лінійна регресія: </a:t>
            </a:r>
            <a:r>
              <a:rPr lang="uk-UA" sz="2400" i="1" noProof="0" dirty="0"/>
              <a:t>Y = a</a:t>
            </a:r>
            <a:r>
              <a:rPr lang="uk-UA" sz="2400" i="1" baseline="-25000" noProof="0" dirty="0"/>
              <a:t>0 </a:t>
            </a:r>
            <a:r>
              <a:rPr lang="uk-UA" sz="2400" i="1" noProof="0" dirty="0"/>
              <a:t>+ a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x + a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x</a:t>
            </a:r>
            <a:r>
              <a:rPr lang="uk-UA" sz="2400" i="1" baseline="30000" noProof="0" dirty="0"/>
              <a:t>2</a:t>
            </a:r>
            <a:r>
              <a:rPr lang="uk-UA" sz="2400" i="1" noProof="0" dirty="0"/>
              <a:t> + ... + </a:t>
            </a:r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n</a:t>
            </a:r>
            <a:r>
              <a:rPr lang="uk-UA" sz="2400" i="1" noProof="0" dirty="0" err="1"/>
              <a:t>x</a:t>
            </a:r>
            <a:r>
              <a:rPr lang="uk-UA" sz="2400" i="1" baseline="30000" noProof="0" dirty="0" err="1"/>
              <a:t>n</a:t>
            </a:r>
            <a:r>
              <a:rPr lang="uk-UA" sz="2400" i="1" noProof="0" dirty="0"/>
              <a:t> + ε</a:t>
            </a:r>
            <a:r>
              <a:rPr lang="uk-UA" sz="2400" noProof="0" dirty="0"/>
              <a:t>,</a:t>
            </a:r>
          </a:p>
          <a:p>
            <a:r>
              <a:rPr lang="uk-UA" sz="2400" noProof="0" dirty="0"/>
              <a:t>де </a:t>
            </a:r>
            <a:r>
              <a:rPr lang="uk-UA" sz="2400" i="1" noProof="0" dirty="0"/>
              <a:t>X = {x</a:t>
            </a:r>
            <a:r>
              <a:rPr lang="uk-UA" sz="2400" i="1" baseline="-25000" noProof="0" dirty="0"/>
              <a:t>1</a:t>
            </a:r>
            <a:r>
              <a:rPr lang="uk-UA" sz="2400" i="1" noProof="0" dirty="0"/>
              <a:t>,x</a:t>
            </a:r>
            <a:r>
              <a:rPr lang="uk-UA" sz="2400" i="1" baseline="-25000" noProof="0" dirty="0"/>
              <a:t>2</a:t>
            </a:r>
            <a:r>
              <a:rPr lang="uk-UA" sz="2400" i="1" noProof="0" dirty="0"/>
              <a:t>, ... , </a:t>
            </a:r>
            <a:r>
              <a:rPr lang="uk-UA" sz="2400" i="1" noProof="0" dirty="0" err="1"/>
              <a:t>x</a:t>
            </a:r>
            <a:r>
              <a:rPr lang="uk-UA" sz="2400" i="1" baseline="-25000" noProof="0" dirty="0" err="1"/>
              <a:t>n</a:t>
            </a:r>
            <a:r>
              <a:rPr lang="uk-UA" sz="2400" i="1" noProof="0" dirty="0"/>
              <a:t> } </a:t>
            </a:r>
            <a:r>
              <a:rPr lang="uk-UA" sz="2400" noProof="0" dirty="0"/>
              <a:t>– набір вхідних значень, </a:t>
            </a:r>
          </a:p>
          <a:p>
            <a:r>
              <a:rPr lang="uk-UA" sz="2400" i="1" noProof="0" dirty="0"/>
              <a:t>y</a:t>
            </a:r>
            <a:r>
              <a:rPr lang="uk-UA" sz="2400" noProof="0" dirty="0"/>
              <a:t> – вихід моделі, </a:t>
            </a:r>
          </a:p>
          <a:p>
            <a:r>
              <a:rPr lang="uk-UA" sz="2400" i="1" noProof="0" dirty="0" err="1"/>
              <a:t>a</a:t>
            </a:r>
            <a:r>
              <a:rPr lang="uk-UA" sz="2400" i="1" baseline="-25000" noProof="0" dirty="0" err="1"/>
              <a:t>i</a:t>
            </a:r>
            <a:r>
              <a:rPr lang="uk-UA" sz="2400" i="1" baseline="-25000" noProof="0" dirty="0"/>
              <a:t> </a:t>
            </a:r>
            <a:r>
              <a:rPr lang="uk-UA" sz="2400" noProof="0" dirty="0"/>
              <a:t>– параметри моделі, </a:t>
            </a:r>
          </a:p>
          <a:p>
            <a:r>
              <a:rPr lang="uk-UA" sz="2400" i="1" noProof="0" dirty="0"/>
              <a:t>ε</a:t>
            </a:r>
            <a:r>
              <a:rPr lang="uk-UA" sz="2400" noProof="0" dirty="0"/>
              <a:t> – похибка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401597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4400" noProof="0" dirty="0"/>
              <a:t>Припущення</a:t>
            </a:r>
            <a:endParaRPr lang="uk-UA" noProof="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B8FF3AD-32BA-4DF4-AA2C-5D2E4FD5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uk-UA" sz="2400" noProof="0" dirty="0"/>
              <a:t>У класичній лінійній регресії передбачається, що поряд зі стандартною умовою М(ε) = 0 виконані також такі припущення:</a:t>
            </a:r>
          </a:p>
          <a:p>
            <a:r>
              <a:rPr lang="uk-UA" sz="2400" noProof="0" dirty="0" err="1"/>
              <a:t>гомоскедастичність</a:t>
            </a:r>
            <a:r>
              <a:rPr lang="uk-UA" sz="2400" noProof="0" dirty="0"/>
              <a:t> (постійна або однакова дисперсія) або відсутність </a:t>
            </a:r>
            <a:r>
              <a:rPr lang="uk-UA" sz="2400" noProof="0" dirty="0" err="1"/>
              <a:t>гетероскедастичності</a:t>
            </a:r>
            <a:r>
              <a:rPr lang="uk-UA" sz="2400" noProof="0" dirty="0"/>
              <a:t> випадкових помилок моделі   D(ε) = σ</a:t>
            </a:r>
            <a:r>
              <a:rPr lang="uk-UA" sz="2400" baseline="30000" noProof="0" dirty="0"/>
              <a:t>2</a:t>
            </a:r>
            <a:r>
              <a:rPr lang="uk-UA" sz="2400" noProof="0" dirty="0"/>
              <a:t> = </a:t>
            </a:r>
            <a:r>
              <a:rPr lang="uk-UA" sz="2400" noProof="0" dirty="0" err="1"/>
              <a:t>const</a:t>
            </a:r>
            <a:r>
              <a:rPr lang="uk-UA" sz="2400" noProof="0" dirty="0"/>
              <a:t>;</a:t>
            </a:r>
          </a:p>
          <a:p>
            <a:r>
              <a:rPr lang="uk-UA" sz="2400" noProof="0" dirty="0"/>
              <a:t>немає автокореляції випадкових помилок i , j , i ≠ j </a:t>
            </a:r>
            <a:r>
              <a:rPr lang="uk-UA" sz="2400" noProof="0" dirty="0" err="1"/>
              <a:t>cov</a:t>
            </a:r>
            <a:r>
              <a:rPr lang="uk-UA" sz="2400" noProof="0" dirty="0"/>
              <a:t>(</a:t>
            </a:r>
            <a:r>
              <a:rPr lang="uk-UA" sz="2400" noProof="0" dirty="0" err="1"/>
              <a:t>ε</a:t>
            </a:r>
            <a:r>
              <a:rPr lang="uk-UA" sz="2400" baseline="-25000" noProof="0" dirty="0" err="1"/>
              <a:t>i</a:t>
            </a:r>
            <a:r>
              <a:rPr lang="uk-UA" sz="2400" noProof="0" dirty="0"/>
              <a:t> , </a:t>
            </a:r>
            <a:r>
              <a:rPr lang="uk-UA" sz="2400" noProof="0" dirty="0" err="1"/>
              <a:t>ε</a:t>
            </a:r>
            <a:r>
              <a:rPr lang="uk-UA" sz="2400" baseline="-25000" noProof="0" dirty="0" err="1"/>
              <a:t>j</a:t>
            </a:r>
            <a:r>
              <a:rPr lang="uk-UA" sz="2400" noProof="0" dirty="0"/>
              <a:t>) = 0.</a:t>
            </a:r>
          </a:p>
          <a:p>
            <a:pPr marL="0" indent="0">
              <a:buNone/>
            </a:pPr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85328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noProof="0" dirty="0"/>
              <a:t>Для оцінки якості лінійної моделі використовуються такі характеристики: </a:t>
            </a:r>
          </a:p>
          <a:p>
            <a:r>
              <a:rPr lang="uk-UA" sz="2400" b="1" i="1" noProof="0" dirty="0"/>
              <a:t>коефіцієнт детермінації </a:t>
            </a:r>
            <a:r>
              <a:rPr lang="uk-UA" sz="2400" noProof="0" dirty="0"/>
              <a:t>(R2) - частка дисперсії залежної змінної, що пояснюється розглянутою моделлю, тобто пояснювальними змінними;</a:t>
            </a:r>
          </a:p>
          <a:p>
            <a:r>
              <a:rPr lang="uk-UA" sz="2400" noProof="0" dirty="0"/>
              <a:t> </a:t>
            </a:r>
            <a:r>
              <a:rPr lang="uk-UA" sz="2400" b="1" i="1" noProof="0" dirty="0"/>
              <a:t>середньоквадратична похибка </a:t>
            </a:r>
            <a:r>
              <a:rPr lang="uk-UA" sz="2400" noProof="0" dirty="0"/>
              <a:t>(MSE) - міра відмінностей між значеннями, передбаченими моделлю і спостережуваними значеннями; </a:t>
            </a:r>
          </a:p>
          <a:p>
            <a:r>
              <a:rPr lang="uk-UA" sz="2400" noProof="0" dirty="0"/>
              <a:t>значущість рівняння регресії перевіряється за допомогою F-критерію Фішера.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8423FC-90B9-4726-A315-8C4A0C9BC09C}"/>
                  </a:ext>
                </a:extLst>
              </p:cNvPr>
              <p:cNvSpPr txBox="1"/>
              <p:nvPr/>
            </p:nvSpPr>
            <p:spPr>
              <a:xfrm>
                <a:off x="6792686" y="2416065"/>
                <a:ext cx="3518064" cy="11298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400" i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4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ru-RU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8423FC-90B9-4726-A315-8C4A0C9BC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2416065"/>
                <a:ext cx="3518064" cy="1129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C54A2-6822-4E3F-A217-8513AB27D441}"/>
                  </a:ext>
                </a:extLst>
              </p:cNvPr>
              <p:cNvSpPr txBox="1"/>
              <p:nvPr/>
            </p:nvSpPr>
            <p:spPr>
              <a:xfrm>
                <a:off x="6792686" y="3854361"/>
                <a:ext cx="3636817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ru-RU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AC54A2-6822-4E3F-A217-8513AB27D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686" y="3854361"/>
                <a:ext cx="3636817" cy="8338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6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Обчислення статистик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uk-UA" sz="2400" noProof="0" dirty="0"/>
              <a:t>F-тест або критерій Фішера (F-критерій) – статистичний критерій, тестова статистика якого за умови виконання нульової гіпотези має розподіл Фішера (F-розподіл). </a:t>
            </a:r>
          </a:p>
          <a:p>
            <a:r>
              <a:rPr lang="uk-UA" sz="2400" noProof="0" dirty="0"/>
              <a:t>Тест проводиться шляхом порівняння значення статистики з критичним значенням відповідного розподілу Фішера за заданого рівня значущості. Якщо значення цієї статистики більше критичного значення за такого рівня значущості, то нульова гіпотеза відкидається, що означає статистичну значущість регресії. В іншому випадку модель визнається незначущою.</a:t>
            </a:r>
          </a:p>
          <a:p>
            <a:r>
              <a:rPr lang="uk-UA" sz="2400" noProof="0" dirty="0"/>
              <a:t>Більш зручний спосіб перевірки гіпотез – </a:t>
            </a:r>
            <a:r>
              <a:rPr lang="uk-UA" sz="2400" b="1" i="1" noProof="0" dirty="0"/>
              <a:t>за допомогою p-значення</a:t>
            </a:r>
            <a:r>
              <a:rPr lang="uk-UA" sz="2400" noProof="0" dirty="0"/>
              <a:t>. </a:t>
            </a:r>
            <a:r>
              <a:rPr lang="en-US" sz="2400" dirty="0"/>
              <a:t>        </a:t>
            </a:r>
            <a:r>
              <a:rPr lang="uk-UA" sz="2400" noProof="0" dirty="0"/>
              <a:t>Якщо p(F) менш</a:t>
            </a:r>
            <a:r>
              <a:rPr lang="uk-UA" sz="2400" dirty="0"/>
              <a:t>а</a:t>
            </a:r>
            <a:r>
              <a:rPr lang="uk-UA" sz="2400" noProof="0" dirty="0"/>
              <a:t> за рівень значущості α, то нульова гіпотеза відкидається (тобто модель визнається значущою).</a:t>
            </a:r>
          </a:p>
          <a:p>
            <a:endParaRPr lang="uk-UA" sz="2400" noProof="0" dirty="0"/>
          </a:p>
        </p:txBody>
      </p:sp>
    </p:spTree>
    <p:extLst>
      <p:ext uri="{BB962C8B-B14F-4D97-AF65-F5344CB8AC3E}">
        <p14:creationId xmlns:p14="http://schemas.microsoft.com/office/powerpoint/2010/main" val="1395289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370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Лекція 3</vt:lpstr>
      <vt:lpstr>Лінійна регресія </vt:lpstr>
      <vt:lpstr>Припущення</vt:lpstr>
      <vt:lpstr>Обчислення статистик</vt:lpstr>
      <vt:lpstr>Обчислення статистик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kateryna kononova</dc:creator>
  <cp:lastModifiedBy>Kateryna Kononova</cp:lastModifiedBy>
  <cp:revision>31</cp:revision>
  <dcterms:created xsi:type="dcterms:W3CDTF">2020-08-21T08:15:31Z</dcterms:created>
  <dcterms:modified xsi:type="dcterms:W3CDTF">2020-09-17T13:24:51Z</dcterms:modified>
</cp:coreProperties>
</file>