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67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77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88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993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101044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115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2126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5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Логістична регресія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9745FC0-0860-421C-B6BA-4FEE063828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39" y="1606631"/>
            <a:ext cx="5280561" cy="435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E584F3-98A0-4AD6-9368-F74E5DC4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ROC-аналіз (</a:t>
            </a:r>
            <a:r>
              <a:rPr lang="uk-UA" noProof="0" dirty="0" err="1" smtClean="0"/>
              <a:t>Receiver</a:t>
            </a:r>
            <a:r>
              <a:rPr lang="uk-UA" noProof="0" dirty="0" smtClean="0"/>
              <a:t> </a:t>
            </a:r>
            <a:r>
              <a:rPr lang="uk-UA" noProof="0" dirty="0" err="1" smtClean="0"/>
              <a:t>Operator</a:t>
            </a:r>
            <a:r>
              <a:rPr lang="uk-UA" noProof="0" dirty="0" smtClean="0"/>
              <a:t> </a:t>
            </a:r>
            <a:r>
              <a:rPr lang="uk-UA" noProof="0" dirty="0" err="1" smtClean="0"/>
              <a:t>Characteristic</a:t>
            </a:r>
            <a:r>
              <a:rPr lang="uk-UA" noProof="0" dirty="0" smtClean="0"/>
              <a:t>)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B01ECB2-AFD1-4817-98B4-B3D2DA46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961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Оскільки класів два, один з них називається класом з позитивними наслідками, другий – з негативними. </a:t>
            </a:r>
          </a:p>
          <a:p>
            <a:r>
              <a:rPr lang="uk-UA" sz="2400" noProof="0" dirty="0" smtClean="0"/>
              <a:t>ROC-крива показує залежність кількості правильно класифікованих позитивних прикладів від кількості неправильно класифікованих негативних прикладів. </a:t>
            </a:r>
          </a:p>
          <a:p>
            <a:r>
              <a:rPr lang="uk-UA" sz="2400" noProof="0" dirty="0" smtClean="0"/>
              <a:t>ROC-крива будується так: для кожного значення порога відсікання  розраховуються значення чутливості </a:t>
            </a:r>
            <a:r>
              <a:rPr lang="uk-UA" sz="2400" noProof="0" dirty="0" err="1" smtClean="0"/>
              <a:t>Se</a:t>
            </a:r>
            <a:r>
              <a:rPr lang="uk-UA" sz="2400" noProof="0" dirty="0" smtClean="0"/>
              <a:t> і специфічності </a:t>
            </a:r>
            <a:r>
              <a:rPr lang="uk-UA" sz="2400" noProof="0" dirty="0" err="1" smtClean="0"/>
              <a:t>Sp</a:t>
            </a:r>
            <a:r>
              <a:rPr lang="uk-UA" sz="2400" noProof="0" dirty="0" smtClean="0"/>
              <a:t>. Будується графік залежності: по осі Y відкладається чутливість </a:t>
            </a:r>
            <a:r>
              <a:rPr lang="uk-UA" sz="2400" noProof="0" dirty="0" err="1" smtClean="0"/>
              <a:t>Se</a:t>
            </a:r>
            <a:r>
              <a:rPr lang="uk-UA" sz="2400" noProof="0" dirty="0" smtClean="0"/>
              <a:t>, по осі X –             (100 % – </a:t>
            </a:r>
            <a:r>
              <a:rPr lang="uk-UA" sz="2400" noProof="0" dirty="0" err="1" smtClean="0"/>
              <a:t>Sp</a:t>
            </a:r>
            <a:r>
              <a:rPr lang="uk-UA" sz="2400" noProof="0" dirty="0" smtClean="0"/>
              <a:t>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9245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A97BC7F-E37D-4D8E-BF06-241D1AF4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ROC-аналіз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51A4E46-613F-4748-AD30-479DFF70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Для ідеального класифікатора графік ROC-кривої проходить через верхній лівий кут, де частка істинно позитивних випадків становить 100 % (ідеальна чутливість), чим ближче крива до верхнього лівого кута, тим вище здатність до </a:t>
            </a:r>
            <a:r>
              <a:rPr lang="uk-UA" sz="2400" noProof="0" dirty="0" err="1" smtClean="0"/>
              <a:t>передбачування</a:t>
            </a:r>
            <a:r>
              <a:rPr lang="uk-UA" sz="2400" noProof="0" dirty="0" smtClean="0"/>
              <a:t> моделі.</a:t>
            </a:r>
          </a:p>
          <a:p>
            <a:r>
              <a:rPr lang="uk-UA" sz="2400" noProof="0" dirty="0" smtClean="0"/>
              <a:t>Ідеальній моделі притаманна 100 % чутливість та специфічність. Однак на практиці досягти цього неможливо, більш того, неможливо одночасно підвищити і чутливість, і специфічність моделі. Компроміс знаходиться за допомогою порога відсікання, тому що порогове значення впливає на співвідношення </a:t>
            </a:r>
            <a:r>
              <a:rPr lang="uk-UA" sz="2400" noProof="0" dirty="0" err="1" smtClean="0"/>
              <a:t>Se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Sp</a:t>
            </a:r>
            <a:r>
              <a:rPr lang="uk-UA" sz="2400" noProof="0" dirty="0" smtClean="0"/>
              <a:t>.</a:t>
            </a:r>
          </a:p>
          <a:p>
            <a:r>
              <a:rPr lang="uk-UA" sz="2400" noProof="0" dirty="0" smtClean="0"/>
              <a:t>Модель з високою чутливістю часто дає істинний результат при наявності позитивного результату (виявляє позитивні приклади). Навпаки, модель з високою специфічністю частіше дає істинний результат за наявності негативного результату (виявляє негативні приклади).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681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Модель класифікації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У разі побудови регресійної моделі ендогенна змінна кількісна. </a:t>
            </a:r>
          </a:p>
          <a:p>
            <a:r>
              <a:rPr lang="uk-UA" sz="2400" noProof="0" dirty="0" smtClean="0"/>
              <a:t>У моделях класифікації пояснюється якісна змінна. </a:t>
            </a:r>
            <a:endParaRPr lang="uk-UA" sz="2400" noProof="0" dirty="0"/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6A19956-7528-48F0-BBFC-CA598601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="" xmlns:a16="http://schemas.microsoft.com/office/drawing/2014/main" id="{9924C5E4-B676-48E3-A51F-282B8914A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32316"/>
              </p:ext>
            </p:extLst>
          </p:nvPr>
        </p:nvGraphicFramePr>
        <p:xfrm>
          <a:off x="294357" y="2883751"/>
          <a:ext cx="11603286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6476766" imgH="2110892" progId="Visio.Drawing.15">
                  <p:embed/>
                </p:oleObj>
              </mc:Choice>
              <mc:Fallback>
                <p:oleObj r:id="rId3" imgW="6476766" imgH="21108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7" y="2883751"/>
                        <a:ext cx="11603286" cy="378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Логістична регресія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Логістична регресія (</a:t>
            </a:r>
            <a:r>
              <a:rPr lang="uk-UA" sz="2400" noProof="0" dirty="0" err="1" smtClean="0"/>
              <a:t>англ</a:t>
            </a:r>
            <a:r>
              <a:rPr lang="uk-UA" sz="2400" noProof="0" dirty="0" smtClean="0"/>
              <a:t>. </a:t>
            </a:r>
            <a:r>
              <a:rPr lang="uk-UA" sz="2400" noProof="0" dirty="0" err="1" smtClean="0"/>
              <a:t>logit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model</a:t>
            </a:r>
            <a:r>
              <a:rPr lang="uk-UA" sz="2400" noProof="0" dirty="0" smtClean="0"/>
              <a:t>) – модель, що використовується для передбачення ймовірності виникнення події р за значеннями множини ознак Х: p = 1/(1 + е</a:t>
            </a:r>
            <a:r>
              <a:rPr lang="uk-UA" sz="2400" baseline="30000" noProof="0" dirty="0" smtClean="0"/>
              <a:t>-у</a:t>
            </a:r>
            <a:r>
              <a:rPr lang="uk-UA" sz="2400" noProof="0" dirty="0" smtClean="0"/>
              <a:t>), де у – значення регресії: у = a + b</a:t>
            </a:r>
            <a:r>
              <a:rPr lang="uk-UA" sz="2400" baseline="-25000" noProof="0" dirty="0" smtClean="0"/>
              <a:t>1</a:t>
            </a:r>
            <a:r>
              <a:rPr lang="uk-UA" sz="2400" noProof="0" dirty="0" smtClean="0"/>
              <a:t>x</a:t>
            </a:r>
            <a:r>
              <a:rPr lang="uk-UA" sz="2400" baseline="-25000" noProof="0" dirty="0" smtClean="0"/>
              <a:t>1</a:t>
            </a:r>
            <a:r>
              <a:rPr lang="uk-UA" sz="2400" noProof="0" dirty="0" smtClean="0"/>
              <a:t> + b</a:t>
            </a:r>
            <a:r>
              <a:rPr lang="uk-UA" sz="2400" baseline="-25000" noProof="0" dirty="0" smtClean="0"/>
              <a:t>2</a:t>
            </a:r>
            <a:r>
              <a:rPr lang="uk-UA" sz="2400" noProof="0" dirty="0" smtClean="0"/>
              <a:t>x</a:t>
            </a:r>
            <a:r>
              <a:rPr lang="uk-UA" sz="2400" baseline="-25000" noProof="0" dirty="0" smtClean="0"/>
              <a:t>2</a:t>
            </a:r>
            <a:r>
              <a:rPr lang="uk-UA" sz="2400" noProof="0" dirty="0" smtClean="0"/>
              <a:t> + ... + </a:t>
            </a:r>
            <a:r>
              <a:rPr lang="uk-UA" sz="2400" noProof="0" dirty="0" err="1" smtClean="0"/>
              <a:t>b</a:t>
            </a:r>
            <a:r>
              <a:rPr lang="uk-UA" sz="2400" baseline="-25000" noProof="0" dirty="0" err="1" smtClean="0"/>
              <a:t>n</a:t>
            </a:r>
            <a:r>
              <a:rPr lang="uk-UA" sz="2400" noProof="0" dirty="0" err="1" smtClean="0"/>
              <a:t>x</a:t>
            </a:r>
            <a:r>
              <a:rPr lang="uk-UA" sz="2400" baseline="-25000" noProof="0" dirty="0" err="1" smtClean="0"/>
              <a:t>n</a:t>
            </a:r>
            <a:r>
              <a:rPr lang="uk-UA" sz="2400" noProof="0" dirty="0" smtClean="0"/>
              <a:t>.</a:t>
            </a:r>
            <a:endParaRPr lang="uk-UA" sz="2400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AA746A92-2F9D-4780-8034-9AA356BA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="" xmlns:a16="http://schemas.microsoft.com/office/drawing/2014/main" id="{5067FF9E-DAF8-4EF4-AB1B-937A89171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990181"/>
              </p:ext>
            </p:extLst>
          </p:nvPr>
        </p:nvGraphicFramePr>
        <p:xfrm>
          <a:off x="838200" y="2861953"/>
          <a:ext cx="10444719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5516786" imgH="2095609" progId="Visio.Drawing.15">
                  <p:embed/>
                </p:oleObj>
              </mc:Choice>
              <mc:Fallback>
                <p:oleObj r:id="rId3" imgW="5516786" imgH="20956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61953"/>
                        <a:ext cx="10444719" cy="39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Співвідношення шансів OR (</a:t>
            </a:r>
            <a:r>
              <a:rPr lang="uk-UA" noProof="0" dirty="0" err="1" smtClean="0"/>
              <a:t>odds</a:t>
            </a:r>
            <a:r>
              <a:rPr lang="uk-UA" noProof="0" dirty="0" smtClean="0"/>
              <a:t> </a:t>
            </a:r>
            <a:r>
              <a:rPr lang="uk-UA" noProof="0" dirty="0" err="1" smtClean="0"/>
              <a:t>ratio</a:t>
            </a:r>
            <a:r>
              <a:rPr lang="uk-UA" noProof="0" dirty="0" smtClean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Під час побудови логістичної регресії оцінюється співвідношення шансів OR (</a:t>
            </a:r>
            <a:r>
              <a:rPr lang="uk-UA" sz="2400" noProof="0" dirty="0" err="1" smtClean="0"/>
              <a:t>odds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ratio</a:t>
            </a:r>
            <a:r>
              <a:rPr lang="uk-UA" sz="2400" noProof="0" dirty="0" smtClean="0"/>
              <a:t>) – співвідношення ймовірності того, що подія відбудеться і ймовірності того, що подія не відбудеться: OR = p / (1 – p), </a:t>
            </a:r>
            <a:r>
              <a:rPr lang="uk-UA" sz="2400" noProof="0" dirty="0" err="1" smtClean="0"/>
              <a:t>log</a:t>
            </a:r>
            <a:r>
              <a:rPr lang="uk-UA" sz="2400" noProof="0" dirty="0" smtClean="0"/>
              <a:t> (OR) = y.</a:t>
            </a:r>
          </a:p>
          <a:p>
            <a:endParaRPr lang="uk-UA" sz="2400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0D5DE3D9-3624-4978-967C-9186524D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="" xmlns:a16="http://schemas.microsoft.com/office/drawing/2014/main" id="{1EF1D2F1-C370-47D3-8DA1-73EEF3B07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53491"/>
              </p:ext>
            </p:extLst>
          </p:nvPr>
        </p:nvGraphicFramePr>
        <p:xfrm>
          <a:off x="2838340" y="2898000"/>
          <a:ext cx="651532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3451649" imgH="2095609" progId="Visio.Drawing.15">
                  <p:embed/>
                </p:oleObj>
              </mc:Choice>
              <mc:Fallback>
                <p:oleObj r:id="rId3" imgW="3451649" imgH="20956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340" y="2898000"/>
                        <a:ext cx="6515320" cy="39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F8FB01-EF1A-4C6A-B5FF-0ACD94CE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Поріг відсікання 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="" xmlns:a16="http://schemas.microsoft.com/office/drawing/2014/main" id="{907C8D00-07E6-4051-A1D7-374877BD0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В межах моделі об’єкт належить до одного з класів {0; 1} з огляду на те, чи перевищує його оцінка ймовірності поріг відсікання k:</a:t>
                </a:r>
              </a:p>
              <a:p>
                <a:pPr marL="0" indent="0" algn="ctr">
                  <a:buNone/>
                </a:pPr>
                <a:r>
                  <a:rPr lang="uk-UA" sz="1800" noProof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uk-UA" sz="2400" i="1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 1, 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uk-UA" sz="2400" noProof="0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907C8D00-07E6-4051-A1D7-374877BD0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90AAE5EA-92BF-4CE2-BD9D-D5464777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="" xmlns:a16="http://schemas.microsoft.com/office/drawing/2014/main" id="{E89A0040-1DA0-4C51-AEBF-CE6E6194F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49291"/>
              </p:ext>
            </p:extLst>
          </p:nvPr>
        </p:nvGraphicFramePr>
        <p:xfrm>
          <a:off x="2838340" y="2898000"/>
          <a:ext cx="651532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3451649" imgH="2095609" progId="Visio.Drawing.15">
                  <p:embed/>
                </p:oleObj>
              </mc:Choice>
              <mc:Fallback>
                <p:oleObj r:id="rId4" imgW="3451649" imgH="20956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340" y="2898000"/>
                        <a:ext cx="6515320" cy="39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2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6FC7EE-F520-4762-B0F8-3BC6F53C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Метод максимальної правдоподібності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56AECF-96D9-4648-B3EC-F51822C3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Для оцінки коефіцієнтів логістичної регресії використовують метод максимальної правдоподібності. </a:t>
            </a:r>
          </a:p>
          <a:p>
            <a:r>
              <a:rPr lang="uk-UA" sz="2400" noProof="0" dirty="0" smtClean="0"/>
              <a:t>Основою методу є функція правдоподібності (</a:t>
            </a:r>
            <a:r>
              <a:rPr lang="uk-UA" sz="2400" noProof="0" dirty="0" err="1" smtClean="0"/>
              <a:t>likehood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function</a:t>
            </a:r>
            <a:r>
              <a:rPr lang="uk-UA" sz="2400" noProof="0" dirty="0" smtClean="0"/>
              <a:t>), що виражає щільність ймовірності спільної появи результатів вибірки.</a:t>
            </a:r>
          </a:p>
          <a:p>
            <a:r>
              <a:rPr lang="uk-UA" sz="2400" noProof="0" dirty="0" smtClean="0"/>
              <a:t>Для побудови логістичної регресії навчальна вибірка готується стандартно з тією відмінністю, що вихідне поле може бути тільки дискретного типу. </a:t>
            </a:r>
            <a:endParaRPr lang="en-US" sz="2400" noProof="0" dirty="0" smtClean="0"/>
          </a:p>
          <a:p>
            <a:r>
              <a:rPr lang="uk-UA" sz="2400" noProof="0" dirty="0" smtClean="0"/>
              <a:t>На </a:t>
            </a:r>
            <a:r>
              <a:rPr lang="uk-UA" sz="2400" noProof="0" dirty="0" smtClean="0"/>
              <a:t>етапі визначення входів моделі необхідно пам’ятати, що для успішного навчання кількість прикладів має в кілька разів перевищувати кількість вхідних ознак. За малої кількості даних доводиться штучно спрощувати структуру регресійній моделі, залишаючи найбільш істотні ознаки. </a:t>
            </a:r>
            <a:endParaRPr lang="en-US" sz="2400" noProof="0" dirty="0" smtClean="0"/>
          </a:p>
          <a:p>
            <a:r>
              <a:rPr lang="uk-UA" sz="2400" noProof="0" dirty="0" smtClean="0"/>
              <a:t>Для </a:t>
            </a:r>
            <a:r>
              <a:rPr lang="uk-UA" sz="2400" noProof="0" dirty="0" smtClean="0"/>
              <a:t>вихідного поля необхідно визначити, що є негативною (</a:t>
            </a:r>
            <a:r>
              <a:rPr lang="uk-UA" sz="2400" noProof="0" dirty="0" err="1" smtClean="0"/>
              <a:t>negative</a:t>
            </a:r>
            <a:r>
              <a:rPr lang="uk-UA" sz="2400" noProof="0" dirty="0" smtClean="0"/>
              <a:t>), а що позитивною подією (</a:t>
            </a:r>
            <a:r>
              <a:rPr lang="uk-UA" sz="2400" noProof="0" dirty="0" err="1" smtClean="0"/>
              <a:t>positive</a:t>
            </a:r>
            <a:r>
              <a:rPr lang="uk-UA" sz="2400" noProof="0" dirty="0" smtClean="0"/>
              <a:t>). 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045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4170E3-E2B8-4321-A46C-B5509892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Таблиця спряженості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8539B9C-CCE9-463E-B4FE-B43AF82A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7732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В результаті побудови моделі виникають чотири варіанти класифікації: </a:t>
            </a:r>
          </a:p>
          <a:p>
            <a:r>
              <a:rPr lang="uk-UA" sz="2400" noProof="0" dirty="0" smtClean="0"/>
              <a:t>TP (</a:t>
            </a:r>
            <a:r>
              <a:rPr lang="uk-UA" sz="2400" noProof="0" dirty="0" err="1" smtClean="0"/>
              <a:t>True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Positives</a:t>
            </a:r>
            <a:r>
              <a:rPr lang="uk-UA" sz="2400" noProof="0" dirty="0" smtClean="0"/>
              <a:t>) – правильно класифіковані позитивні приклади (істинно позитивні випадки);</a:t>
            </a:r>
          </a:p>
          <a:p>
            <a:r>
              <a:rPr lang="uk-UA" sz="2400" noProof="0" dirty="0" smtClean="0"/>
              <a:t>TN (</a:t>
            </a:r>
            <a:r>
              <a:rPr lang="uk-UA" sz="2400" noProof="0" dirty="0" err="1" smtClean="0"/>
              <a:t>True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Negatives</a:t>
            </a:r>
            <a:r>
              <a:rPr lang="uk-UA" sz="2400" noProof="0" dirty="0" smtClean="0"/>
              <a:t>) – правильно класифіковані негативні приклади (істинно негативні випадки);</a:t>
            </a:r>
          </a:p>
          <a:p>
            <a:r>
              <a:rPr lang="uk-UA" sz="2400" noProof="0" dirty="0" smtClean="0"/>
              <a:t>FN (</a:t>
            </a:r>
            <a:r>
              <a:rPr lang="uk-UA" sz="2400" noProof="0" dirty="0" err="1" smtClean="0"/>
              <a:t>False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Negatives</a:t>
            </a:r>
            <a:r>
              <a:rPr lang="uk-UA" sz="2400" noProof="0" dirty="0" smtClean="0"/>
              <a:t>) – позитивні приклади, класифіковані як негативні (помилка II типу). Це так званий «помилковий пропуск», коли подія, що цікавить нас помилково не виявляється (</a:t>
            </a:r>
            <a:r>
              <a:rPr lang="uk-UA" sz="2400" noProof="0" dirty="0" err="1" smtClean="0"/>
              <a:t>хибнонегативні</a:t>
            </a:r>
            <a:r>
              <a:rPr lang="uk-UA" sz="2400" noProof="0" dirty="0" smtClean="0"/>
              <a:t> приклади);</a:t>
            </a:r>
          </a:p>
          <a:p>
            <a:r>
              <a:rPr lang="uk-UA" sz="2400" noProof="0" dirty="0" smtClean="0"/>
              <a:t>FP (</a:t>
            </a:r>
            <a:r>
              <a:rPr lang="uk-UA" sz="2400" noProof="0" dirty="0" err="1" smtClean="0"/>
              <a:t>False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Positives</a:t>
            </a:r>
            <a:r>
              <a:rPr lang="uk-UA" sz="2400" noProof="0" dirty="0" smtClean="0"/>
              <a:t>) – негативні приклади, класифіковані як позитивні (помилка I типу). Це помилкове виявлення, тому що за браком події помилково ухвалюється рішення про її наявність (</a:t>
            </a:r>
            <a:r>
              <a:rPr lang="uk-UA" sz="2400" noProof="0" dirty="0" err="1" smtClean="0"/>
              <a:t>хибнопозитивні</a:t>
            </a:r>
            <a:r>
              <a:rPr lang="uk-UA" sz="2400" noProof="0" dirty="0" smtClean="0"/>
              <a:t> випадки).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1162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9CA647-E6E7-4B32-8DE9-4F4A57D8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Таблиця спряженості</a:t>
            </a:r>
            <a:endParaRPr lang="uk-UA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A0AE697-2DA2-4ED4-B86E-A88415629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8B87EF8F-54AA-469C-9AC7-579F4ED62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39161"/>
              </p:ext>
            </p:extLst>
          </p:nvPr>
        </p:nvGraphicFramePr>
        <p:xfrm>
          <a:off x="3135195" y="1690688"/>
          <a:ext cx="592161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3" imgW="3238383" imgH="2171439" progId="Visio.Drawing.15">
                  <p:embed/>
                </p:oleObj>
              </mc:Choice>
              <mc:Fallback>
                <p:oleObj r:id="rId3" imgW="3238383" imgH="21714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195" y="1690688"/>
                        <a:ext cx="5921610" cy="39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1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F4B1AB-9BD4-4670-A401-9DC2C059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Таблиця спряженості</a:t>
            </a:r>
            <a:endParaRPr lang="uk-UA" noProof="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3E015476-A337-48E3-B006-377184DD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58991"/>
              </p:ext>
            </p:extLst>
          </p:nvPr>
        </p:nvGraphicFramePr>
        <p:xfrm>
          <a:off x="6362701" y="0"/>
          <a:ext cx="58292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826">
                  <a:extLst>
                    <a:ext uri="{9D8B030D-6E8A-4147-A177-3AD203B41FA5}">
                      <a16:colId xmlns="" xmlns:a16="http://schemas.microsoft.com/office/drawing/2014/main" val="3607581487"/>
                    </a:ext>
                  </a:extLst>
                </a:gridCol>
                <a:gridCol w="1485826">
                  <a:extLst>
                    <a:ext uri="{9D8B030D-6E8A-4147-A177-3AD203B41FA5}">
                      <a16:colId xmlns="" xmlns:a16="http://schemas.microsoft.com/office/drawing/2014/main" val="1346375625"/>
                    </a:ext>
                  </a:extLst>
                </a:gridCol>
                <a:gridCol w="1485826">
                  <a:extLst>
                    <a:ext uri="{9D8B030D-6E8A-4147-A177-3AD203B41FA5}">
                      <a16:colId xmlns="" xmlns:a16="http://schemas.microsoft.com/office/drawing/2014/main" val="897876459"/>
                    </a:ext>
                  </a:extLst>
                </a:gridCol>
                <a:gridCol w="1371821">
                  <a:extLst>
                    <a:ext uri="{9D8B030D-6E8A-4147-A177-3AD203B41FA5}">
                      <a16:colId xmlns="" xmlns:a16="http://schemas.microsoft.com/office/drawing/2014/main" val="155434895"/>
                    </a:ext>
                  </a:extLst>
                </a:gridCol>
              </a:tblGrid>
              <a:tr h="177800">
                <a:tc rowSpan="2"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Модель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4050174"/>
                  </a:ext>
                </a:extLst>
              </a:tr>
              <a:tr h="17780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Негативно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Позитивно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27453917"/>
                  </a:ext>
                </a:extLst>
              </a:tr>
              <a:tr h="1778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Фактично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Негативно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TN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FP</a:t>
                      </a:r>
                      <a:r>
                        <a:rPr lang="en-US" sz="2000">
                          <a:effectLst/>
                        </a:rPr>
                        <a:t> (I)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70362797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Позитивно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FN</a:t>
                      </a:r>
                      <a:r>
                        <a:rPr lang="en-US" sz="2000">
                          <a:effectLst/>
                        </a:rPr>
                        <a:t> (II)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TP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657667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17E94E-5B68-49D0-9514-0C499B7D5727}"/>
              </a:ext>
            </a:extLst>
          </p:cNvPr>
          <p:cNvSpPr txBox="1"/>
          <p:nvPr/>
        </p:nvSpPr>
        <p:spPr>
          <a:xfrm>
            <a:off x="838200" y="1720840"/>
            <a:ext cx="60979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таблиці</a:t>
            </a:r>
            <a:r>
              <a:rPr lang="ru-RU" sz="2400" dirty="0"/>
              <a:t> </a:t>
            </a:r>
            <a:r>
              <a:rPr lang="ru-RU" sz="2400" dirty="0" err="1"/>
              <a:t>спряженості</a:t>
            </a:r>
            <a:r>
              <a:rPr lang="ru-RU" sz="2400" dirty="0"/>
              <a:t> </a:t>
            </a:r>
            <a:r>
              <a:rPr lang="ru-RU" sz="2400" dirty="0" err="1"/>
              <a:t>оцінюються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точність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sz="2400" dirty="0"/>
          </a:p>
          <a:p>
            <a:pPr algn="ctr"/>
            <a:r>
              <a:rPr lang="en-US" sz="2400" dirty="0"/>
              <a:t>Accuracy Rate=(TP+TN)/Total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помилок</a:t>
            </a:r>
            <a:endParaRPr lang="ru-RU" sz="2400" dirty="0"/>
          </a:p>
          <a:p>
            <a:pPr algn="ctr"/>
            <a:r>
              <a:rPr lang="en-US" sz="2400" dirty="0"/>
              <a:t>Error Rate=(FP+FN)/Total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чутливість</a:t>
            </a:r>
            <a:r>
              <a:rPr lang="ru-RU" sz="2400" dirty="0"/>
              <a:t> (</a:t>
            </a:r>
            <a:r>
              <a:rPr lang="en-US" sz="2400" dirty="0"/>
              <a:t>Sensitivity) – </a:t>
            </a: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істинно</a:t>
            </a:r>
            <a:r>
              <a:rPr lang="ru-RU" sz="2400" dirty="0"/>
              <a:t> </a:t>
            </a:r>
            <a:r>
              <a:rPr lang="ru-RU" sz="2400" dirty="0" err="1"/>
              <a:t>позитивних</a:t>
            </a:r>
            <a:r>
              <a:rPr lang="ru-RU" sz="2400" dirty="0"/>
              <a:t> </a:t>
            </a:r>
            <a:r>
              <a:rPr lang="ru-RU" sz="2400" dirty="0" err="1"/>
              <a:t>випадків</a:t>
            </a:r>
            <a:r>
              <a:rPr lang="ru-RU" sz="2400" dirty="0"/>
              <a:t>, </a:t>
            </a:r>
            <a:r>
              <a:rPr lang="ru-RU" sz="2400" dirty="0" smtClean="0"/>
              <a:t>щ</a:t>
            </a:r>
            <a:r>
              <a:rPr lang="uk-UA" sz="2400" dirty="0" smtClean="0"/>
              <a:t>о</a:t>
            </a:r>
            <a:r>
              <a:rPr lang="ru-RU" sz="2400" dirty="0" smtClean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правильно </a:t>
            </a:r>
            <a:r>
              <a:rPr lang="ru-RU" sz="2400" dirty="0" err="1"/>
              <a:t>ідентифіковані</a:t>
            </a:r>
            <a:r>
              <a:rPr lang="ru-RU" sz="2400" dirty="0"/>
              <a:t> </a:t>
            </a:r>
            <a:r>
              <a:rPr lang="ru-RU" sz="2400" dirty="0" err="1"/>
              <a:t>моделлю</a:t>
            </a:r>
            <a:endParaRPr lang="ru-RU" sz="2400" dirty="0"/>
          </a:p>
          <a:p>
            <a:pPr algn="ctr"/>
            <a:r>
              <a:rPr lang="en-US" sz="2400" dirty="0"/>
              <a:t>Se=TP/(TP+FN)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специфічність</a:t>
            </a:r>
            <a:r>
              <a:rPr lang="ru-RU" sz="2400" dirty="0"/>
              <a:t> (</a:t>
            </a:r>
            <a:r>
              <a:rPr lang="en-US" sz="2400" dirty="0"/>
              <a:t>Specificity) – </a:t>
            </a: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істинно</a:t>
            </a:r>
            <a:r>
              <a:rPr lang="ru-RU" sz="2400" dirty="0"/>
              <a:t> </a:t>
            </a:r>
            <a:r>
              <a:rPr lang="ru-RU" sz="2400" dirty="0" err="1"/>
              <a:t>негативних</a:t>
            </a:r>
            <a:r>
              <a:rPr lang="ru-RU" sz="2400" dirty="0"/>
              <a:t> </a:t>
            </a:r>
            <a:r>
              <a:rPr lang="ru-RU" sz="2400" dirty="0" err="1"/>
              <a:t>випадків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правильно </a:t>
            </a:r>
            <a:r>
              <a:rPr lang="ru-RU" sz="2400" dirty="0" err="1"/>
              <a:t>ідентифіковані</a:t>
            </a:r>
            <a:r>
              <a:rPr lang="ru-RU" sz="2400" dirty="0"/>
              <a:t> </a:t>
            </a:r>
            <a:r>
              <a:rPr lang="ru-RU" sz="2400" dirty="0" err="1"/>
              <a:t>моделлю</a:t>
            </a:r>
            <a:endParaRPr lang="ru-RU" sz="2400" dirty="0"/>
          </a:p>
          <a:p>
            <a:pPr algn="ctr"/>
            <a:r>
              <a:rPr lang="en-US" sz="2400" dirty="0" err="1"/>
              <a:t>Sp</a:t>
            </a:r>
            <a:r>
              <a:rPr lang="en-US" sz="2400" dirty="0"/>
              <a:t>=TN/(TN+FP)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B1D2135-C1C9-4347-B9BF-5DC08E10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177" y="2352695"/>
            <a:ext cx="204481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="" xmlns:a16="http://schemas.microsoft.com/office/drawing/2014/main" id="{D23192CE-A78D-4CFD-A4EF-DB66FAF54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30332"/>
              </p:ext>
            </p:extLst>
          </p:nvPr>
        </p:nvGraphicFramePr>
        <p:xfrm>
          <a:off x="6781799" y="2291412"/>
          <a:ext cx="5255822" cy="420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2568198" imgH="2049758" progId="Visio.Drawing.15">
                  <p:embed/>
                </p:oleObj>
              </mc:Choice>
              <mc:Fallback>
                <p:oleObj r:id="rId3" imgW="2568198" imgH="20497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9" y="2291412"/>
                        <a:ext cx="5255822" cy="420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663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5</vt:lpstr>
      <vt:lpstr>Модель класифікації </vt:lpstr>
      <vt:lpstr>Логістична регресія </vt:lpstr>
      <vt:lpstr>Співвідношення шансів OR (odds ratio)</vt:lpstr>
      <vt:lpstr>Поріг відсікання </vt:lpstr>
      <vt:lpstr>Метод максимальної правдоподібності</vt:lpstr>
      <vt:lpstr>Таблиця спряженості</vt:lpstr>
      <vt:lpstr>Таблиця спряженості</vt:lpstr>
      <vt:lpstr>Таблиця спряженості</vt:lpstr>
      <vt:lpstr>ROC-аналіз (Receiver Operator Characteristic)</vt:lpstr>
      <vt:lpstr>ROC-аналіз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37</cp:revision>
  <dcterms:created xsi:type="dcterms:W3CDTF">2020-08-21T08:15:31Z</dcterms:created>
  <dcterms:modified xsi:type="dcterms:W3CDTF">2020-10-07T15:28:16Z</dcterms:modified>
</cp:coreProperties>
</file>