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95" autoAdjust="0"/>
  </p:normalViewPr>
  <p:slideViewPr>
    <p:cSldViewPr snapToGrid="0">
      <p:cViewPr varScale="1">
        <p:scale>
          <a:sx n="82" d="100"/>
          <a:sy n="82" d="100"/>
        </p:scale>
        <p:origin x="56" y="556"/>
      </p:cViewPr>
      <p:guideLst/>
    </p:cSldViewPr>
  </p:slideViewPr>
  <p:outlineViewPr>
    <p:cViewPr>
      <p:scale>
        <a:sx n="33" d="100"/>
        <a:sy n="33" d="100"/>
      </p:scale>
      <p:origin x="0" y="-248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_________Microsoft_Visio131311.vsd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package" Target="../embeddings/_________Microsoft_Visio141422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package" Target="../embeddings/_________Microsoft_Visio151533.vsd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package" Target="../embeddings/_________Microsoft_Visio171644.vsdx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package" Target="../embeddings/_________Microsoft_Visio181755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 smtClean="0"/>
              <a:t>Лекція 6</a:t>
            </a:r>
            <a:endParaRPr lang="uk-UA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 smtClean="0"/>
              <a:t>Метод опорних векторів</a:t>
            </a:r>
            <a:endParaRPr lang="uk-UA" sz="4400" noProof="0" dirty="0"/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Метод опорних векторів</a:t>
            </a:r>
            <a:endParaRPr lang="uk-UA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1"/>
          </a:xfrm>
        </p:spPr>
        <p:txBody>
          <a:bodyPr>
            <a:normAutofit/>
          </a:bodyPr>
          <a:lstStyle/>
          <a:p>
            <a:r>
              <a:rPr lang="uk-UA" sz="2400" noProof="0" dirty="0" smtClean="0"/>
              <a:t>Метод опорних векторів (</a:t>
            </a:r>
            <a:r>
              <a:rPr lang="uk-UA" sz="2400" noProof="0" dirty="0" err="1" smtClean="0"/>
              <a:t>support</a:t>
            </a:r>
            <a:r>
              <a:rPr lang="uk-UA" sz="2400" noProof="0" dirty="0" smtClean="0"/>
              <a:t> </a:t>
            </a:r>
            <a:r>
              <a:rPr lang="uk-UA" sz="2400" noProof="0" dirty="0" err="1" smtClean="0"/>
              <a:t>vector</a:t>
            </a:r>
            <a:r>
              <a:rPr lang="uk-UA" sz="2400" noProof="0" dirty="0" smtClean="0"/>
              <a:t>) розроблений </a:t>
            </a:r>
            <a:r>
              <a:rPr lang="uk-UA" sz="2400" noProof="0" dirty="0" err="1" smtClean="0"/>
              <a:t>Вапніком</a:t>
            </a:r>
            <a:r>
              <a:rPr lang="uk-UA" sz="2400" noProof="0" dirty="0" smtClean="0"/>
              <a:t> та  </a:t>
            </a:r>
            <a:r>
              <a:rPr lang="uk-UA" sz="2400" noProof="0" dirty="0" err="1" smtClean="0"/>
              <a:t>Червоненкісом</a:t>
            </a:r>
            <a:r>
              <a:rPr lang="uk-UA" sz="2400" noProof="0" dirty="0" smtClean="0"/>
              <a:t> 1974 року.</a:t>
            </a:r>
          </a:p>
          <a:p>
            <a:r>
              <a:rPr lang="uk-UA" sz="2400" noProof="0" dirty="0" smtClean="0"/>
              <a:t>Основна ідея класифікатора на опорних векторах полягає в тому, щоб будувати </a:t>
            </a:r>
            <a:r>
              <a:rPr lang="uk-UA" sz="2400" noProof="0" dirty="0" err="1" smtClean="0"/>
              <a:t>розподіляючу</a:t>
            </a:r>
            <a:r>
              <a:rPr lang="uk-UA" sz="2400" noProof="0" dirty="0" smtClean="0"/>
              <a:t> поверхню з використанням невеликої підмножини точок, що перебуватимуть у зоні, критичної для поділу, тоді як інші спостереження навчальної вибірки ігноруються. </a:t>
            </a:r>
          </a:p>
          <a:p>
            <a:r>
              <a:rPr lang="uk-UA" sz="2400" noProof="0" dirty="0" smtClean="0"/>
              <a:t>Метод опорних векторів будує функцію класифікації </a:t>
            </a:r>
            <a:r>
              <a:rPr lang="uk-UA" sz="2400" i="1" noProof="0" dirty="0" smtClean="0"/>
              <a:t>F </a:t>
            </a:r>
            <a:r>
              <a:rPr lang="uk-UA" sz="2400" noProof="0" dirty="0" smtClean="0"/>
              <a:t>у </a:t>
            </a:r>
            <a:r>
              <a:rPr lang="uk-UA" sz="2400" noProof="0" dirty="0" smtClean="0"/>
              <a:t>вигляді </a:t>
            </a:r>
          </a:p>
          <a:p>
            <a:pPr marL="0" indent="0">
              <a:buNone/>
            </a:pPr>
            <a:endParaRPr lang="uk-UA" sz="2400" noProof="0" dirty="0" smtClean="0"/>
          </a:p>
          <a:p>
            <a:pPr marL="0" indent="0">
              <a:buNone/>
            </a:pPr>
            <a:r>
              <a:rPr lang="uk-UA" sz="2400" noProof="0" dirty="0" smtClean="0"/>
              <a:t>де   </a:t>
            </a:r>
            <a:r>
              <a:rPr lang="uk-UA" sz="2400" i="1" noProof="0" dirty="0" smtClean="0"/>
              <a:t>w</a:t>
            </a:r>
            <a:r>
              <a:rPr lang="uk-UA" sz="2400" noProof="0" dirty="0" smtClean="0"/>
              <a:t> – нормальний вектор, що розподіляє гіперплощини, </a:t>
            </a:r>
            <a:r>
              <a:rPr lang="uk-UA" sz="2400" i="1" noProof="0" dirty="0" smtClean="0"/>
              <a:t>b</a:t>
            </a:r>
            <a:r>
              <a:rPr lang="uk-UA" sz="2400" noProof="0" dirty="0" smtClean="0"/>
              <a:t> – параметр. </a:t>
            </a:r>
          </a:p>
          <a:p>
            <a:pPr marL="0" indent="0">
              <a:buNone/>
            </a:pPr>
            <a:r>
              <a:rPr lang="uk-UA" sz="2400" noProof="0" dirty="0" smtClean="0"/>
              <a:t>Ті об’єкти, для яких </a:t>
            </a:r>
            <a:r>
              <a:rPr lang="uk-UA" sz="2400" i="1" noProof="0" dirty="0" smtClean="0"/>
              <a:t>F (x) = 1 </a:t>
            </a:r>
            <a:r>
              <a:rPr lang="uk-UA" sz="2400" noProof="0" dirty="0" smtClean="0"/>
              <a:t>потрапляють до одного класу, об’єкти, для яких </a:t>
            </a:r>
            <a:r>
              <a:rPr lang="uk-UA" sz="2400" noProof="0" dirty="0" smtClean="0"/>
              <a:t>     </a:t>
            </a:r>
            <a:r>
              <a:rPr lang="uk-UA" sz="2400" i="1" noProof="0" dirty="0" smtClean="0"/>
              <a:t>F </a:t>
            </a:r>
            <a:r>
              <a:rPr lang="uk-UA" sz="2400" i="1" noProof="0" dirty="0" smtClean="0"/>
              <a:t>(x) = -1</a:t>
            </a:r>
            <a:r>
              <a:rPr lang="uk-UA" sz="2400" noProof="0" dirty="0" smtClean="0"/>
              <a:t> – до іншого. </a:t>
            </a:r>
          </a:p>
          <a:p>
            <a:endParaRPr lang="uk-UA" sz="2400" noProof="0" dirty="0"/>
          </a:p>
        </p:txBody>
      </p:sp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46A19956-7528-48F0-BBFC-CA5986015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FE80FCE-5FBD-4924-90CF-6674B02D50AC}"/>
              </a:ext>
            </a:extLst>
          </p:cNvPr>
          <p:cNvSpPr txBox="1"/>
          <p:nvPr/>
        </p:nvSpPr>
        <p:spPr>
          <a:xfrm>
            <a:off x="3633849" y="4319212"/>
            <a:ext cx="3752603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F(x) = sign (&lt;w,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x&gt;</a:t>
            </a:r>
            <a:r>
              <a:rPr lang="en-US" sz="24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97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4B5F8D5-357C-4282-A00E-0768B9FD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Випадок лінійної </a:t>
            </a:r>
            <a:r>
              <a:rPr lang="uk-UA" sz="4400" noProof="0" dirty="0" err="1" smtClean="0"/>
              <a:t>розподільності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321E1CB-AB54-4F88-9027-D504C4B81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uk-UA" sz="2400" noProof="0" dirty="0" smtClean="0"/>
              <a:t>Оскільки </a:t>
            </a:r>
            <a:r>
              <a:rPr lang="uk-UA" sz="2400" noProof="0" dirty="0" err="1" smtClean="0"/>
              <a:t>гіперплощин</a:t>
            </a:r>
            <a:r>
              <a:rPr lang="uk-UA" sz="2400" noProof="0" dirty="0" smtClean="0"/>
              <a:t> F(x) = </a:t>
            </a:r>
            <a:r>
              <a:rPr lang="uk-UA" sz="2400" noProof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∑</a:t>
            </a:r>
            <a:r>
              <a:rPr lang="uk-UA" sz="2400" noProof="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uk-UA" sz="2400" i="1" baseline="-25000" noProof="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uk-UA" sz="2400" i="1" baseline="-25000" noProof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2400" i="1" noProof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uk-UA" sz="2400" i="1" baseline="-25000" noProof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 </a:t>
            </a:r>
            <a:r>
              <a:rPr lang="uk-UA" sz="2400" noProof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uk-UA" sz="2400" i="1" noProof="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uk-UA" sz="2400" noProof="0" dirty="0" smtClean="0"/>
              <a:t> може бути безліч, то оптимальною є така поверхня, яка максимально віддалена від навчальних точок, тобто має максимальний проміжок M (</a:t>
            </a:r>
            <a:r>
              <a:rPr lang="uk-UA" sz="2400" noProof="0" dirty="0" err="1" smtClean="0"/>
              <a:t>margin</a:t>
            </a:r>
            <a:r>
              <a:rPr lang="uk-UA" sz="2400" noProof="0" dirty="0" smtClean="0"/>
              <a:t>). Тому  необхідно знайти такі w і b, що максимізують відстань до кожного класу – 1/‖w‖ . </a:t>
            </a:r>
            <a:endParaRPr lang="uk-UA" sz="2400" noProof="0" dirty="0"/>
          </a:p>
        </p:txBody>
      </p:sp>
      <p:sp>
        <p:nvSpPr>
          <p:cNvPr id="11" name="Rectangle 7">
            <a:extLst>
              <a:ext uri="{FF2B5EF4-FFF2-40B4-BE49-F238E27FC236}">
                <a16:creationId xmlns="" xmlns:a16="http://schemas.microsoft.com/office/drawing/2014/main" id="{08837FB6-B351-4AB4-AF26-A9CCA7681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="" xmlns:a16="http://schemas.microsoft.com/office/drawing/2014/main" id="{373C1E51-A897-4AA6-A04F-CF63F111E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799477"/>
              </p:ext>
            </p:extLst>
          </p:nvPr>
        </p:nvGraphicFramePr>
        <p:xfrm>
          <a:off x="5013702" y="3258000"/>
          <a:ext cx="7203804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r:id="rId4" imgW="5135833" imgH="2179081" progId="Visio.Drawing.15">
                  <p:embed/>
                </p:oleObj>
              </mc:Choice>
              <mc:Fallback>
                <p:oleObj r:id="rId4" imgW="5135833" imgH="2179081" progId="Visio.Drawing.1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702" y="3258000"/>
                        <a:ext cx="7203804" cy="3600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FCFB2F0-7640-4F65-8D97-434E64AEBCDE}"/>
              </a:ext>
            </a:extLst>
          </p:cNvPr>
          <p:cNvSpPr txBox="1"/>
          <p:nvPr/>
        </p:nvSpPr>
        <p:spPr>
          <a:xfrm>
            <a:off x="838199" y="3258000"/>
            <a:ext cx="436923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err="1"/>
              <a:t>Оскільки</a:t>
            </a:r>
            <a:r>
              <a:rPr lang="ru-RU" sz="2400" dirty="0"/>
              <a:t> на </a:t>
            </a:r>
            <a:r>
              <a:rPr lang="ru-RU" sz="2400" dirty="0" err="1"/>
              <a:t>розташування</a:t>
            </a:r>
            <a:r>
              <a:rPr lang="ru-RU" sz="2400" dirty="0"/>
              <a:t> </a:t>
            </a:r>
            <a:r>
              <a:rPr lang="ru-RU" sz="2400" dirty="0" err="1"/>
              <a:t>гіперплощини</a:t>
            </a:r>
            <a:r>
              <a:rPr lang="ru-RU" sz="2400" dirty="0"/>
              <a:t> </a:t>
            </a:r>
            <a:r>
              <a:rPr lang="ru-RU" sz="2400" dirty="0" err="1"/>
              <a:t>впливають</a:t>
            </a:r>
            <a:r>
              <a:rPr lang="ru-RU" sz="2400" dirty="0"/>
              <a:t> </a:t>
            </a:r>
            <a:r>
              <a:rPr lang="ru-RU" sz="2400" dirty="0" err="1"/>
              <a:t>тільки</a:t>
            </a:r>
            <a:r>
              <a:rPr lang="ru-RU" sz="2400" dirty="0"/>
              <a:t> </a:t>
            </a:r>
            <a:r>
              <a:rPr lang="ru-RU" sz="2400" dirty="0" err="1"/>
              <a:t>ті</a:t>
            </a:r>
            <a:r>
              <a:rPr lang="ru-RU" sz="2400" dirty="0"/>
              <a:t> </a:t>
            </a:r>
            <a:r>
              <a:rPr lang="ru-RU" sz="2400" dirty="0" err="1"/>
              <a:t>спостереження</a:t>
            </a:r>
            <a:r>
              <a:rPr lang="ru-RU" sz="2400" dirty="0"/>
              <a:t>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перебувають</a:t>
            </a:r>
            <a:r>
              <a:rPr lang="ru-RU" sz="2400" dirty="0"/>
              <a:t> на кордонах </a:t>
            </a:r>
            <a:r>
              <a:rPr lang="ru-RU" sz="2400" dirty="0" err="1"/>
              <a:t>проміжку</a:t>
            </a:r>
            <a:r>
              <a:rPr lang="ru-RU" sz="2400" dirty="0"/>
              <a:t>, то </a:t>
            </a:r>
            <a:r>
              <a:rPr lang="ru-RU" sz="2400" dirty="0" err="1"/>
              <a:t>вирішальне</a:t>
            </a:r>
            <a:r>
              <a:rPr lang="ru-RU" sz="2400" dirty="0"/>
              <a:t> правило </a:t>
            </a:r>
            <a:r>
              <a:rPr lang="ru-RU" sz="2400" dirty="0" err="1"/>
              <a:t>класифікатора</a:t>
            </a:r>
            <a:r>
              <a:rPr lang="ru-RU" sz="2400" dirty="0"/>
              <a:t> є </a:t>
            </a:r>
            <a:r>
              <a:rPr lang="ru-RU" sz="2400" dirty="0" err="1"/>
              <a:t>досить</a:t>
            </a:r>
            <a:r>
              <a:rPr lang="ru-RU" sz="2400" dirty="0"/>
              <a:t> </a:t>
            </a:r>
            <a:r>
              <a:rPr lang="ru-RU" sz="2400" dirty="0" err="1"/>
              <a:t>стійким</a:t>
            </a:r>
            <a:r>
              <a:rPr lang="ru-RU" sz="2400" dirty="0"/>
              <a:t> до </a:t>
            </a:r>
            <a:r>
              <a:rPr lang="ru-RU" sz="2400" dirty="0" err="1"/>
              <a:t>викидів</a:t>
            </a:r>
            <a:r>
              <a:rPr lang="ru-RU" sz="2400" dirty="0"/>
              <a:t>, </a:t>
            </a:r>
            <a:r>
              <a:rPr lang="ru-RU" sz="2400" dirty="0" err="1"/>
              <a:t>розташованих</a:t>
            </a:r>
            <a:r>
              <a:rPr lang="ru-RU" sz="2400" dirty="0"/>
              <a:t> поза «</a:t>
            </a:r>
            <a:r>
              <a:rPr lang="ru-RU" sz="2400" dirty="0" err="1"/>
              <a:t>критичної</a:t>
            </a:r>
            <a:r>
              <a:rPr lang="ru-RU" sz="2400" dirty="0"/>
              <a:t> </a:t>
            </a:r>
            <a:r>
              <a:rPr lang="ru-RU" sz="2400" dirty="0" err="1"/>
              <a:t>зони</a:t>
            </a:r>
            <a:r>
              <a:rPr lang="ru-RU" sz="2400" dirty="0"/>
              <a:t>» </a:t>
            </a:r>
            <a:r>
              <a:rPr lang="ru-RU" sz="2400" dirty="0" err="1"/>
              <a:t>поділу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4923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522BA95-7C73-4A8C-A081-C2447435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Випадок лінійної </a:t>
            </a:r>
            <a:r>
              <a:rPr lang="uk-UA" sz="4400" noProof="0" dirty="0" err="1" smtClean="0"/>
              <a:t>нерозподільності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F6DC365F-B86F-436A-84B7-FFA9DFE1F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За наявності нелінійного зв’язку між ознаками і відгуком якість лінійних класифікаторів може виявитися незадовільною.</a:t>
            </a:r>
          </a:p>
          <a:p>
            <a:endParaRPr lang="uk-UA" sz="2400" noProof="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4F7F8443-F9E6-4971-801B-1A8194EFD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="" xmlns:a16="http://schemas.microsoft.com/office/drawing/2014/main" id="{6991DDC6-6875-4891-95F6-CBBC6294DF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938284"/>
              </p:ext>
            </p:extLst>
          </p:nvPr>
        </p:nvGraphicFramePr>
        <p:xfrm>
          <a:off x="559333" y="2898000"/>
          <a:ext cx="11073334" cy="39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r:id="rId4" imgW="6202727" imgH="2217289" progId="Visio.Drawing.15">
                  <p:embed/>
                </p:oleObj>
              </mc:Choice>
              <mc:Fallback>
                <p:oleObj r:id="rId4" imgW="6202727" imgH="221728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333" y="2898000"/>
                        <a:ext cx="11073334" cy="396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909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5C40DEB-A901-4ED3-A76E-509AAC44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 smtClean="0"/>
              <a:t>Випадок лінійної </a:t>
            </a:r>
            <a:r>
              <a:rPr lang="uk-UA" sz="4400" noProof="0" dirty="0" err="1" smtClean="0"/>
              <a:t>нерозподільності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B06D1DF-27E0-4253-8FB6-3048B1724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Для подолання проблеми </a:t>
            </a:r>
            <a:r>
              <a:rPr lang="uk-UA" sz="2400" noProof="0" dirty="0" err="1" smtClean="0"/>
              <a:t>нелінійності</a:t>
            </a:r>
            <a:r>
              <a:rPr lang="uk-UA" sz="2400" noProof="0" dirty="0" smtClean="0"/>
              <a:t> елементи навчальної вибірки вкладаються в простір X більш високої розмірності з допомогою відображення </a:t>
            </a:r>
            <a:r>
              <a:rPr lang="uk-UA" sz="2400" i="1" noProof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φ</a:t>
            </a:r>
            <a:r>
              <a:rPr lang="uk-UA" sz="2400" i="1" noProof="0" dirty="0" smtClean="0"/>
              <a:t>(X)</a:t>
            </a:r>
            <a:r>
              <a:rPr lang="uk-UA" sz="2400" noProof="0" dirty="0" smtClean="0"/>
              <a:t>, що вибирається так, щоб в новому просторі вибірка була лінійно розподільна. Класифікатор набуває вигляду  </a:t>
            </a:r>
            <a:endParaRPr lang="uk-UA" sz="2400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8A2B686-75D5-49F3-8AE6-191FD7526408}"/>
              </a:ext>
            </a:extLst>
          </p:cNvPr>
          <p:cNvSpPr txBox="1"/>
          <p:nvPr/>
        </p:nvSpPr>
        <p:spPr>
          <a:xfrm>
            <a:off x="3048990" y="3247303"/>
            <a:ext cx="703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665A8F4-7DE8-44AC-BEAB-AF051696A85D}"/>
              </a:ext>
            </a:extLst>
          </p:cNvPr>
          <p:cNvSpPr txBox="1"/>
          <p:nvPr/>
        </p:nvSpPr>
        <p:spPr>
          <a:xfrm>
            <a:off x="7322127" y="2667336"/>
            <a:ext cx="4052455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>
              <a:lnSpc>
                <a:spcPct val="15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F(x) = sign (&lt;w, </a:t>
            </a:r>
            <a:r>
              <a:rPr lang="ru-RU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φ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(x)&gt;</a:t>
            </a:r>
            <a:r>
              <a:rPr lang="en-US" sz="2400" i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="" xmlns:a16="http://schemas.microsoft.com/office/drawing/2014/main" id="{8B07E479-1218-4472-A151-67179FE28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>
            <a:extLst>
              <a:ext uri="{FF2B5EF4-FFF2-40B4-BE49-F238E27FC236}">
                <a16:creationId xmlns="" xmlns:a16="http://schemas.microsoft.com/office/drawing/2014/main" id="{4A53A657-E050-4261-B715-FFBABFF621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22735"/>
              </p:ext>
            </p:extLst>
          </p:nvPr>
        </p:nvGraphicFramePr>
        <p:xfrm>
          <a:off x="838200" y="3258000"/>
          <a:ext cx="10817910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r:id="rId4" imgW="6210042" imgH="2065042" progId="Visio.Drawing.15">
                  <p:embed/>
                </p:oleObj>
              </mc:Choice>
              <mc:Fallback>
                <p:oleObj r:id="rId4" imgW="6210042" imgH="2065042" progId="Visio.Drawing.1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58000"/>
                        <a:ext cx="10817910" cy="360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490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96E0A50-E7A3-46E6-A394-818BB181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SVM </a:t>
            </a:r>
            <a:r>
              <a:rPr lang="uk-UA" noProof="0" dirty="0" err="1" smtClean="0"/>
              <a:t>Kernel</a:t>
            </a:r>
            <a:r>
              <a:rPr lang="uk-UA" noProof="0" dirty="0" smtClean="0"/>
              <a:t> </a:t>
            </a:r>
            <a:endParaRPr lang="uk-UA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="" xmlns:a16="http://schemas.microsoft.com/office/drawing/2014/main" id="{4AFD44CE-794C-4951-801D-FDFA48F488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23213" cy="4351338"/>
              </a:xfrm>
            </p:spPr>
            <p:txBody>
              <a:bodyPr>
                <a:normAutofit/>
              </a:bodyPr>
              <a:lstStyle/>
              <a:p>
                <a:r>
                  <a:rPr lang="uk-UA" sz="2400" noProof="0" dirty="0" smtClean="0"/>
                  <a:t>Вираз </a:t>
                </a:r>
                <a14:m>
                  <m:oMath xmlns:m="http://schemas.openxmlformats.org/officeDocument/2006/math">
                    <m:r>
                      <a:rPr lang="uk-UA" sz="2400" i="1" noProof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d>
                      <m:dPr>
                        <m:ctrlPr>
                          <a:rPr lang="uk-UA" sz="2400" i="1" noProof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400" i="1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uk-UA" sz="2400" i="1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uk-UA" sz="2400" i="1" noProof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k-UA" sz="2400" i="1" noProof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uk-UA" sz="2400" i="1" noProof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uk-UA" sz="2400" i="1" noProof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uk-UA" sz="2400" i="1" noProof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400" i="1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uk-UA" sz="2400" i="1" noProof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400" i="1" noProof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uk-UA" sz="2400" i="1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uk-UA" sz="2400" i="1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uk-UA" sz="2400" i="1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uk-UA" sz="2400" i="1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uk-UA" sz="2400" i="1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′)</m:t>
                        </m:r>
                      </m:e>
                    </m:d>
                  </m:oMath>
                </a14:m>
                <a:r>
                  <a:rPr lang="uk-UA" sz="2400" noProof="0" dirty="0"/>
                  <a:t>  називається ядром класифікатора. </a:t>
                </a:r>
              </a:p>
              <a:p>
                <a:r>
                  <a:rPr lang="uk-UA" sz="2400" noProof="0" dirty="0"/>
                  <a:t>З математичної точки зору ядром може бути будь-яка позитивно визначена симетрична функція двох змінних. </a:t>
                </a:r>
              </a:p>
              <a:p>
                <a:r>
                  <a:rPr lang="uk-UA" sz="2400" noProof="0" dirty="0"/>
                  <a:t>Обчислення розширених просторах величезних </a:t>
                </a:r>
                <a:r>
                  <a:rPr lang="uk-UA" sz="2400" noProof="0" dirty="0" err="1"/>
                  <a:t>размірностей</a:t>
                </a:r>
                <a:r>
                  <a:rPr lang="uk-UA" sz="2400" noProof="0" dirty="0"/>
                  <a:t> виявилося можливим тому, що ядро формується тільки для обмеженого набору опорних векторів.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AFD44CE-794C-4951-801D-FDFA48F488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23213" cy="4351338"/>
              </a:xfrm>
              <a:blipFill>
                <a:blip r:embed="rId2"/>
                <a:stretch>
                  <a:fillRect l="-1667" t="-1961" r="-1905" b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B7305CB0-FC7A-443F-9803-E49A43813484}"/>
              </a:ext>
            </a:extLst>
          </p:cNvPr>
          <p:cNvPicPr/>
          <p:nvPr/>
        </p:nvPicPr>
        <p:blipFill rotWithShape="1">
          <a:blip r:embed="rId3"/>
          <a:srcRect l="3638" t="25840" r="35171" b="19377"/>
          <a:stretch/>
        </p:blipFill>
        <p:spPr bwMode="auto">
          <a:xfrm>
            <a:off x="6230589" y="1541168"/>
            <a:ext cx="5123213" cy="37756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3976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4879A43-C339-4AE2-B2F2-F02C63B6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SVM </a:t>
            </a:r>
            <a:r>
              <a:rPr lang="uk-UA" noProof="0" dirty="0" err="1" smtClean="0"/>
              <a:t>Kernel</a:t>
            </a:r>
            <a:r>
              <a:rPr lang="uk-UA" noProof="0" dirty="0" smtClean="0"/>
              <a:t> </a:t>
            </a:r>
            <a:endParaRPr lang="uk-UA" noProof="0" dirty="0"/>
          </a:p>
        </p:txBody>
      </p:sp>
      <p:pic>
        <p:nvPicPr>
          <p:cNvPr id="6" name="Объект 5" descr="Похожее изображение">
            <a:extLst>
              <a:ext uri="{FF2B5EF4-FFF2-40B4-BE49-F238E27FC236}">
                <a16:creationId xmlns="" xmlns:a16="http://schemas.microsoft.com/office/drawing/2014/main" id="{CD8C2C2C-F8A7-4E15-B65A-0FB311C61BA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126" y="0"/>
            <a:ext cx="7536873" cy="289101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0D2CEED-F8BB-4E41-8DBC-537A8E660D55}"/>
              </a:ext>
            </a:extLst>
          </p:cNvPr>
          <p:cNvSpPr txBox="1"/>
          <p:nvPr/>
        </p:nvSpPr>
        <p:spPr>
          <a:xfrm>
            <a:off x="716602" y="1690688"/>
            <a:ext cx="41760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err="1"/>
              <a:t>Кожне</a:t>
            </a:r>
            <a:r>
              <a:rPr lang="ru-RU" sz="2400" dirty="0"/>
              <a:t> ядро </a:t>
            </a:r>
            <a:r>
              <a:rPr lang="ru-RU" sz="2400" dirty="0" err="1"/>
              <a:t>характеризується</a:t>
            </a:r>
            <a:r>
              <a:rPr lang="ru-RU" sz="2400" dirty="0"/>
              <a:t> параметрами,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підлягають</a:t>
            </a:r>
            <a:r>
              <a:rPr lang="ru-RU" sz="2400" dirty="0"/>
              <a:t> </a:t>
            </a:r>
            <a:r>
              <a:rPr lang="ru-RU" sz="2400" dirty="0" err="1"/>
              <a:t>оптимізації</a:t>
            </a:r>
            <a:r>
              <a:rPr lang="ru-RU" sz="2400" dirty="0"/>
              <a:t>, </a:t>
            </a:r>
            <a:r>
              <a:rPr lang="ru-RU" sz="2400" dirty="0" err="1"/>
              <a:t>наприклад</a:t>
            </a:r>
            <a:r>
              <a:rPr lang="ru-RU" sz="2400" dirty="0"/>
              <a:t> </a:t>
            </a:r>
            <a:r>
              <a:rPr lang="ru-RU" sz="2400" i="1" dirty="0"/>
              <a:t>µ</a:t>
            </a:r>
            <a:r>
              <a:rPr lang="ru-RU" sz="2400" dirty="0"/>
              <a:t> та </a:t>
            </a:r>
            <a:r>
              <a:rPr lang="ru-RU" sz="2400" i="1" dirty="0"/>
              <a:t>σ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="" xmlns:a16="http://schemas.microsoft.com/office/drawing/2014/main" id="{51570161-2161-4050-88E4-64EFB5636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="" xmlns:a16="http://schemas.microsoft.com/office/drawing/2014/main" id="{3A8862F6-F4E2-4FE1-911C-68C5C799AD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545681"/>
              </p:ext>
            </p:extLst>
          </p:nvPr>
        </p:nvGraphicFramePr>
        <p:xfrm>
          <a:off x="716602" y="3256141"/>
          <a:ext cx="9707143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r:id="rId5" imgW="6431186" imgH="2384821" progId="Visio.Drawing.15">
                  <p:embed/>
                </p:oleObj>
              </mc:Choice>
              <mc:Fallback>
                <p:oleObj r:id="rId5" imgW="6431186" imgH="238482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602" y="3256141"/>
                        <a:ext cx="9707143" cy="360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160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11E578E-3C43-40B2-99E8-1359370C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 smtClean="0"/>
              <a:t>SVM </a:t>
            </a:r>
            <a:r>
              <a:rPr lang="uk-UA" noProof="0" dirty="0" err="1" smtClean="0"/>
              <a:t>Kernel</a:t>
            </a:r>
            <a:r>
              <a:rPr lang="uk-UA" noProof="0" dirty="0" smtClean="0"/>
              <a:t> </a:t>
            </a:r>
            <a:endParaRPr lang="uk-UA" noProof="0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AE21A67-6CA1-42BD-9E20-7DA28E07F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noProof="0" dirty="0" smtClean="0"/>
              <a:t>Сукупність </a:t>
            </a:r>
            <a:r>
              <a:rPr lang="uk-UA" sz="2400" noProof="0" dirty="0" err="1" smtClean="0"/>
              <a:t>ядер</a:t>
            </a:r>
            <a:r>
              <a:rPr lang="uk-UA" sz="2400" noProof="0" dirty="0" smtClean="0"/>
              <a:t> дозволяє будувати моделі з використанням </a:t>
            </a:r>
            <a:r>
              <a:rPr lang="uk-UA" sz="2400" noProof="0" dirty="0" err="1" smtClean="0"/>
              <a:t>розподіляючих</a:t>
            </a:r>
            <a:r>
              <a:rPr lang="uk-UA" sz="2400" noProof="0" dirty="0" smtClean="0"/>
              <a:t> поверхонь різної форми</a:t>
            </a:r>
            <a:endParaRPr lang="uk-UA" sz="2400" noProof="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D422432D-AFB3-46B3-9588-6B0F1EF6C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470" y="42038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="" xmlns:a16="http://schemas.microsoft.com/office/drawing/2014/main" id="{A2FE461C-A76E-426B-936B-CCECD4FFE2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532173"/>
              </p:ext>
            </p:extLst>
          </p:nvPr>
        </p:nvGraphicFramePr>
        <p:xfrm>
          <a:off x="2883170" y="2892875"/>
          <a:ext cx="6425660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r:id="rId4" imgW="3695864" imgH="2065042" progId="Visio.Drawing.15">
                  <p:embed/>
                </p:oleObj>
              </mc:Choice>
              <mc:Fallback>
                <p:oleObj r:id="rId4" imgW="3695864" imgH="206504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3170" y="2892875"/>
                        <a:ext cx="6425660" cy="360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685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</TotalTime>
  <Words>318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Visio.Drawing.15</vt:lpstr>
      <vt:lpstr>Лекція 6</vt:lpstr>
      <vt:lpstr>Метод опорних векторів</vt:lpstr>
      <vt:lpstr>Випадок лінійної розподільності</vt:lpstr>
      <vt:lpstr>Випадок лінійної нерозподільності</vt:lpstr>
      <vt:lpstr>Випадок лінійної нерозподільності</vt:lpstr>
      <vt:lpstr>SVM Kernel </vt:lpstr>
      <vt:lpstr>SVM Kernel </vt:lpstr>
      <vt:lpstr>SVM Kernel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44</cp:revision>
  <dcterms:created xsi:type="dcterms:W3CDTF">2020-08-21T08:15:31Z</dcterms:created>
  <dcterms:modified xsi:type="dcterms:W3CDTF">2020-10-07T15:49:47Z</dcterms:modified>
</cp:coreProperties>
</file>