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30267275" cy="2139632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3"/>
    <p:restoredTop sz="94645"/>
  </p:normalViewPr>
  <p:slideViewPr>
    <p:cSldViewPr snapToGrid="0" snapToObjects="1">
      <p:cViewPr varScale="1">
        <p:scale>
          <a:sx n="48" d="100"/>
          <a:sy n="48" d="100"/>
        </p:scale>
        <p:origin x="248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title>
      <c:tx>
        <c:rich>
          <a:bodyPr rot="0"/>
          <a:lstStyle/>
          <a:p>
            <a:pPr>
              <a:defRPr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  <a:r>
              <a:rPr lang="ru-RU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Обучающая выборка</a:t>
            </a:r>
          </a:p>
        </c:rich>
      </c:tx>
      <c:layout>
        <c:manualLayout>
          <c:xMode val="edge"/>
          <c:yMode val="edge"/>
          <c:x val="0.36579929139585599"/>
          <c:y val="6.1707523245984802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Обучающая выборка</c:v>
                </c:pt>
              </c:strCache>
            </c:strRef>
          </c:tx>
          <c:spPr>
            <a:solidFill>
              <a:srgbClr val="A5A5A5"/>
            </a:solidFill>
            <a:ln w="19080">
              <a:solidFill>
                <a:srgbClr val="FFFFFF"/>
              </a:solidFill>
              <a:round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6"/>
                <c:pt idx="0">
                  <c:v>89</c:v>
                </c:pt>
                <c:pt idx="1">
                  <c:v>98</c:v>
                </c:pt>
                <c:pt idx="2">
                  <c:v>101</c:v>
                </c:pt>
                <c:pt idx="3">
                  <c:v>91</c:v>
                </c:pt>
                <c:pt idx="4">
                  <c:v>98</c:v>
                </c:pt>
                <c:pt idx="5">
                  <c:v>94</c:v>
                </c:pt>
                <c:pt idx="6">
                  <c:v>92</c:v>
                </c:pt>
                <c:pt idx="7">
                  <c:v>92</c:v>
                </c:pt>
                <c:pt idx="8">
                  <c:v>91</c:v>
                </c:pt>
                <c:pt idx="9">
                  <c:v>97</c:v>
                </c:pt>
                <c:pt idx="10">
                  <c:v>90</c:v>
                </c:pt>
                <c:pt idx="11">
                  <c:v>93</c:v>
                </c:pt>
                <c:pt idx="12">
                  <c:v>92</c:v>
                </c:pt>
                <c:pt idx="13">
                  <c:v>90</c:v>
                </c:pt>
                <c:pt idx="14">
                  <c:v>96</c:v>
                </c:pt>
                <c:pt idx="15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82-FA45-BD90-7CC9D23C3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46969601"/>
        <c:axId val="4894809"/>
      </c:barChart>
      <c:catAx>
        <c:axId val="46969601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2400" b="0" strike="noStrike" spc="-1">
                    <a:solidFill>
                      <a:srgbClr val="595959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DejaVu Sans"/>
                  </a:defRPr>
                </a:pPr>
                <a:r>
                  <a:rPr lang="ru-RU" sz="2400" b="0" strike="noStrike" spc="-1">
                    <a:solidFill>
                      <a:srgbClr val="595959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DejaVu Sans"/>
                  </a:rPr>
                  <a:t>Класс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  <a:endParaRPr lang="en-US"/>
          </a:p>
        </c:txPr>
        <c:crossAx val="4894809"/>
        <c:crosses val="autoZero"/>
        <c:auto val="1"/>
        <c:lblAlgn val="ctr"/>
        <c:lblOffset val="100"/>
        <c:noMultiLvlLbl val="1"/>
      </c:catAx>
      <c:valAx>
        <c:axId val="4894809"/>
        <c:scaling>
          <c:orientation val="minMax"/>
          <c:min val="0"/>
        </c:scaling>
        <c:delete val="0"/>
        <c:axPos val="l"/>
        <c:title>
          <c:tx>
            <c:rich>
              <a:bodyPr rot="-5400000"/>
              <a:lstStyle/>
              <a:p>
                <a:pPr>
                  <a:defRPr sz="2400" b="0" strike="noStrike" spc="-1">
                    <a:solidFill>
                      <a:srgbClr val="595959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DejaVu Sans"/>
                  </a:defRPr>
                </a:pPr>
                <a:r>
                  <a:rPr lang="ru-RU" sz="2400" b="0" strike="noStrike" spc="-1">
                    <a:solidFill>
                      <a:srgbClr val="595959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DejaVu Sans"/>
                  </a:rPr>
                  <a:t>Кол-во образцов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  <a:endParaRPr lang="en-US"/>
          </a:p>
        </c:txPr>
        <c:crossAx val="46969601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1"/>
  </c:chart>
  <c:spPr>
    <a:noFill/>
    <a:ln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320" cy="7448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13080" y="5006520"/>
            <a:ext cx="27240120" cy="591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13080" y="11488320"/>
            <a:ext cx="27240120" cy="591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320" cy="7448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513080" y="5006520"/>
            <a:ext cx="13293000" cy="591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5471000" y="5006520"/>
            <a:ext cx="13293000" cy="591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5471000" y="11488320"/>
            <a:ext cx="13293000" cy="591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1513080" y="11488320"/>
            <a:ext cx="13293000" cy="591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320" cy="7448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513080" y="5006520"/>
            <a:ext cx="27240120" cy="1240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513080" y="5006520"/>
            <a:ext cx="27240120" cy="1240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" name="Picture 32"/>
          <p:cNvPicPr/>
          <p:nvPr/>
        </p:nvPicPr>
        <p:blipFill>
          <a:blip r:embed="rId2"/>
          <a:stretch/>
        </p:blipFill>
        <p:spPr>
          <a:xfrm>
            <a:off x="7356600" y="5006520"/>
            <a:ext cx="15552720" cy="12409200"/>
          </a:xfrm>
          <a:prstGeom prst="rect">
            <a:avLst/>
          </a:prstGeom>
          <a:ln>
            <a:noFill/>
          </a:ln>
        </p:spPr>
      </p:pic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7356600" y="5006520"/>
            <a:ext cx="15552720" cy="1240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320" cy="7448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1513080" y="5006520"/>
            <a:ext cx="27240120" cy="1240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320" cy="7448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1513080" y="5006520"/>
            <a:ext cx="27240120" cy="1240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320" cy="7448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513080" y="5006520"/>
            <a:ext cx="13293000" cy="1240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15471000" y="5006520"/>
            <a:ext cx="13293000" cy="1240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320" cy="7448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2270160" y="3501720"/>
            <a:ext cx="25726320" cy="34527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320" cy="7448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513080" y="5006520"/>
            <a:ext cx="13293000" cy="591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1513080" y="11488320"/>
            <a:ext cx="13293000" cy="591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15471000" y="5006520"/>
            <a:ext cx="13293000" cy="1240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320" cy="7448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13080" y="5006520"/>
            <a:ext cx="13293000" cy="1240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471000" y="5006520"/>
            <a:ext cx="13293000" cy="591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5471000" y="11488320"/>
            <a:ext cx="13293000" cy="591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320" cy="7448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13080" y="5006520"/>
            <a:ext cx="13293000" cy="591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5471000" y="5006520"/>
            <a:ext cx="13293000" cy="591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13080" y="11488320"/>
            <a:ext cx="27240120" cy="591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320" cy="74484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1"/>
          <p:cNvGraphicFramePr/>
          <p:nvPr>
            <p:extLst>
              <p:ext uri="{D42A27DB-BD31-4B8C-83A1-F6EECF244321}">
                <p14:modId xmlns:p14="http://schemas.microsoft.com/office/powerpoint/2010/main" val="745114455"/>
              </p:ext>
            </p:extLst>
          </p:nvPr>
        </p:nvGraphicFramePr>
        <p:xfrm>
          <a:off x="1914300" y="3039768"/>
          <a:ext cx="26105040" cy="8229600"/>
        </p:xfrm>
        <a:graphic>
          <a:graphicData uri="http://schemas.openxmlformats.org/drawingml/2006/table">
            <a:tbl>
              <a:tblPr/>
              <a:tblGrid>
                <a:gridCol w="870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1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Тип признака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Название признака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Отклонение от обучающей выборки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Наклон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 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</a:t>
                      </a: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0</a:t>
                      </a: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%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 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наклон символов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</a:t>
                      </a: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</a:t>
                      </a: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%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 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наклон строк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</a:t>
                      </a: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9</a:t>
                      </a: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%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Интервал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 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7%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 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интервал между символами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10%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 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интервал между словами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7%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 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интервал между строками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4%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+mn-cs"/>
                        </a:rPr>
                        <a:t>Длина</a:t>
                      </a: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+mn-cs"/>
                        </a:rPr>
                        <a:t>3</a:t>
                      </a:r>
                      <a:r>
                        <a:rPr lang="en-US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+mn-cs"/>
                        </a:rPr>
                        <a:t>%</a:t>
                      </a:r>
                      <a:endParaRPr lang="ru-RU" sz="30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cs typeface="+mn-cs"/>
                      </a:endParaRPr>
                    </a:p>
                  </a:txBody>
                  <a:tcPr marL="169920" marR="169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325699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длина по горизонтали </a:t>
                      </a:r>
                    </a:p>
                  </a:txBody>
                  <a:tcPr marL="169920" marR="169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3%</a:t>
                      </a:r>
                      <a:endParaRPr lang="ru-RU" sz="30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69920" marR="169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249545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длина по вертикали</a:t>
                      </a:r>
                    </a:p>
                  </a:txBody>
                  <a:tcPr marL="169920" marR="169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3%</a:t>
                      </a:r>
                      <a:endParaRPr lang="ru-RU" sz="30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69920" marR="169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541323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общая длина</a:t>
                      </a:r>
                    </a:p>
                  </a:txBody>
                  <a:tcPr marL="169920" marR="169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3%</a:t>
                      </a:r>
                      <a:endParaRPr lang="ru-RU" sz="30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69920" marR="169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246900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Прочие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 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5</a:t>
                      </a: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%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 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частота текста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4</a:t>
                      </a: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%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 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количество линий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3</a:t>
                      </a: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%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6" name="Chart 4"/>
          <p:cNvGraphicFramePr/>
          <p:nvPr>
            <p:extLst>
              <p:ext uri="{D42A27DB-BD31-4B8C-83A1-F6EECF244321}">
                <p14:modId xmlns:p14="http://schemas.microsoft.com/office/powerpoint/2010/main" val="1845987389"/>
              </p:ext>
            </p:extLst>
          </p:nvPr>
        </p:nvGraphicFramePr>
        <p:xfrm>
          <a:off x="1914300" y="13258800"/>
          <a:ext cx="26105040" cy="6636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CustomShape 2"/>
          <p:cNvSpPr/>
          <p:nvPr/>
        </p:nvSpPr>
        <p:spPr>
          <a:xfrm>
            <a:off x="722520" y="182880"/>
            <a:ext cx="29288880" cy="20945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3"/>
          <p:cNvSpPr/>
          <p:nvPr/>
        </p:nvSpPr>
        <p:spPr>
          <a:xfrm>
            <a:off x="1914300" y="432000"/>
            <a:ext cx="26105040" cy="111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7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Результаты работы </a:t>
            </a:r>
            <a:r>
              <a:rPr lang="ru-RU" sz="7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в области определение психологических характеристик личности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10259640" y="11656188"/>
            <a:ext cx="9414360" cy="45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Рисунок 1 — Отклонения признаков от обучающей выборки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10277640" y="20088000"/>
            <a:ext cx="11826360" cy="45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Рисунок 2 — Распределение образцов по классам в обучающей выборке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2"/>
          <p:cNvSpPr/>
          <p:nvPr/>
        </p:nvSpPr>
        <p:spPr>
          <a:xfrm>
            <a:off x="722520" y="182880"/>
            <a:ext cx="29288880" cy="20945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3"/>
          <p:cNvSpPr/>
          <p:nvPr/>
        </p:nvSpPr>
        <p:spPr>
          <a:xfrm>
            <a:off x="1953360" y="432000"/>
            <a:ext cx="27197712" cy="111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7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Результаты работы в области биометрической аутентификации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8649774" y="9332851"/>
            <a:ext cx="13804884" cy="510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Рисунок 1 — Зависимость ошибок первого и второго рода от границы аутентификации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9639036" y="20093692"/>
            <a:ext cx="11826360" cy="45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Рисунок 2 — </a:t>
            </a:r>
            <a:r>
              <a:rPr lang="ru-R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Отклонение признаков почерка для одного человека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" name="Table 1">
            <a:extLst>
              <a:ext uri="{FF2B5EF4-FFF2-40B4-BE49-F238E27FC236}">
                <a16:creationId xmlns:a16="http://schemas.microsoft.com/office/drawing/2014/main" id="{5A34316A-1EFC-8743-B733-871E20F618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9832876"/>
              </p:ext>
            </p:extLst>
          </p:nvPr>
        </p:nvGraphicFramePr>
        <p:xfrm>
          <a:off x="1953360" y="2993108"/>
          <a:ext cx="26105040" cy="6035040"/>
        </p:xfrm>
        <a:graphic>
          <a:graphicData uri="http://schemas.openxmlformats.org/drawingml/2006/table">
            <a:tbl>
              <a:tblPr/>
              <a:tblGrid>
                <a:gridCol w="870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1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Граница аутентификации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Ошибка первого рода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Ошибка второго рода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50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80%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0%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60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+mn-cs"/>
                        </a:rPr>
                        <a:t>53%</a:t>
                      </a:r>
                      <a:endParaRPr lang="ru-RU" sz="30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cs typeface="+mn-cs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0%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70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37%</a:t>
                      </a:r>
                      <a:endParaRPr lang="ru-RU" sz="30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1%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75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21%</a:t>
                      </a:r>
                      <a:endParaRPr lang="ru-RU" sz="30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4%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80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13%</a:t>
                      </a:r>
                      <a:endParaRPr lang="ru-RU" sz="30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7%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83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7%</a:t>
                      </a:r>
                      <a:endParaRPr lang="ru-RU" sz="30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10%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87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3%</a:t>
                      </a:r>
                      <a:endParaRPr lang="ru-RU" sz="30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17%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90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1%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57%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3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95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+mn-cs"/>
                        </a:rPr>
                        <a:t>0%</a:t>
                      </a:r>
                      <a:endParaRPr lang="ru-RU" sz="30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cs typeface="+mn-cs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93%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3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100 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0%</a:t>
                      </a:r>
                      <a:endParaRPr lang="ru-RU" sz="30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100%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Table 1">
            <a:extLst>
              <a:ext uri="{FF2B5EF4-FFF2-40B4-BE49-F238E27FC236}">
                <a16:creationId xmlns:a16="http://schemas.microsoft.com/office/drawing/2014/main" id="{9ACA2FB9-F0F9-8146-8A87-D0FAAAFFF6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5791727"/>
              </p:ext>
            </p:extLst>
          </p:nvPr>
        </p:nvGraphicFramePr>
        <p:xfrm>
          <a:off x="1772820" y="10477936"/>
          <a:ext cx="26285580" cy="9326880"/>
        </p:xfrm>
        <a:graphic>
          <a:graphicData uri="http://schemas.openxmlformats.org/drawingml/2006/table">
            <a:tbl>
              <a:tblPr/>
              <a:tblGrid>
                <a:gridCol w="13142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8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Название признака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Отклонение от обучающей выборки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8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наклон символов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10%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8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наклон строк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6%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8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интервал между символами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15%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8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интервал между словами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9%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8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интервал между строками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8%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82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длина по горизонтали </a:t>
                      </a:r>
                    </a:p>
                  </a:txBody>
                  <a:tcPr marL="169920" marR="169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%</a:t>
                      </a:r>
                      <a:endParaRPr lang="ru-RU" sz="30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69920" marR="169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249545"/>
                  </a:ext>
                </a:extLst>
              </a:tr>
              <a:tr h="48182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длина по вертикали</a:t>
                      </a:r>
                    </a:p>
                  </a:txBody>
                  <a:tcPr marL="169920" marR="169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%</a:t>
                      </a:r>
                      <a:endParaRPr lang="ru-RU" sz="30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69920" marR="169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541323"/>
                  </a:ext>
                </a:extLst>
              </a:tr>
              <a:tr h="48182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общая длина</a:t>
                      </a:r>
                    </a:p>
                  </a:txBody>
                  <a:tcPr marL="169920" marR="169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%</a:t>
                      </a:r>
                      <a:endParaRPr lang="ru-RU" sz="30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69920" marR="169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246900"/>
                  </a:ext>
                </a:extLst>
              </a:tr>
              <a:tr h="48182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длительность написания</a:t>
                      </a:r>
                    </a:p>
                  </a:txBody>
                  <a:tcPr marL="169920" marR="169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  <a:r>
                        <a:rPr lang="en-US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%</a:t>
                      </a:r>
                      <a:endParaRPr lang="ru-RU" sz="30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69920" marR="169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395322"/>
                  </a:ext>
                </a:extLst>
              </a:tr>
              <a:tr h="48182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максимальное ускорение</a:t>
                      </a:r>
                    </a:p>
                  </a:txBody>
                  <a:tcPr marL="169920" marR="169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15%</a:t>
                      </a:r>
                      <a:endParaRPr lang="ru-RU" sz="30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69920" marR="169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100841"/>
                  </a:ext>
                </a:extLst>
              </a:tr>
              <a:tr h="48182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минимальное ускорение</a:t>
                      </a:r>
                    </a:p>
                  </a:txBody>
                  <a:tcPr marL="169920" marR="169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%</a:t>
                      </a:r>
                      <a:endParaRPr lang="ru-RU" sz="30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69920" marR="169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560423"/>
                  </a:ext>
                </a:extLst>
              </a:tr>
              <a:tr h="4818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длительность написания по вертикали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17</a:t>
                      </a: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%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82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+mn-cs"/>
                        </a:rPr>
                        <a:t>длительность написания по горизонтали</a:t>
                      </a: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+mn-cs"/>
                        </a:rPr>
                        <a:t>17%</a:t>
                      </a:r>
                      <a:endParaRPr lang="ru-RU" sz="30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cs typeface="+mn-cs"/>
                      </a:endParaRPr>
                    </a:p>
                  </a:txBody>
                  <a:tcPr marL="169920" marR="169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255110"/>
                  </a:ext>
                </a:extLst>
              </a:tr>
              <a:tr h="481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количество линий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</a:t>
                      </a: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%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частота текста</a:t>
                      </a: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5</a:t>
                      </a:r>
                      <a:r>
                        <a:rPr lang="ru-RU" sz="3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%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182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площадь</a:t>
                      </a:r>
                    </a:p>
                  </a:txBody>
                  <a:tcPr marL="169920" marR="169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3000" b="0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  <a:cs typeface="+mn-cs"/>
                        </a:rPr>
                        <a:t>%</a:t>
                      </a:r>
                      <a:endParaRPr lang="ru-RU" sz="3000" b="0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69920" marR="169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18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7993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262</Words>
  <Application>Microsoft Macintosh PowerPoint</Application>
  <PresentationFormat>Custom</PresentationFormat>
  <Paragraphs>117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Pavel Verkhovtsov</cp:lastModifiedBy>
  <cp:revision>13</cp:revision>
  <cp:lastPrinted>2017-05-10T14:35:27Z</cp:lastPrinted>
  <dcterms:created xsi:type="dcterms:W3CDTF">2017-05-10T14:19:42Z</dcterms:created>
  <dcterms:modified xsi:type="dcterms:W3CDTF">2019-01-08T14:00:07Z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