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67275" cy="2139632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  <a:r>
              <a:rPr b="0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Обучающая выборка</a:t>
            </a:r>
          </a:p>
        </c:rich>
      </c:tx>
      <c:layout>
        <c:manualLayout>
          <c:xMode val="edge"/>
          <c:yMode val="edge"/>
          <c:x val="0.365814171750352"/>
          <c:y val="0.0617053499101891"/>
        </c:manualLayout>
      </c:layout>
      <c:overlay val="0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Обучающая выборка</c:v>
                </c:pt>
              </c:strCache>
            </c:strRef>
          </c:tx>
          <c:spPr>
            <a:solidFill>
              <a:srgbClr val="a5a5a5"/>
            </a:solidFill>
            <a:ln w="19080">
              <a:solidFill>
                <a:srgbClr val="ffffff"/>
              </a:solidFill>
              <a:round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6"/>
                <c:pt idx="0">
                  <c:v>89</c:v>
                </c:pt>
                <c:pt idx="1">
                  <c:v>98</c:v>
                </c:pt>
                <c:pt idx="2">
                  <c:v>101</c:v>
                </c:pt>
                <c:pt idx="3">
                  <c:v>91</c:v>
                </c:pt>
                <c:pt idx="4">
                  <c:v>98</c:v>
                </c:pt>
                <c:pt idx="5">
                  <c:v>94</c:v>
                </c:pt>
                <c:pt idx="6">
                  <c:v>92</c:v>
                </c:pt>
                <c:pt idx="7">
                  <c:v>92</c:v>
                </c:pt>
                <c:pt idx="8">
                  <c:v>91</c:v>
                </c:pt>
                <c:pt idx="9">
                  <c:v>97</c:v>
                </c:pt>
                <c:pt idx="10">
                  <c:v>90</c:v>
                </c:pt>
                <c:pt idx="11">
                  <c:v>93</c:v>
                </c:pt>
                <c:pt idx="12">
                  <c:v>92</c:v>
                </c:pt>
                <c:pt idx="13">
                  <c:v>90</c:v>
                </c:pt>
                <c:pt idx="14">
                  <c:v>96</c:v>
                </c:pt>
                <c:pt idx="15">
                  <c:v>96</c:v>
                </c:pt>
              </c:numCache>
            </c:numRef>
          </c:val>
        </c:ser>
        <c:gapWidth val="0"/>
        <c:overlap val="0"/>
        <c:axId val="1672260"/>
        <c:axId val="52698826"/>
      </c:barChart>
      <c:catAx>
        <c:axId val="167226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sz="24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0" sz="24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Класс</a:t>
                </a:r>
              </a:p>
            </c:rich>
          </c:tx>
          <c:overlay val="0"/>
        </c:title>
        <c:numFmt formatCode="DD/MM/YYYY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p>
            <a:pPr>
              <a:defRPr b="0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52698826"/>
        <c:crosses val="autoZero"/>
        <c:auto val="1"/>
        <c:lblAlgn val="ctr"/>
        <c:lblOffset val="100"/>
      </c:catAx>
      <c:valAx>
        <c:axId val="52698826"/>
        <c:scaling>
          <c:orientation val="minMax"/>
          <c:min val="0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0" sz="24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defRPr>
                </a:pPr>
                <a:r>
                  <a:rPr b="0" sz="2400" spc="-1" strike="noStrike">
                    <a:solidFill>
                      <a:srgbClr val="595959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Кол-во образцов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p>
            <a:pPr>
              <a:defRPr b="0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</a:defRPr>
            </a:pPr>
          </a:p>
        </c:txPr>
        <c:crossAx val="1672260"/>
        <c:crosses val="autoZero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2724012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5471000" y="114883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7356600" y="5006520"/>
            <a:ext cx="15552720" cy="1240920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7356600" y="5006520"/>
            <a:ext cx="15552720" cy="12409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2724012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270160" y="3501720"/>
            <a:ext cx="25726680" cy="34529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1240920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5471000" y="114883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8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308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5471000" y="5006520"/>
            <a:ext cx="1329300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513080" y="11488320"/>
            <a:ext cx="27240120" cy="5919120"/>
          </a:xfrm>
          <a:prstGeom prst="rect">
            <a:avLst/>
          </a:prstGeom>
        </p:spPr>
        <p:txBody>
          <a:bodyPr lIns="0" rIns="0" tIns="0" bIns="0"/>
          <a:p>
            <a:endParaRPr b="0" lang="en-US" sz="874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160" y="3501720"/>
            <a:ext cx="25726680" cy="74487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8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</a:t>
            </a:r>
            <a:r>
              <a:rPr b="0" lang="en-US" sz="18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</a:t>
            </a:r>
            <a:r>
              <a:rPr b="0" lang="en-US" sz="18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edit </a:t>
            </a:r>
            <a:r>
              <a:rPr b="0" lang="en-US" sz="18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</a:t>
            </a:r>
            <a:r>
              <a:rPr b="0" lang="en-US" sz="18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 </a:t>
            </a:r>
            <a:r>
              <a:rPr b="0" lang="en-US" sz="18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</a:t>
            </a:r>
            <a:r>
              <a:rPr b="0" lang="en-US" sz="1872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style</a:t>
            </a:r>
            <a:endParaRPr b="0" lang="en-US" sz="1872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2080800" y="19831320"/>
            <a:ext cx="6809760" cy="1138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1B47378-A5AD-43CF-8BC2-0E84225B27E5}" type="datetime">
              <a:rPr b="0" lang="ru-RU" sz="37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21.5.17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0026000" y="19831320"/>
            <a:ext cx="10215000" cy="1138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1376440" y="19831320"/>
            <a:ext cx="6809760" cy="1138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DFE105-5276-494A-9853-3C3C35979C9C}" type="slidenum">
              <a:rPr b="0" lang="ru-RU" sz="375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"/>
          <p:cNvGraphicFramePr/>
          <p:nvPr/>
        </p:nvGraphicFramePr>
        <p:xfrm>
          <a:off x="1953360" y="1906920"/>
          <a:ext cx="26105040" cy="5357880"/>
        </p:xfrm>
        <a:graphic>
          <a:graphicData uri="http://schemas.openxmlformats.org/drawingml/2006/table">
            <a:tbl>
              <a:tblPr/>
              <a:tblGrid>
                <a:gridCol w="8701560"/>
                <a:gridCol w="8701560"/>
                <a:gridCol w="8701920"/>
              </a:tblGrid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Тип признака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Название признака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Отклонение от обучающей выборки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13%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 символов;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14%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наклон строк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12%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7%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символами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10%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словами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7%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интервал между строками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4%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Прочие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1%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частота текста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0%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7080"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 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сила нажима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169920" rIns="16992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3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Calibri"/>
                        </a:rPr>
                        <a:t>2%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69920" marR="1699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9" name="Chart 4"/>
          <p:cNvGraphicFramePr/>
          <p:nvPr/>
        </p:nvGraphicFramePr>
        <p:xfrm>
          <a:off x="7695360" y="9675000"/>
          <a:ext cx="15342840" cy="10221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0" name="CustomShape 2"/>
          <p:cNvSpPr/>
          <p:nvPr/>
        </p:nvSpPr>
        <p:spPr>
          <a:xfrm>
            <a:off x="722520" y="182880"/>
            <a:ext cx="29289240" cy="20945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Shape 3"/>
          <p:cNvSpPr txBox="1"/>
          <p:nvPr/>
        </p:nvSpPr>
        <p:spPr>
          <a:xfrm>
            <a:off x="6624000" y="432000"/>
            <a:ext cx="18668520" cy="111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Результаты работы программного средства</a:t>
            </a:r>
            <a:endParaRPr b="0" lang="ru-RU" sz="7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4"/>
          <p:cNvSpPr txBox="1"/>
          <p:nvPr/>
        </p:nvSpPr>
        <p:spPr>
          <a:xfrm>
            <a:off x="10008000" y="7776000"/>
            <a:ext cx="941472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Рисунок 1 — Отклонения 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признаков</a:t>
            </a:r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от обучающей выборки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5"/>
          <p:cNvSpPr txBox="1"/>
          <p:nvPr/>
        </p:nvSpPr>
        <p:spPr>
          <a:xfrm>
            <a:off x="9701640" y="20088000"/>
            <a:ext cx="1053036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Рис. 2 — Распределие образцов по классам в обучающей выборке</a:t>
            </a:r>
            <a:endParaRPr b="0" lang="ru-RU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Application>LibreOffice/5.2.5.1$Linux_X86_64 LibreOffice_project/20m0$Build-1</Application>
  <Words>54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2017-05-10T14:19:42Z</dcterms:created>
  <dc:creator>Microsoft Office User</dc:creator>
  <dc:description/>
  <dc:language>ru-RU</dc:language>
  <cp:lastModifiedBy/>
  <cp:lastPrinted>2017-05-10T14:35:27Z</cp:lastPrinted>
  <dcterms:modified xsi:type="dcterms:W3CDTF">2017-05-21T21:25:44Z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