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2" d="100"/>
          <a:sy n="102" d="100"/>
        </p:scale>
        <p:origin x="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9/5/2024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57579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9/5/2024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40480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9/5/2024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4700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9/5/2024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6468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9/5/2024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32873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9/5/2024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94210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9/5/2024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1328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9/5/2024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45581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9/5/2024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8791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9/5/2024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544326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9/5/2024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845260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9/5/2024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874502095"/>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E239C-1E52-C10F-B58C-F5C51B9508F8}"/>
              </a:ext>
            </a:extLst>
          </p:cNvPr>
          <p:cNvSpPr>
            <a:spLocks noGrp="1"/>
          </p:cNvSpPr>
          <p:nvPr>
            <p:ph type="ctrTitle"/>
          </p:nvPr>
        </p:nvSpPr>
        <p:spPr>
          <a:xfrm>
            <a:off x="6436823" y="367905"/>
            <a:ext cx="5806440" cy="911766"/>
          </a:xfrm>
        </p:spPr>
        <p:txBody>
          <a:bodyPr>
            <a:noAutofit/>
          </a:bodyPr>
          <a:lstStyle/>
          <a:p>
            <a:r>
              <a:rPr lang="en-US" sz="2800" dirty="0">
                <a:solidFill>
                  <a:srgbClr val="FFFF00"/>
                </a:solidFill>
                <a:latin typeface="Baguet Script" panose="00000500000000000000" pitchFamily="2" charset="0"/>
              </a:rPr>
              <a:t>Employee Data Analysis using Excel…</a:t>
            </a:r>
          </a:p>
        </p:txBody>
      </p:sp>
      <p:sp>
        <p:nvSpPr>
          <p:cNvPr id="3" name="Subtitle 2">
            <a:extLst>
              <a:ext uri="{FF2B5EF4-FFF2-40B4-BE49-F238E27FC236}">
                <a16:creationId xmlns:a16="http://schemas.microsoft.com/office/drawing/2014/main" id="{21688743-A50A-29BC-36E3-9F9FD592E16B}"/>
              </a:ext>
            </a:extLst>
          </p:cNvPr>
          <p:cNvSpPr>
            <a:spLocks noGrp="1"/>
          </p:cNvSpPr>
          <p:nvPr>
            <p:ph type="subTitle" idx="1"/>
          </p:nvPr>
        </p:nvSpPr>
        <p:spPr>
          <a:xfrm>
            <a:off x="6854400" y="1978142"/>
            <a:ext cx="5085288" cy="2612712"/>
          </a:xfrm>
        </p:spPr>
        <p:txBody>
          <a:bodyPr>
            <a:normAutofit/>
          </a:bodyPr>
          <a:lstStyle/>
          <a:p>
            <a:r>
              <a:rPr lang="en-US" dirty="0">
                <a:solidFill>
                  <a:schemeClr val="accent3">
                    <a:lumMod val="40000"/>
                    <a:lumOff val="60000"/>
                  </a:schemeClr>
                </a:solidFill>
                <a:latin typeface="Algerian" panose="04020705040A02060702" pitchFamily="82" charset="0"/>
                <a:cs typeface="Arabic Typesetting" panose="020F0502020204030204" pitchFamily="66" charset="-78"/>
              </a:rPr>
              <a:t>STUDENT NAME: </a:t>
            </a:r>
            <a:r>
              <a:rPr lang="en-US" dirty="0">
                <a:solidFill>
                  <a:schemeClr val="tx2"/>
                </a:solidFill>
                <a:latin typeface="Algerian" panose="04020705040A02060702" pitchFamily="82" charset="0"/>
                <a:cs typeface="Arabic Typesetting" panose="020F0502020204030204" pitchFamily="66" charset="-78"/>
              </a:rPr>
              <a:t>V MEENAKSHI VERMA</a:t>
            </a:r>
            <a:endParaRPr lang="en-US" dirty="0">
              <a:solidFill>
                <a:schemeClr val="accent3">
                  <a:lumMod val="40000"/>
                  <a:lumOff val="60000"/>
                </a:schemeClr>
              </a:solidFill>
              <a:latin typeface="Algerian" panose="04020705040A02060702" pitchFamily="82" charset="0"/>
              <a:cs typeface="Arabic Typesetting" panose="020F0502020204030204" pitchFamily="66" charset="-78"/>
            </a:endParaRPr>
          </a:p>
          <a:p>
            <a:r>
              <a:rPr lang="en-US" dirty="0">
                <a:solidFill>
                  <a:schemeClr val="accent3">
                    <a:lumMod val="40000"/>
                    <a:lumOff val="60000"/>
                  </a:schemeClr>
                </a:solidFill>
                <a:latin typeface="Algerian" panose="04020705040A02060702" pitchFamily="82" charset="0"/>
                <a:cs typeface="Arabic Typesetting" panose="020F0502020204030204" pitchFamily="66" charset="-78"/>
              </a:rPr>
              <a:t>REGISTER NO: </a:t>
            </a:r>
            <a:r>
              <a:rPr lang="en-US" dirty="0">
                <a:solidFill>
                  <a:schemeClr val="tx2"/>
                </a:solidFill>
                <a:latin typeface="Algerian" panose="04020705040A02060702" pitchFamily="82" charset="0"/>
                <a:cs typeface="Arabic Typesetting" panose="020F0502020204030204" pitchFamily="66" charset="-78"/>
              </a:rPr>
              <a:t>312209521</a:t>
            </a:r>
            <a:endParaRPr lang="en-US" dirty="0">
              <a:solidFill>
                <a:schemeClr val="accent3">
                  <a:lumMod val="40000"/>
                  <a:lumOff val="60000"/>
                </a:schemeClr>
              </a:solidFill>
              <a:latin typeface="Algerian" panose="04020705040A02060702" pitchFamily="82" charset="0"/>
              <a:cs typeface="Arabic Typesetting" panose="020F0502020204030204" pitchFamily="66" charset="-78"/>
            </a:endParaRPr>
          </a:p>
          <a:p>
            <a:r>
              <a:rPr lang="en-US" dirty="0">
                <a:solidFill>
                  <a:schemeClr val="accent3">
                    <a:lumMod val="40000"/>
                    <a:lumOff val="60000"/>
                  </a:schemeClr>
                </a:solidFill>
                <a:latin typeface="Algerian" panose="04020705040A02060702" pitchFamily="82" charset="0"/>
                <a:cs typeface="Arabic Typesetting" panose="020F0502020204030204" pitchFamily="66" charset="-78"/>
              </a:rPr>
              <a:t>DEPARTMENT: </a:t>
            </a:r>
            <a:r>
              <a:rPr lang="en-US" dirty="0">
                <a:solidFill>
                  <a:schemeClr val="tx2"/>
                </a:solidFill>
                <a:latin typeface="Algerian" panose="04020705040A02060702" pitchFamily="82" charset="0"/>
                <a:cs typeface="Arabic Typesetting" panose="020F0502020204030204" pitchFamily="66" charset="-78"/>
              </a:rPr>
              <a:t>B.COM BANK MANAGEMENT (BBM)</a:t>
            </a:r>
            <a:endParaRPr lang="en-US" dirty="0">
              <a:solidFill>
                <a:schemeClr val="accent3">
                  <a:lumMod val="40000"/>
                  <a:lumOff val="60000"/>
                </a:schemeClr>
              </a:solidFill>
              <a:latin typeface="Algerian" panose="04020705040A02060702" pitchFamily="82" charset="0"/>
              <a:cs typeface="Arabic Typesetting" panose="020F0502020204030204" pitchFamily="66" charset="-78"/>
            </a:endParaRPr>
          </a:p>
          <a:p>
            <a:r>
              <a:rPr lang="en-US" dirty="0">
                <a:solidFill>
                  <a:schemeClr val="accent3">
                    <a:lumMod val="40000"/>
                    <a:lumOff val="60000"/>
                  </a:schemeClr>
                </a:solidFill>
                <a:latin typeface="Algerian" panose="04020705040A02060702" pitchFamily="82" charset="0"/>
                <a:cs typeface="Arabic Typesetting" panose="020F0502020204030204" pitchFamily="66" charset="-78"/>
              </a:rPr>
              <a:t>COLLEGE: </a:t>
            </a:r>
            <a:r>
              <a:rPr lang="en-US" dirty="0">
                <a:solidFill>
                  <a:schemeClr val="tx2"/>
                </a:solidFill>
                <a:latin typeface="Algerian" panose="04020705040A02060702" pitchFamily="82" charset="0"/>
                <a:cs typeface="Arabic Typesetting" panose="020F0502020204030204" pitchFamily="66" charset="-78"/>
              </a:rPr>
              <a:t>Anna Adarsh college                                            For Women</a:t>
            </a:r>
            <a:endParaRPr lang="en-US" dirty="0">
              <a:solidFill>
                <a:schemeClr val="accent3">
                  <a:lumMod val="40000"/>
                  <a:lumOff val="60000"/>
                </a:schemeClr>
              </a:solidFill>
              <a:latin typeface="Algerian" panose="04020705040A02060702" pitchFamily="82" charset="0"/>
              <a:cs typeface="Arabic Typesetting" panose="020F0502020204030204" pitchFamily="66" charset="-78"/>
            </a:endParaRPr>
          </a:p>
          <a:p>
            <a:endParaRPr lang="en-US" dirty="0">
              <a:solidFill>
                <a:schemeClr val="tx2"/>
              </a:solidFill>
              <a:latin typeface="Arabic Typesetting" panose="020F0502020204030204" pitchFamily="66" charset="-78"/>
              <a:cs typeface="Arabic Typesetting" panose="020F0502020204030204" pitchFamily="66" charset="-78"/>
            </a:endParaRPr>
          </a:p>
          <a:p>
            <a:endParaRPr lang="en-US" dirty="0">
              <a:latin typeface="Arabic Typesetting" panose="020F0502020204030204" pitchFamily="66" charset="-78"/>
              <a:cs typeface="Arabic Typesetting" panose="020F0502020204030204" pitchFamily="66" charset="-78"/>
            </a:endParaRPr>
          </a:p>
        </p:txBody>
      </p:sp>
      <p:grpSp>
        <p:nvGrpSpPr>
          <p:cNvPr id="36" name="Group 35">
            <a:extLst>
              <a:ext uri="{FF2B5EF4-FFF2-40B4-BE49-F238E27FC236}">
                <a16:creationId xmlns:a16="http://schemas.microsoft.com/office/drawing/2014/main" id="{4975C689-ED04-47EE-9DFA-90DE6B8245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37" name="Oval 36">
              <a:extLst>
                <a:ext uri="{FF2B5EF4-FFF2-40B4-BE49-F238E27FC236}">
                  <a16:creationId xmlns:a16="http://schemas.microsoft.com/office/drawing/2014/main" id="{9C8B254F-50AE-43F6-B83F-91858F26EA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8631972-6BE5-4A14-B012-30A7DD1A808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477DF9FA-653C-4D65-B509-0B2450FBDB0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1" name="Freeform: Shape 50">
            <a:extLst>
              <a:ext uri="{FF2B5EF4-FFF2-40B4-BE49-F238E27FC236}">
                <a16:creationId xmlns:a16="http://schemas.microsoft.com/office/drawing/2014/main" id="{1361EC12-DCA7-4779-A44C-53CE7F7AF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858000" cy="6857999"/>
          </a:xfrm>
          <a:custGeom>
            <a:avLst/>
            <a:gdLst>
              <a:gd name="connsiteX0" fmla="*/ 3428961 w 6858000"/>
              <a:gd name="connsiteY0" fmla="*/ 0 h 6857999"/>
              <a:gd name="connsiteX1" fmla="*/ 3429042 w 6858000"/>
              <a:gd name="connsiteY1" fmla="*/ 0 h 6857999"/>
              <a:gd name="connsiteX2" fmla="*/ 3605457 w 6858000"/>
              <a:gd name="connsiteY2" fmla="*/ 4461 h 6857999"/>
              <a:gd name="connsiteX3" fmla="*/ 6858000 w 6858000"/>
              <a:gd name="connsiteY3" fmla="*/ 3429000 h 6857999"/>
              <a:gd name="connsiteX4" fmla="*/ 3429001 w 6858000"/>
              <a:gd name="connsiteY4" fmla="*/ 6857999 h 6857999"/>
              <a:gd name="connsiteX5" fmla="*/ 0 w 6858000"/>
              <a:gd name="connsiteY5" fmla="*/ 3429000 h 6857999"/>
              <a:gd name="connsiteX6" fmla="*/ 3252545 w 6858000"/>
              <a:gd name="connsiteY6" fmla="*/ 446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6857999">
                <a:moveTo>
                  <a:pt x="3428961" y="0"/>
                </a:moveTo>
                <a:lnTo>
                  <a:pt x="3429042" y="0"/>
                </a:lnTo>
                <a:lnTo>
                  <a:pt x="3605457" y="4461"/>
                </a:lnTo>
                <a:cubicBezTo>
                  <a:pt x="5417236" y="96300"/>
                  <a:pt x="6858000" y="1594396"/>
                  <a:pt x="6858000" y="3429000"/>
                </a:cubicBezTo>
                <a:cubicBezTo>
                  <a:pt x="6858000" y="5322784"/>
                  <a:pt x="5322784" y="6857999"/>
                  <a:pt x="3429001" y="6857999"/>
                </a:cubicBezTo>
                <a:cubicBezTo>
                  <a:pt x="1535216" y="6857999"/>
                  <a:pt x="0" y="5322784"/>
                  <a:pt x="0" y="3429000"/>
                </a:cubicBezTo>
                <a:cubicBezTo>
                  <a:pt x="0" y="1594396"/>
                  <a:pt x="1440765" y="96300"/>
                  <a:pt x="3252545" y="4461"/>
                </a:cubicBezTo>
                <a:close/>
              </a:path>
            </a:pathLst>
          </a:custGeom>
          <a:solidFill>
            <a:srgbClr val="FFFFFF"/>
          </a:solidFill>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9" name="Picture 28" descr="Neon 3D circle art">
            <a:extLst>
              <a:ext uri="{FF2B5EF4-FFF2-40B4-BE49-F238E27FC236}">
                <a16:creationId xmlns:a16="http://schemas.microsoft.com/office/drawing/2014/main" id="{FE2FCF0F-D648-2173-968E-4D776B5EA0AE}"/>
              </a:ext>
            </a:extLst>
          </p:cNvPr>
          <p:cNvPicPr>
            <a:picLocks noChangeAspect="1"/>
          </p:cNvPicPr>
          <p:nvPr/>
        </p:nvPicPr>
        <p:blipFill>
          <a:blip r:embed="rId2"/>
          <a:srcRect l="15465" r="13035"/>
          <a:stretch/>
        </p:blipFill>
        <p:spPr>
          <a:xfrm>
            <a:off x="1629000" y="1629000"/>
            <a:ext cx="3600000" cy="3600000"/>
          </a:xfrm>
          <a:prstGeom prst="rect">
            <a:avLst/>
          </a:prstGeom>
        </p:spPr>
      </p:pic>
    </p:spTree>
    <p:extLst>
      <p:ext uri="{BB962C8B-B14F-4D97-AF65-F5344CB8AC3E}">
        <p14:creationId xmlns:p14="http://schemas.microsoft.com/office/powerpoint/2010/main" val="168776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57248-19FE-B328-8D91-8B69790F4D4F}"/>
              </a:ext>
            </a:extLst>
          </p:cNvPr>
          <p:cNvSpPr>
            <a:spLocks noGrp="1"/>
          </p:cNvSpPr>
          <p:nvPr>
            <p:ph type="title"/>
          </p:nvPr>
        </p:nvSpPr>
        <p:spPr/>
        <p:txBody>
          <a:bodyPr/>
          <a:lstStyle/>
          <a:p>
            <a:r>
              <a:rPr lang="en-IN" dirty="0"/>
              <a:t> </a:t>
            </a:r>
            <a:r>
              <a:rPr lang="en-IN" b="1" dirty="0">
                <a:solidFill>
                  <a:srgbClr val="FFFF00"/>
                </a:solidFill>
                <a:latin typeface="STLiti" panose="02010800040101010101" pitchFamily="2" charset="-122"/>
                <a:ea typeface="STLiti" panose="02010800040101010101" pitchFamily="2" charset="-122"/>
              </a:rPr>
              <a:t>MODELLING</a:t>
            </a:r>
            <a:r>
              <a:rPr lang="en-IN" dirty="0">
                <a:solidFill>
                  <a:srgbClr val="FFFF00"/>
                </a:solidFill>
                <a:latin typeface="STLiti" panose="02010800040101010101" pitchFamily="2" charset="-122"/>
                <a:ea typeface="STLiti" panose="02010800040101010101" pitchFamily="2" charset="-122"/>
              </a:rPr>
              <a:t> </a:t>
            </a:r>
            <a:r>
              <a:rPr lang="en-IN" dirty="0"/>
              <a:t>…</a:t>
            </a:r>
            <a:endParaRPr lang="en-US" dirty="0"/>
          </a:p>
        </p:txBody>
      </p:sp>
      <p:sp>
        <p:nvSpPr>
          <p:cNvPr id="3" name="Content Placeholder 2">
            <a:extLst>
              <a:ext uri="{FF2B5EF4-FFF2-40B4-BE49-F238E27FC236}">
                <a16:creationId xmlns:a16="http://schemas.microsoft.com/office/drawing/2014/main" id="{9DDE6D93-2B32-2BB8-0EC9-DD7D1B5FE208}"/>
              </a:ext>
            </a:extLst>
          </p:cNvPr>
          <p:cNvSpPr>
            <a:spLocks noGrp="1"/>
          </p:cNvSpPr>
          <p:nvPr>
            <p:ph idx="1"/>
          </p:nvPr>
        </p:nvSpPr>
        <p:spPr/>
        <p:txBody>
          <a:bodyPr/>
          <a:lstStyle/>
          <a:p>
            <a:r>
              <a:rPr lang="en-IN" b="1" dirty="0"/>
              <a:t> </a:t>
            </a:r>
            <a:r>
              <a:rPr lang="en-IN" sz="2000" b="1" dirty="0">
                <a:latin typeface="+mj-lt"/>
              </a:rPr>
              <a:t>Define Key Performance Indicator  </a:t>
            </a:r>
            <a:r>
              <a:rPr lang="en-IN" sz="2000" b="1" i="1" dirty="0">
                <a:latin typeface="+mj-lt"/>
              </a:rPr>
              <a:t>(KPIs) </a:t>
            </a:r>
          </a:p>
          <a:p>
            <a:r>
              <a:rPr lang="en-IN" sz="2000" dirty="0">
                <a:latin typeface="+mj-lt"/>
              </a:rPr>
              <a:t> </a:t>
            </a:r>
            <a:r>
              <a:rPr lang="en-IN" sz="2000" b="1" dirty="0">
                <a:latin typeface="+mj-lt"/>
              </a:rPr>
              <a:t>Identify  Metric  </a:t>
            </a:r>
            <a:r>
              <a:rPr lang="en-IN" sz="2000" dirty="0">
                <a:latin typeface="+mj-lt"/>
              </a:rPr>
              <a:t>: </a:t>
            </a:r>
            <a:r>
              <a:rPr lang="en-IN" sz="2000" i="1" dirty="0">
                <a:latin typeface="+mj-lt"/>
              </a:rPr>
              <a:t>Determine the KPIs that reflect employee performance . This include:</a:t>
            </a:r>
            <a:endParaRPr lang="en-IN" sz="2000" dirty="0">
              <a:latin typeface="+mj-lt"/>
            </a:endParaRPr>
          </a:p>
          <a:p>
            <a:pPr marL="0" indent="0">
              <a:buNone/>
            </a:pPr>
            <a:r>
              <a:rPr lang="en-IN" sz="2000" dirty="0">
                <a:latin typeface="+mj-lt"/>
              </a:rPr>
              <a:t>                                Business unit
                                 Employee status 
                                 Employee type
                                 Current Employee rating</a:t>
            </a:r>
            <a:endParaRPr lang="en-US" sz="2000" dirty="0">
              <a:latin typeface="+mj-lt"/>
            </a:endParaRPr>
          </a:p>
        </p:txBody>
      </p:sp>
    </p:spTree>
    <p:extLst>
      <p:ext uri="{BB962C8B-B14F-4D97-AF65-F5344CB8AC3E}">
        <p14:creationId xmlns:p14="http://schemas.microsoft.com/office/powerpoint/2010/main" val="1605562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BD5B3-9681-FD45-6947-DA711874BCEB}"/>
              </a:ext>
            </a:extLst>
          </p:cNvPr>
          <p:cNvSpPr>
            <a:spLocks noGrp="1"/>
          </p:cNvSpPr>
          <p:nvPr>
            <p:ph idx="1"/>
          </p:nvPr>
        </p:nvSpPr>
        <p:spPr>
          <a:xfrm>
            <a:off x="540000" y="347473"/>
            <a:ext cx="11101136" cy="5961252"/>
          </a:xfrm>
        </p:spPr>
        <p:txBody>
          <a:bodyPr/>
          <a:lstStyle/>
          <a:p>
            <a:r>
              <a:rPr lang="en-IN" sz="1800" dirty="0">
                <a:latin typeface="+mj-lt"/>
              </a:rPr>
              <a:t>Data Collection and organization 
Data source : Collection of data from various sources  Data structure:  Organization of the data in Excel with the following columns ( as an example )
Employee ID
First Name
Last Name
Business Unit 
Employee Status
Employee type
Performance level
This data should be laid out in structured table format for an easy analysis.</a:t>
            </a:r>
            <a:endParaRPr lang="en-US" sz="1800" dirty="0">
              <a:latin typeface="+mj-lt"/>
            </a:endParaRPr>
          </a:p>
          <a:p>
            <a:endParaRPr lang="en-US" dirty="0"/>
          </a:p>
        </p:txBody>
      </p:sp>
    </p:spTree>
    <p:extLst>
      <p:ext uri="{BB962C8B-B14F-4D97-AF65-F5344CB8AC3E}">
        <p14:creationId xmlns:p14="http://schemas.microsoft.com/office/powerpoint/2010/main" val="903768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157A54-EE02-041B-A2E0-5DF49201FE77}"/>
              </a:ext>
            </a:extLst>
          </p:cNvPr>
          <p:cNvSpPr>
            <a:spLocks noGrp="1"/>
          </p:cNvSpPr>
          <p:nvPr>
            <p:ph idx="1"/>
          </p:nvPr>
        </p:nvSpPr>
        <p:spPr>
          <a:xfrm>
            <a:off x="545432" y="676657"/>
            <a:ext cx="11101136" cy="5659500"/>
          </a:xfrm>
        </p:spPr>
        <p:txBody>
          <a:bodyPr/>
          <a:lstStyle/>
          <a:p>
            <a:pPr marL="342900" indent="-342900" algn="l">
              <a:buFont typeface="Arial" panose="020B0604020202020204" pitchFamily="34" charset="0"/>
              <a:buChar char="•"/>
            </a:pPr>
            <a:r>
              <a:rPr lang="en-IN" sz="1800" dirty="0">
                <a:latin typeface="+mj-lt"/>
              </a:rPr>
              <a:t>Data cleaning and presentation 
Handle Missing data : Using Excel function to fil the missing data .
Performance Dashboard 
Interactive Dashboard:  Using Slicers and Pivot table to create a interactive performance .
Data Visualization 
Pivot table and pivot Chart:  Create pivot table to summarize data by Department, Job role , it can also summarize into bar graph  &amp;  charts.
Trend Analysis:  Usage of line Chart to visualize performance level</a:t>
            </a:r>
            <a:endParaRPr lang="en-US" sz="1800" dirty="0">
              <a:latin typeface="+mj-lt"/>
            </a:endParaRPr>
          </a:p>
        </p:txBody>
      </p:sp>
    </p:spTree>
    <p:extLst>
      <p:ext uri="{BB962C8B-B14F-4D97-AF65-F5344CB8AC3E}">
        <p14:creationId xmlns:p14="http://schemas.microsoft.com/office/powerpoint/2010/main" val="139873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70D31-1810-0947-72DB-96AE08CC66E3}"/>
              </a:ext>
            </a:extLst>
          </p:cNvPr>
          <p:cNvSpPr>
            <a:spLocks noGrp="1"/>
          </p:cNvSpPr>
          <p:nvPr>
            <p:ph type="title"/>
          </p:nvPr>
        </p:nvSpPr>
        <p:spPr/>
        <p:txBody>
          <a:bodyPr/>
          <a:lstStyle/>
          <a:p>
            <a:r>
              <a:rPr lang="en-US">
                <a:solidFill>
                  <a:srgbClr val="FFFF00"/>
                </a:solidFill>
                <a:latin typeface="STLiti" panose="02010800040101010101" pitchFamily="2" charset="-122"/>
                <a:ea typeface="STLiti" panose="02010800040101010101" pitchFamily="2" charset="-122"/>
              </a:rPr>
              <a:t>RESULT</a:t>
            </a:r>
            <a:r>
              <a:rPr lang="en-US">
                <a:solidFill>
                  <a:srgbClr val="FFFF00"/>
                </a:solidFill>
              </a:rPr>
              <a:t>…</a:t>
            </a:r>
            <a:endParaRPr lang="en-US" dirty="0">
              <a:solidFill>
                <a:srgbClr val="FFFF00"/>
              </a:solidFill>
            </a:endParaRPr>
          </a:p>
        </p:txBody>
      </p:sp>
      <p:pic>
        <p:nvPicPr>
          <p:cNvPr id="5" name="Content Placeholder 4">
            <a:extLst>
              <a:ext uri="{FF2B5EF4-FFF2-40B4-BE49-F238E27FC236}">
                <a16:creationId xmlns:a16="http://schemas.microsoft.com/office/drawing/2014/main" id="{107BC78D-4760-16CE-06BC-01F889881EEF}"/>
              </a:ext>
            </a:extLst>
          </p:cNvPr>
          <p:cNvPicPr>
            <a:picLocks noGrp="1" noChangeAspect="1"/>
          </p:cNvPicPr>
          <p:nvPr>
            <p:ph idx="1"/>
          </p:nvPr>
        </p:nvPicPr>
        <p:blipFill>
          <a:blip r:embed="rId2"/>
          <a:stretch>
            <a:fillRect/>
          </a:stretch>
        </p:blipFill>
        <p:spPr>
          <a:xfrm>
            <a:off x="2730996" y="1801092"/>
            <a:ext cx="8041650" cy="4586864"/>
          </a:xfrm>
        </p:spPr>
      </p:pic>
    </p:spTree>
    <p:extLst>
      <p:ext uri="{BB962C8B-B14F-4D97-AF65-F5344CB8AC3E}">
        <p14:creationId xmlns:p14="http://schemas.microsoft.com/office/powerpoint/2010/main" val="861627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289-6FDB-6EE0-2449-C73ED61222DE}"/>
              </a:ext>
            </a:extLst>
          </p:cNvPr>
          <p:cNvSpPr>
            <a:spLocks noGrp="1"/>
          </p:cNvSpPr>
          <p:nvPr>
            <p:ph type="title"/>
          </p:nvPr>
        </p:nvSpPr>
        <p:spPr/>
        <p:txBody>
          <a:bodyPr/>
          <a:lstStyle/>
          <a:p>
            <a:r>
              <a:rPr lang="en-US" dirty="0">
                <a:solidFill>
                  <a:srgbClr val="FFFF00"/>
                </a:solidFill>
                <a:latin typeface="STLiti" panose="02010800040101010101" pitchFamily="2" charset="-122"/>
                <a:ea typeface="STLiti" panose="02010800040101010101" pitchFamily="2" charset="-122"/>
              </a:rPr>
              <a:t>CONCLUSION</a:t>
            </a:r>
            <a:r>
              <a:rPr lang="en-US" dirty="0">
                <a:solidFill>
                  <a:srgbClr val="FFFF00"/>
                </a:solidFill>
              </a:rPr>
              <a:t>…</a:t>
            </a:r>
            <a:endParaRPr lang="en-US" dirty="0"/>
          </a:p>
        </p:txBody>
      </p:sp>
      <p:sp>
        <p:nvSpPr>
          <p:cNvPr id="3" name="Content Placeholder 2">
            <a:extLst>
              <a:ext uri="{FF2B5EF4-FFF2-40B4-BE49-F238E27FC236}">
                <a16:creationId xmlns:a16="http://schemas.microsoft.com/office/drawing/2014/main" id="{815932F1-64F0-12FB-3D2C-19BB3F011E31}"/>
              </a:ext>
            </a:extLst>
          </p:cNvPr>
          <p:cNvSpPr>
            <a:spLocks noGrp="1"/>
          </p:cNvSpPr>
          <p:nvPr>
            <p:ph idx="1"/>
          </p:nvPr>
        </p:nvSpPr>
        <p:spPr>
          <a:xfrm>
            <a:off x="823464" y="2267712"/>
            <a:ext cx="11101136" cy="4282249"/>
          </a:xfrm>
        </p:spPr>
        <p:txBody>
          <a:bodyPr/>
          <a:lstStyle/>
          <a:p>
            <a:r>
              <a:rPr lang="en-IN" sz="2000" dirty="0">
                <a:latin typeface="+mj-lt"/>
              </a:rPr>
              <a:t>Employee performance analysis using Excel provides a versatile and powerful solution for addressing challenges such as organizational assessments, enhancing employee productivity, and improving effectiveness. Excel’s robust features, including data analysis tools, visualization capabilities, and automation options, make it an invaluable tool for transforming raw performance data into actionable insights</a:t>
            </a:r>
            <a:endParaRPr lang="en-US" sz="2000" dirty="0">
              <a:latin typeface="+mj-lt"/>
            </a:endParaRPr>
          </a:p>
          <a:p>
            <a:endParaRPr lang="en-US" dirty="0"/>
          </a:p>
        </p:txBody>
      </p:sp>
    </p:spTree>
    <p:extLst>
      <p:ext uri="{BB962C8B-B14F-4D97-AF65-F5344CB8AC3E}">
        <p14:creationId xmlns:p14="http://schemas.microsoft.com/office/powerpoint/2010/main" val="11721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09A3-8CF3-1E14-6C5F-0600E2D55E0A}"/>
              </a:ext>
            </a:extLst>
          </p:cNvPr>
          <p:cNvSpPr>
            <a:spLocks noGrp="1"/>
          </p:cNvSpPr>
          <p:nvPr>
            <p:ph type="title"/>
          </p:nvPr>
        </p:nvSpPr>
        <p:spPr>
          <a:xfrm>
            <a:off x="540001" y="719388"/>
            <a:ext cx="9170928" cy="1045404"/>
          </a:xfrm>
        </p:spPr>
        <p:txBody>
          <a:bodyPr/>
          <a:lstStyle/>
          <a:p>
            <a:r>
              <a:rPr lang="en-US" dirty="0">
                <a:solidFill>
                  <a:srgbClr val="FFFF00"/>
                </a:solidFill>
                <a:latin typeface="Algerian" panose="04020705040A02060702" pitchFamily="82" charset="0"/>
                <a:cs typeface="Aldhabi" panose="020F0502020204030204" pitchFamily="2" charset="-78"/>
              </a:rPr>
              <a:t>PROJECT TITLE…</a:t>
            </a:r>
          </a:p>
        </p:txBody>
      </p:sp>
      <p:sp>
        <p:nvSpPr>
          <p:cNvPr id="3" name="Content Placeholder 2">
            <a:extLst>
              <a:ext uri="{FF2B5EF4-FFF2-40B4-BE49-F238E27FC236}">
                <a16:creationId xmlns:a16="http://schemas.microsoft.com/office/drawing/2014/main" id="{1F5EE27D-0B52-083D-467B-A01F4CDC4B92}"/>
              </a:ext>
            </a:extLst>
          </p:cNvPr>
          <p:cNvSpPr>
            <a:spLocks noGrp="1"/>
          </p:cNvSpPr>
          <p:nvPr>
            <p:ph idx="1"/>
          </p:nvPr>
        </p:nvSpPr>
        <p:spPr>
          <a:xfrm>
            <a:off x="540000" y="2528888"/>
            <a:ext cx="11101136" cy="2207704"/>
          </a:xfrm>
        </p:spPr>
        <p:txBody>
          <a:bodyPr>
            <a:normAutofit/>
          </a:bodyPr>
          <a:lstStyle/>
          <a:p>
            <a:pPr marL="0" indent="0">
              <a:buNone/>
            </a:pPr>
            <a:r>
              <a:rPr lang="en-US" sz="4000" dirty="0">
                <a:latin typeface="STLiti" panose="02010800040101010101" pitchFamily="2" charset="-122"/>
                <a:ea typeface="STLiti" panose="02010800040101010101" pitchFamily="2" charset="-122"/>
              </a:rPr>
              <a:t>EMPLOYEE PERFORMANCE ANALYSIS USING EXCEL.</a:t>
            </a:r>
          </a:p>
        </p:txBody>
      </p:sp>
    </p:spTree>
    <p:extLst>
      <p:ext uri="{BB962C8B-B14F-4D97-AF65-F5344CB8AC3E}">
        <p14:creationId xmlns:p14="http://schemas.microsoft.com/office/powerpoint/2010/main" val="1641761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1117-4510-5D40-5914-78A2E7DF1265}"/>
              </a:ext>
            </a:extLst>
          </p:cNvPr>
          <p:cNvSpPr>
            <a:spLocks noGrp="1"/>
          </p:cNvSpPr>
          <p:nvPr>
            <p:ph type="title"/>
          </p:nvPr>
        </p:nvSpPr>
        <p:spPr/>
        <p:txBody>
          <a:bodyPr/>
          <a:lstStyle/>
          <a:p>
            <a:r>
              <a:rPr lang="en-US" dirty="0">
                <a:solidFill>
                  <a:srgbClr val="FFFF00"/>
                </a:solidFill>
                <a:latin typeface="STLiti" panose="02010800040101010101" pitchFamily="2" charset="-122"/>
                <a:ea typeface="STLiti" panose="02010800040101010101" pitchFamily="2" charset="-122"/>
              </a:rPr>
              <a:t>AGENDA...</a:t>
            </a:r>
          </a:p>
        </p:txBody>
      </p:sp>
      <p:sp>
        <p:nvSpPr>
          <p:cNvPr id="3" name="Content Placeholder 2">
            <a:extLst>
              <a:ext uri="{FF2B5EF4-FFF2-40B4-BE49-F238E27FC236}">
                <a16:creationId xmlns:a16="http://schemas.microsoft.com/office/drawing/2014/main" id="{85BA7C36-2FAC-C2B3-CB40-4BC2C955F998}"/>
              </a:ext>
            </a:extLst>
          </p:cNvPr>
          <p:cNvSpPr>
            <a:spLocks noGrp="1"/>
          </p:cNvSpPr>
          <p:nvPr>
            <p:ph idx="1"/>
          </p:nvPr>
        </p:nvSpPr>
        <p:spPr>
          <a:xfrm>
            <a:off x="539999" y="1779079"/>
            <a:ext cx="11101136" cy="4941761"/>
          </a:xfrm>
        </p:spPr>
        <p:txBody>
          <a:bodyPr>
            <a:normAutofit/>
          </a:bodyPr>
          <a:lstStyle/>
          <a:p>
            <a:r>
              <a:rPr lang="en-US" sz="2400" dirty="0">
                <a:latin typeface="STLiti" panose="02010800040101010101" pitchFamily="2" charset="-122"/>
                <a:ea typeface="STLiti" panose="02010800040101010101" pitchFamily="2" charset="-122"/>
              </a:rPr>
              <a:t>PROJECT MANAGEMENT</a:t>
            </a:r>
          </a:p>
          <a:p>
            <a:r>
              <a:rPr lang="en-US" sz="2400" dirty="0">
                <a:latin typeface="STLiti" panose="02010800040101010101" pitchFamily="2" charset="-122"/>
                <a:ea typeface="STLiti" panose="02010800040101010101" pitchFamily="2" charset="-122"/>
              </a:rPr>
              <a:t>PROJECT OERVIEW</a:t>
            </a:r>
          </a:p>
          <a:p>
            <a:r>
              <a:rPr lang="en-US" sz="2400" dirty="0">
                <a:latin typeface="STLiti" panose="02010800040101010101" pitchFamily="2" charset="-122"/>
                <a:ea typeface="STLiti" panose="02010800040101010101" pitchFamily="2" charset="-122"/>
              </a:rPr>
              <a:t>END USERS</a:t>
            </a:r>
          </a:p>
          <a:p>
            <a:r>
              <a:rPr lang="en-US" sz="2400" dirty="0">
                <a:latin typeface="STLiti" panose="02010800040101010101" pitchFamily="2" charset="-122"/>
                <a:ea typeface="STLiti" panose="02010800040101010101" pitchFamily="2" charset="-122"/>
              </a:rPr>
              <a:t>OUR SOLUTION AND PROPOSITION</a:t>
            </a:r>
          </a:p>
          <a:p>
            <a:r>
              <a:rPr lang="en-US" sz="2400" dirty="0">
                <a:latin typeface="STLiti" panose="02010800040101010101" pitchFamily="2" charset="-122"/>
                <a:ea typeface="STLiti" panose="02010800040101010101" pitchFamily="2" charset="-122"/>
              </a:rPr>
              <a:t>DATASET DESCRIPTION</a:t>
            </a:r>
          </a:p>
          <a:p>
            <a:r>
              <a:rPr lang="en-US" sz="1600" dirty="0">
                <a:latin typeface="STLiti" panose="02010800040101010101" pitchFamily="2" charset="-122"/>
                <a:ea typeface="STLiti" panose="02010800040101010101" pitchFamily="2" charset="-122"/>
              </a:rPr>
              <a:t> </a:t>
            </a:r>
            <a:r>
              <a:rPr lang="en-US" sz="2400" dirty="0">
                <a:latin typeface="STLiti" panose="02010800040101010101" pitchFamily="2" charset="-122"/>
                <a:ea typeface="STLiti" panose="02010800040101010101" pitchFamily="2" charset="-122"/>
              </a:rPr>
              <a:t>MODELLING APPROACH</a:t>
            </a:r>
          </a:p>
          <a:p>
            <a:r>
              <a:rPr lang="en-US" sz="2400" dirty="0">
                <a:latin typeface="STLiti" panose="02010800040101010101" pitchFamily="2" charset="-122"/>
                <a:ea typeface="STLiti" panose="02010800040101010101" pitchFamily="2" charset="-122"/>
              </a:rPr>
              <a:t>RESULTS AND APPROACH</a:t>
            </a:r>
          </a:p>
          <a:p>
            <a:r>
              <a:rPr lang="en-US" sz="2400" dirty="0">
                <a:latin typeface="STLiti" panose="02010800040101010101" pitchFamily="2" charset="-122"/>
                <a:ea typeface="STLiti" panose="02010800040101010101" pitchFamily="2" charset="-122"/>
              </a:rPr>
              <a:t>CONCLUSION</a:t>
            </a:r>
          </a:p>
        </p:txBody>
      </p:sp>
    </p:spTree>
    <p:extLst>
      <p:ext uri="{BB962C8B-B14F-4D97-AF65-F5344CB8AC3E}">
        <p14:creationId xmlns:p14="http://schemas.microsoft.com/office/powerpoint/2010/main" val="370089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DE2A-4583-802C-55C3-0EAF4ADE8D5D}"/>
              </a:ext>
            </a:extLst>
          </p:cNvPr>
          <p:cNvSpPr>
            <a:spLocks noGrp="1"/>
          </p:cNvSpPr>
          <p:nvPr>
            <p:ph type="title"/>
          </p:nvPr>
        </p:nvSpPr>
        <p:spPr>
          <a:xfrm>
            <a:off x="545432" y="741168"/>
            <a:ext cx="11101135" cy="1809500"/>
          </a:xfrm>
        </p:spPr>
        <p:txBody>
          <a:bodyPr/>
          <a:lstStyle/>
          <a:p>
            <a:r>
              <a:rPr lang="en-US" dirty="0">
                <a:solidFill>
                  <a:srgbClr val="FFFF00"/>
                </a:solidFill>
                <a:latin typeface="STLiti" panose="02010800040101010101" pitchFamily="2" charset="-122"/>
                <a:ea typeface="STLiti" panose="02010800040101010101" pitchFamily="2" charset="-122"/>
              </a:rPr>
              <a:t>PROBLEM STATEMENT</a:t>
            </a:r>
            <a:r>
              <a:rPr lang="en-US" sz="6600" dirty="0">
                <a:solidFill>
                  <a:srgbClr val="FFFF00"/>
                </a:solidFill>
                <a:ea typeface="STLiti" panose="02010800040101010101" pitchFamily="2" charset="-122"/>
              </a:rPr>
              <a:t>…</a:t>
            </a:r>
            <a:endParaRPr lang="en-US" dirty="0">
              <a:solidFill>
                <a:srgbClr val="FFFF00"/>
              </a:solidFill>
              <a:ea typeface="STLiti" panose="02010800040101010101" pitchFamily="2" charset="-122"/>
            </a:endParaRPr>
          </a:p>
        </p:txBody>
      </p:sp>
      <p:sp>
        <p:nvSpPr>
          <p:cNvPr id="3" name="Content Placeholder 2">
            <a:extLst>
              <a:ext uri="{FF2B5EF4-FFF2-40B4-BE49-F238E27FC236}">
                <a16:creationId xmlns:a16="http://schemas.microsoft.com/office/drawing/2014/main" id="{8621DDBB-4612-32CE-64AF-E9AE0AD2AA28}"/>
              </a:ext>
            </a:extLst>
          </p:cNvPr>
          <p:cNvSpPr>
            <a:spLocks noGrp="1"/>
          </p:cNvSpPr>
          <p:nvPr>
            <p:ph idx="1"/>
          </p:nvPr>
        </p:nvSpPr>
        <p:spPr>
          <a:xfrm>
            <a:off x="841752" y="2028476"/>
            <a:ext cx="11101136" cy="4960049"/>
          </a:xfrm>
        </p:spPr>
        <p:txBody>
          <a:bodyPr>
            <a:normAutofit/>
          </a:bodyPr>
          <a:lstStyle/>
          <a:p>
            <a:pPr lvl="1"/>
            <a:r>
              <a:rPr lang="en-US" sz="3600" dirty="0">
                <a:latin typeface="+mj-lt"/>
              </a:rPr>
              <a:t>To assess and review employee performance over the past few years, identifying strengths, areas for improvement, and key trends that can inform HR’s Strategic decision.</a:t>
            </a:r>
          </a:p>
        </p:txBody>
      </p:sp>
    </p:spTree>
    <p:extLst>
      <p:ext uri="{BB962C8B-B14F-4D97-AF65-F5344CB8AC3E}">
        <p14:creationId xmlns:p14="http://schemas.microsoft.com/office/powerpoint/2010/main" val="2426873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9E6F7-ADDD-569B-3EA6-6ABDDFD594CE}"/>
              </a:ext>
            </a:extLst>
          </p:cNvPr>
          <p:cNvSpPr>
            <a:spLocks noGrp="1"/>
          </p:cNvSpPr>
          <p:nvPr>
            <p:ph type="title"/>
          </p:nvPr>
        </p:nvSpPr>
        <p:spPr/>
        <p:txBody>
          <a:bodyPr/>
          <a:lstStyle/>
          <a:p>
            <a:r>
              <a:rPr lang="en-US" dirty="0">
                <a:solidFill>
                  <a:srgbClr val="FFFF00"/>
                </a:solidFill>
                <a:latin typeface="STLiti" panose="02010800040101010101" pitchFamily="2" charset="-122"/>
                <a:ea typeface="STLiti" panose="02010800040101010101" pitchFamily="2" charset="-122"/>
              </a:rPr>
              <a:t>PROJECT OVERVIEW</a:t>
            </a:r>
            <a:r>
              <a:rPr lang="en-US" sz="6600" dirty="0">
                <a:solidFill>
                  <a:srgbClr val="FFFF00"/>
                </a:solidFill>
                <a:ea typeface="STLiti" panose="02010800040101010101" pitchFamily="2" charset="-122"/>
              </a:rPr>
              <a:t>…</a:t>
            </a:r>
            <a:endParaRPr lang="en-US" dirty="0">
              <a:solidFill>
                <a:srgbClr val="FFFF00"/>
              </a:solidFill>
              <a:ea typeface="STLiti" panose="02010800040101010101" pitchFamily="2" charset="-122"/>
            </a:endParaRPr>
          </a:p>
        </p:txBody>
      </p:sp>
      <p:sp>
        <p:nvSpPr>
          <p:cNvPr id="3" name="Content Placeholder 2">
            <a:extLst>
              <a:ext uri="{FF2B5EF4-FFF2-40B4-BE49-F238E27FC236}">
                <a16:creationId xmlns:a16="http://schemas.microsoft.com/office/drawing/2014/main" id="{A0EFFDC8-BA3A-0582-BA5F-79FD37EAB66A}"/>
              </a:ext>
            </a:extLst>
          </p:cNvPr>
          <p:cNvSpPr>
            <a:spLocks noGrp="1"/>
          </p:cNvSpPr>
          <p:nvPr>
            <p:ph idx="1"/>
          </p:nvPr>
        </p:nvSpPr>
        <p:spPr>
          <a:xfrm>
            <a:off x="640584" y="1886553"/>
            <a:ext cx="11101136" cy="5108607"/>
          </a:xfrm>
        </p:spPr>
        <p:txBody>
          <a:bodyPr>
            <a:normAutofit fontScale="70000" lnSpcReduction="20000"/>
          </a:bodyPr>
          <a:lstStyle/>
          <a:p>
            <a:r>
              <a:rPr lang="en-IN" sz="3200" dirty="0">
                <a:latin typeface="+mj-lt"/>
              </a:rPr>
              <a:t>Implementation: Conduct analysis and visualization of employee performance data to identify trends, strengths, and areas for improvement. Determine skill gaps, recommend actions, establish decision-making criteria, and allocate resources effectively.
Data Types: Work with numerical, textual, and categorical data.
Data Correction: Address missing values, correct inconsistencies, and eliminate duplicates.
Data Organization: Structure data in a tabular format.
Dashboard: Create an interactive dashboard using Excel’s pivot tables and charts to provide a dynamic view of the data.
Summary: Prepare a report highlighting key findings, visualizations, and actionable insights.</a:t>
            </a:r>
            <a:endParaRPr lang="en-US" sz="3200" dirty="0">
              <a:latin typeface="+mj-lt"/>
            </a:endParaRPr>
          </a:p>
          <a:p>
            <a:endParaRPr lang="en-US" sz="3200" dirty="0">
              <a:latin typeface="+mj-lt"/>
            </a:endParaRPr>
          </a:p>
        </p:txBody>
      </p:sp>
    </p:spTree>
    <p:extLst>
      <p:ext uri="{BB962C8B-B14F-4D97-AF65-F5344CB8AC3E}">
        <p14:creationId xmlns:p14="http://schemas.microsoft.com/office/powerpoint/2010/main" val="219633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C211-320F-4686-8C3F-057400D7DEBF}"/>
              </a:ext>
            </a:extLst>
          </p:cNvPr>
          <p:cNvSpPr>
            <a:spLocks noGrp="1"/>
          </p:cNvSpPr>
          <p:nvPr>
            <p:ph type="title"/>
          </p:nvPr>
        </p:nvSpPr>
        <p:spPr/>
        <p:txBody>
          <a:bodyPr>
            <a:normAutofit/>
          </a:bodyPr>
          <a:lstStyle/>
          <a:p>
            <a:r>
              <a:rPr lang="en-US" sz="5400" dirty="0">
                <a:solidFill>
                  <a:srgbClr val="FFFF00"/>
                </a:solidFill>
                <a:latin typeface="STLiti" panose="02010800040101010101" pitchFamily="2" charset="-122"/>
                <a:ea typeface="STLiti" panose="02010800040101010101" pitchFamily="2" charset="-122"/>
              </a:rPr>
              <a:t>WHO ARE THE END USERS</a:t>
            </a:r>
            <a:r>
              <a:rPr lang="en-US" sz="5400" dirty="0">
                <a:solidFill>
                  <a:srgbClr val="FFFF00"/>
                </a:solidFill>
                <a:ea typeface="STLiti" panose="02010800040101010101" pitchFamily="2" charset="-122"/>
              </a:rPr>
              <a:t>…</a:t>
            </a:r>
            <a:endParaRPr lang="en-US" sz="5400" dirty="0">
              <a:solidFill>
                <a:srgbClr val="FFFF00"/>
              </a:solidFill>
              <a:latin typeface="STLiti" panose="02010800040101010101" pitchFamily="2" charset="-122"/>
              <a:ea typeface="STLiti" panose="02010800040101010101" pitchFamily="2" charset="-122"/>
            </a:endParaRPr>
          </a:p>
        </p:txBody>
      </p:sp>
      <p:sp>
        <p:nvSpPr>
          <p:cNvPr id="3" name="Content Placeholder 2">
            <a:extLst>
              <a:ext uri="{FF2B5EF4-FFF2-40B4-BE49-F238E27FC236}">
                <a16:creationId xmlns:a16="http://schemas.microsoft.com/office/drawing/2014/main" id="{BEB3CA3B-994C-44B6-4090-DEF01861020E}"/>
              </a:ext>
            </a:extLst>
          </p:cNvPr>
          <p:cNvSpPr>
            <a:spLocks noGrp="1"/>
          </p:cNvSpPr>
          <p:nvPr>
            <p:ph idx="1"/>
          </p:nvPr>
        </p:nvSpPr>
        <p:spPr>
          <a:xfrm>
            <a:off x="914904" y="1815655"/>
            <a:ext cx="11101136" cy="4630865"/>
          </a:xfrm>
        </p:spPr>
        <p:txBody>
          <a:bodyPr>
            <a:normAutofit/>
          </a:bodyPr>
          <a:lstStyle/>
          <a:p>
            <a:r>
              <a:rPr lang="en-IN" sz="2200" dirty="0">
                <a:latin typeface="+mj-lt"/>
              </a:rPr>
              <a:t>Business Analyst
Accountant
Student and Educator
Data Analyst
Project Manager
Sales and Marketing Specialist
Human Resources Specialist
Engineer</a:t>
            </a:r>
            <a:endParaRPr lang="en-US" sz="2200" dirty="0">
              <a:latin typeface="+mj-lt"/>
            </a:endParaRPr>
          </a:p>
          <a:p>
            <a:endParaRPr lang="en-US" dirty="0"/>
          </a:p>
        </p:txBody>
      </p:sp>
    </p:spTree>
    <p:extLst>
      <p:ext uri="{BB962C8B-B14F-4D97-AF65-F5344CB8AC3E}">
        <p14:creationId xmlns:p14="http://schemas.microsoft.com/office/powerpoint/2010/main" val="1810455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FED0-8527-45A1-EEF7-98EF4FFAAC2D}"/>
              </a:ext>
            </a:extLst>
          </p:cNvPr>
          <p:cNvSpPr>
            <a:spLocks noGrp="1"/>
          </p:cNvSpPr>
          <p:nvPr>
            <p:ph type="title"/>
          </p:nvPr>
        </p:nvSpPr>
        <p:spPr/>
        <p:txBody>
          <a:bodyPr>
            <a:normAutofit/>
          </a:bodyPr>
          <a:lstStyle/>
          <a:p>
            <a:r>
              <a:rPr lang="en-IN" sz="4800" b="1" dirty="0">
                <a:solidFill>
                  <a:srgbClr val="FFFF00"/>
                </a:solidFill>
                <a:latin typeface="STLiti" panose="02010800040101010101" pitchFamily="2" charset="-122"/>
                <a:ea typeface="STLiti" panose="02010800040101010101" pitchFamily="2" charset="-122"/>
              </a:rPr>
              <a:t>OUR SOLUTION AND ITS VALUE                 PROPOSITION</a:t>
            </a:r>
            <a:r>
              <a:rPr lang="en-IN" sz="4800" b="1" dirty="0">
                <a:solidFill>
                  <a:srgbClr val="FFFF00"/>
                </a:solidFill>
                <a:ea typeface="STLiti" panose="02010800040101010101" pitchFamily="2" charset="-122"/>
              </a:rPr>
              <a:t>…</a:t>
            </a:r>
            <a:r>
              <a:rPr lang="en-IN" sz="4800" b="1" dirty="0">
                <a:solidFill>
                  <a:srgbClr val="FFFF00"/>
                </a:solidFill>
                <a:latin typeface="STLiti" panose="02010800040101010101" pitchFamily="2" charset="-122"/>
                <a:ea typeface="STLiti" panose="02010800040101010101" pitchFamily="2" charset="-122"/>
              </a:rPr>
              <a:t> </a:t>
            </a:r>
            <a:endParaRPr lang="en-US" sz="4800" dirty="0">
              <a:solidFill>
                <a:srgbClr val="FFFF00"/>
              </a:solidFill>
              <a:latin typeface="STLiti" panose="02010800040101010101" pitchFamily="2" charset="-122"/>
              <a:ea typeface="STLiti" panose="02010800040101010101" pitchFamily="2" charset="-122"/>
            </a:endParaRPr>
          </a:p>
        </p:txBody>
      </p:sp>
      <p:sp>
        <p:nvSpPr>
          <p:cNvPr id="3" name="Content Placeholder 2">
            <a:extLst>
              <a:ext uri="{FF2B5EF4-FFF2-40B4-BE49-F238E27FC236}">
                <a16:creationId xmlns:a16="http://schemas.microsoft.com/office/drawing/2014/main" id="{5770B969-E769-A151-946A-DA216BB3290F}"/>
              </a:ext>
            </a:extLst>
          </p:cNvPr>
          <p:cNvSpPr>
            <a:spLocks noGrp="1"/>
          </p:cNvSpPr>
          <p:nvPr>
            <p:ph idx="1"/>
          </p:nvPr>
        </p:nvSpPr>
        <p:spPr>
          <a:xfrm>
            <a:off x="822804" y="2538163"/>
            <a:ext cx="11101136" cy="3779837"/>
          </a:xfrm>
        </p:spPr>
        <p:txBody>
          <a:bodyPr/>
          <a:lstStyle/>
          <a:p>
            <a:r>
              <a:rPr lang="en-IN" sz="2400" b="1" dirty="0">
                <a:latin typeface="+mj-lt"/>
              </a:rPr>
              <a:t>Conditional Formatting</a:t>
            </a:r>
            <a:r>
              <a:rPr lang="en-IN" sz="2400" dirty="0">
                <a:latin typeface="+mj-lt"/>
              </a:rPr>
              <a:t>: Highlight missing values.
</a:t>
            </a:r>
            <a:r>
              <a:rPr lang="en-IN" sz="2400" b="1" dirty="0">
                <a:latin typeface="+mj-lt"/>
              </a:rPr>
              <a:t>Filter </a:t>
            </a:r>
            <a:r>
              <a:rPr lang="en-IN" sz="2400" dirty="0">
                <a:latin typeface="+mj-lt"/>
              </a:rPr>
              <a:t>: Exclude or remove unwanted data.
</a:t>
            </a:r>
            <a:r>
              <a:rPr lang="en-IN" sz="2400" b="1" dirty="0">
                <a:latin typeface="+mj-lt"/>
              </a:rPr>
              <a:t>Formula </a:t>
            </a:r>
            <a:r>
              <a:rPr lang="en-IN" sz="2400" dirty="0">
                <a:latin typeface="+mj-lt"/>
              </a:rPr>
              <a:t>: Generate a summary or perform calculations.
</a:t>
            </a:r>
            <a:r>
              <a:rPr lang="en-IN" sz="2400" b="1" dirty="0">
                <a:latin typeface="+mj-lt"/>
              </a:rPr>
              <a:t>Graph</a:t>
            </a:r>
            <a:r>
              <a:rPr lang="en-IN" sz="2400" dirty="0">
                <a:latin typeface="+mj-lt"/>
              </a:rPr>
              <a:t>: Create data visualizations.</a:t>
            </a:r>
            <a:endParaRPr lang="en-US" sz="2400" dirty="0">
              <a:latin typeface="+mj-lt"/>
            </a:endParaRPr>
          </a:p>
          <a:p>
            <a:endParaRPr lang="en-US" dirty="0"/>
          </a:p>
        </p:txBody>
      </p:sp>
    </p:spTree>
    <p:extLst>
      <p:ext uri="{BB962C8B-B14F-4D97-AF65-F5344CB8AC3E}">
        <p14:creationId xmlns:p14="http://schemas.microsoft.com/office/powerpoint/2010/main" val="2571446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B4ACB-3C9D-8212-71FA-5FB5B71067B7}"/>
              </a:ext>
            </a:extLst>
          </p:cNvPr>
          <p:cNvSpPr>
            <a:spLocks noGrp="1"/>
          </p:cNvSpPr>
          <p:nvPr>
            <p:ph type="title"/>
          </p:nvPr>
        </p:nvSpPr>
        <p:spPr>
          <a:xfrm>
            <a:off x="417452" y="351537"/>
            <a:ext cx="11101135" cy="1809500"/>
          </a:xfrm>
        </p:spPr>
        <p:txBody>
          <a:bodyPr>
            <a:normAutofit/>
          </a:bodyPr>
          <a:lstStyle/>
          <a:p>
            <a:r>
              <a:rPr lang="en-IN" sz="5400" b="1" dirty="0">
                <a:solidFill>
                  <a:srgbClr val="FFFF00"/>
                </a:solidFill>
                <a:latin typeface="STLiti" panose="02010800040101010101" pitchFamily="2" charset="-122"/>
                <a:ea typeface="STLiti" panose="02010800040101010101" pitchFamily="2" charset="-122"/>
              </a:rPr>
              <a:t>DATA DESCRIPTION </a:t>
            </a:r>
            <a:r>
              <a:rPr lang="en-IN" sz="5400" b="1" dirty="0">
                <a:solidFill>
                  <a:srgbClr val="FFFF00"/>
                </a:solidFill>
                <a:ea typeface="STLiti" panose="02010800040101010101" pitchFamily="2" charset="-122"/>
              </a:rPr>
              <a:t>…</a:t>
            </a:r>
            <a:endParaRPr lang="en-US" sz="5400" dirty="0">
              <a:solidFill>
                <a:srgbClr val="FFFF00"/>
              </a:solidFill>
              <a:latin typeface="STLiti" panose="02010800040101010101" pitchFamily="2" charset="-122"/>
              <a:ea typeface="STLiti" panose="02010800040101010101" pitchFamily="2" charset="-122"/>
            </a:endParaRPr>
          </a:p>
        </p:txBody>
      </p:sp>
      <p:sp>
        <p:nvSpPr>
          <p:cNvPr id="3" name="Content Placeholder 2">
            <a:extLst>
              <a:ext uri="{FF2B5EF4-FFF2-40B4-BE49-F238E27FC236}">
                <a16:creationId xmlns:a16="http://schemas.microsoft.com/office/drawing/2014/main" id="{BDF3AD1A-51ED-40F6-2D37-05ADC9741A0F}"/>
              </a:ext>
            </a:extLst>
          </p:cNvPr>
          <p:cNvSpPr>
            <a:spLocks noGrp="1"/>
          </p:cNvSpPr>
          <p:nvPr>
            <p:ph idx="1"/>
          </p:nvPr>
        </p:nvSpPr>
        <p:spPr>
          <a:xfrm>
            <a:off x="545432" y="1539081"/>
            <a:ext cx="11101136" cy="5163377"/>
          </a:xfrm>
        </p:spPr>
        <p:txBody>
          <a:bodyPr>
            <a:normAutofit fontScale="92500" lnSpcReduction="10000"/>
          </a:bodyPr>
          <a:lstStyle/>
          <a:p>
            <a:r>
              <a:rPr lang="en-IN" b="1" dirty="0">
                <a:latin typeface="+mj-lt"/>
              </a:rPr>
              <a:t>Employee Data Source:</a:t>
            </a:r>
            <a:r>
              <a:rPr lang="en-IN" dirty="0">
                <a:latin typeface="+mj-lt"/>
              </a:rPr>
              <a:t> Kaggle
</a:t>
            </a:r>
            <a:r>
              <a:rPr lang="en-IN" b="1" dirty="0">
                <a:latin typeface="+mj-lt"/>
              </a:rPr>
              <a:t>Total Number of Features</a:t>
            </a:r>
            <a:r>
              <a:rPr lang="en-IN" dirty="0">
                <a:latin typeface="+mj-lt"/>
              </a:rPr>
              <a:t>: 26
</a:t>
            </a:r>
            <a:r>
              <a:rPr lang="en-IN" b="1" dirty="0">
                <a:latin typeface="+mj-lt"/>
              </a:rPr>
              <a:t>Selected Features: 9</a:t>
            </a:r>
            <a:r>
              <a:rPr lang="en-IN" dirty="0">
                <a:latin typeface="+mj-lt"/>
              </a:rPr>
              <a:t>
</a:t>
            </a:r>
            <a:r>
              <a:rPr lang="en-IN" b="1" dirty="0">
                <a:latin typeface="+mj-lt"/>
              </a:rPr>
              <a:t>Employee ID</a:t>
            </a:r>
            <a:r>
              <a:rPr lang="en-IN" dirty="0">
                <a:latin typeface="+mj-lt"/>
              </a:rPr>
              <a:t>: Numerical data
</a:t>
            </a:r>
            <a:r>
              <a:rPr lang="en-IN" b="1" dirty="0">
                <a:latin typeface="+mj-lt"/>
              </a:rPr>
              <a:t>First Name</a:t>
            </a:r>
            <a:r>
              <a:rPr lang="en-IN" dirty="0">
                <a:latin typeface="+mj-lt"/>
              </a:rPr>
              <a:t>: Textual data
</a:t>
            </a:r>
            <a:r>
              <a:rPr lang="en-IN" b="1" dirty="0">
                <a:latin typeface="+mj-lt"/>
              </a:rPr>
              <a:t>Last Name</a:t>
            </a:r>
            <a:r>
              <a:rPr lang="en-IN" dirty="0">
                <a:latin typeface="+mj-lt"/>
              </a:rPr>
              <a:t>: Textual data
</a:t>
            </a:r>
            <a:r>
              <a:rPr lang="en-IN" b="1" dirty="0">
                <a:latin typeface="+mj-lt"/>
              </a:rPr>
              <a:t>Business Unit</a:t>
            </a:r>
            <a:r>
              <a:rPr lang="en-IN" dirty="0">
                <a:latin typeface="+mj-lt"/>
              </a:rPr>
              <a:t>: Textual data
</a:t>
            </a:r>
            <a:r>
              <a:rPr lang="en-IN" b="1" dirty="0">
                <a:latin typeface="+mj-lt"/>
              </a:rPr>
              <a:t>Employee Status:</a:t>
            </a:r>
            <a:r>
              <a:rPr lang="en-IN" dirty="0">
                <a:latin typeface="+mj-lt"/>
              </a:rPr>
              <a:t> Textual data
</a:t>
            </a:r>
            <a:r>
              <a:rPr lang="en-IN" b="1" dirty="0">
                <a:latin typeface="+mj-lt"/>
              </a:rPr>
              <a:t>Employment Date:</a:t>
            </a:r>
            <a:r>
              <a:rPr lang="en-IN" dirty="0">
                <a:latin typeface="+mj-lt"/>
              </a:rPr>
              <a:t> Textual data
</a:t>
            </a:r>
            <a:r>
              <a:rPr lang="en-IN" b="1" dirty="0">
                <a:latin typeface="+mj-lt"/>
              </a:rPr>
              <a:t>Gender Code</a:t>
            </a:r>
            <a:r>
              <a:rPr lang="en-IN" dirty="0">
                <a:latin typeface="+mj-lt"/>
              </a:rPr>
              <a:t>: Textual data
</a:t>
            </a:r>
            <a:r>
              <a:rPr lang="en-IN" b="1" dirty="0">
                <a:latin typeface="+mj-lt"/>
              </a:rPr>
              <a:t>Current Employee Rating: </a:t>
            </a:r>
            <a:r>
              <a:rPr lang="en-IN" dirty="0">
                <a:latin typeface="+mj-lt"/>
              </a:rPr>
              <a:t>Categorical data
</a:t>
            </a:r>
            <a:r>
              <a:rPr lang="en-IN" b="1" dirty="0">
                <a:latin typeface="+mj-lt"/>
              </a:rPr>
              <a:t>Performance Level</a:t>
            </a:r>
            <a:r>
              <a:rPr lang="en-IN" dirty="0">
                <a:latin typeface="+mj-lt"/>
              </a:rPr>
              <a:t>: Textual data</a:t>
            </a:r>
            <a:endParaRPr lang="en-US" dirty="0">
              <a:latin typeface="+mj-lt"/>
            </a:endParaRPr>
          </a:p>
          <a:p>
            <a:endParaRPr lang="en-US" dirty="0"/>
          </a:p>
        </p:txBody>
      </p:sp>
    </p:spTree>
    <p:extLst>
      <p:ext uri="{BB962C8B-B14F-4D97-AF65-F5344CB8AC3E}">
        <p14:creationId xmlns:p14="http://schemas.microsoft.com/office/powerpoint/2010/main" val="170318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0421-8262-7C17-AF7A-1009CA6C7C86}"/>
              </a:ext>
            </a:extLst>
          </p:cNvPr>
          <p:cNvSpPr>
            <a:spLocks noGrp="1"/>
          </p:cNvSpPr>
          <p:nvPr>
            <p:ph type="title"/>
          </p:nvPr>
        </p:nvSpPr>
        <p:spPr/>
        <p:txBody>
          <a:bodyPr>
            <a:normAutofit/>
          </a:bodyPr>
          <a:lstStyle/>
          <a:p>
            <a:r>
              <a:rPr lang="en-IN" sz="5400" b="1" dirty="0">
                <a:solidFill>
                  <a:srgbClr val="FFFF00"/>
                </a:solidFill>
                <a:latin typeface="STLiti" panose="02010800040101010101" pitchFamily="2" charset="-122"/>
                <a:ea typeface="STLiti" panose="02010800040101010101" pitchFamily="2" charset="-122"/>
              </a:rPr>
              <a:t>THE WOW IN OUR SOLUTION</a:t>
            </a:r>
            <a:r>
              <a:rPr lang="en-IN" sz="5400" dirty="0">
                <a:solidFill>
                  <a:srgbClr val="FFFF00"/>
                </a:solidFill>
                <a:latin typeface="STLiti" panose="02010800040101010101" pitchFamily="2" charset="-122"/>
                <a:ea typeface="STLiti" panose="02010800040101010101" pitchFamily="2" charset="-122"/>
              </a:rPr>
              <a:t> </a:t>
            </a:r>
            <a:r>
              <a:rPr lang="en-IN" sz="5400" dirty="0">
                <a:solidFill>
                  <a:srgbClr val="FFFF00"/>
                </a:solidFill>
                <a:ea typeface="STLiti" panose="02010800040101010101" pitchFamily="2" charset="-122"/>
              </a:rPr>
              <a:t>…</a:t>
            </a:r>
            <a:endParaRPr lang="en-US" sz="5400" dirty="0">
              <a:solidFill>
                <a:srgbClr val="FFFF00"/>
              </a:solidFill>
              <a:latin typeface="STLiti" panose="02010800040101010101" pitchFamily="2" charset="-122"/>
              <a:ea typeface="STLiti" panose="02010800040101010101" pitchFamily="2" charset="-122"/>
            </a:endParaRPr>
          </a:p>
        </p:txBody>
      </p:sp>
      <p:sp>
        <p:nvSpPr>
          <p:cNvPr id="3" name="Content Placeholder 2">
            <a:extLst>
              <a:ext uri="{FF2B5EF4-FFF2-40B4-BE49-F238E27FC236}">
                <a16:creationId xmlns:a16="http://schemas.microsoft.com/office/drawing/2014/main" id="{2EC9B548-438B-ACBB-E9DB-4EF4DCA3AC98}"/>
              </a:ext>
            </a:extLst>
          </p:cNvPr>
          <p:cNvSpPr>
            <a:spLocks noGrp="1"/>
          </p:cNvSpPr>
          <p:nvPr>
            <p:ph idx="1"/>
          </p:nvPr>
        </p:nvSpPr>
        <p:spPr>
          <a:xfrm>
            <a:off x="550865" y="1943167"/>
            <a:ext cx="11101136" cy="4374833"/>
          </a:xfrm>
        </p:spPr>
        <p:txBody>
          <a:bodyPr>
            <a:normAutofit/>
          </a:bodyPr>
          <a:lstStyle/>
          <a:p>
            <a:pPr marL="0" indent="0">
              <a:buNone/>
            </a:pPr>
            <a:r>
              <a:rPr lang="en-IN" b="1" dirty="0">
                <a:latin typeface="+mj-lt"/>
              </a:rPr>
              <a:t>. Interactive Dashboard: </a:t>
            </a:r>
            <a:r>
              <a:rPr lang="en-IN" dirty="0">
                <a:latin typeface="+mj-lt"/>
              </a:rPr>
              <a:t>Develop a dynamic dashboard using Excel’s Pivot Tables, incorporating slicers and interactive charts. This enables stakeholders to navigate the data seamlessly.</a:t>
            </a:r>
          </a:p>
          <a:p>
            <a:pPr marL="0" indent="0">
              <a:buNone/>
            </a:pPr>
            <a:r>
              <a:rPr lang="en-IN" b="1" dirty="0">
                <a:latin typeface="+mj-lt"/>
              </a:rPr>
              <a:t>. Automated Reporting</a:t>
            </a:r>
            <a:r>
              <a:rPr lang="en-IN" dirty="0">
                <a:latin typeface="+mj-lt"/>
              </a:rPr>
              <a:t>: Leverage Excel for automated reporting, optimizing resource use and enhancing efficiency in data management.
 </a:t>
            </a:r>
            <a:r>
              <a:rPr lang="en-IN" b="1" dirty="0">
                <a:latin typeface="+mj-lt"/>
              </a:rPr>
              <a:t>. Employee Growth Trajectory Visualization</a:t>
            </a:r>
            <a:r>
              <a:rPr lang="en-IN" dirty="0">
                <a:latin typeface="+mj-lt"/>
              </a:rPr>
              <a:t>: Create performance and growth charts for each employee, highlighting their progress over time. This visualization motivates employees by showcasing their development and gives managers a clear overview of overall performance.
 </a:t>
            </a:r>
            <a:r>
              <a:rPr lang="en-IN" b="1" dirty="0">
                <a:latin typeface="+mj-lt"/>
              </a:rPr>
              <a:t>. The WOW Factor</a:t>
            </a:r>
            <a:r>
              <a:rPr lang="en-IN" dirty="0">
                <a:latin typeface="+mj-lt"/>
              </a:rPr>
              <a:t>: The WOW factor lies in transforming raw data into insightful and interactive performance analyses. This facilitates decision-making, encourages and motivates employees, and drives continuous growth across the organization.</a:t>
            </a:r>
            <a:endParaRPr lang="en-US" dirty="0">
              <a:latin typeface="+mj-lt"/>
            </a:endParaRPr>
          </a:p>
          <a:p>
            <a:endParaRPr lang="en-US" dirty="0"/>
          </a:p>
        </p:txBody>
      </p:sp>
    </p:spTree>
    <p:extLst>
      <p:ext uri="{BB962C8B-B14F-4D97-AF65-F5344CB8AC3E}">
        <p14:creationId xmlns:p14="http://schemas.microsoft.com/office/powerpoint/2010/main" val="1492521845"/>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84</TotalTime>
  <Words>744</Words>
  <Application>Microsoft Office PowerPoint</Application>
  <PresentationFormat>Widescreen</PresentationFormat>
  <Paragraphs>38</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STLiti</vt:lpstr>
      <vt:lpstr>Algerian</vt:lpstr>
      <vt:lpstr>Arabic Typesetting</vt:lpstr>
      <vt:lpstr>Arial</vt:lpstr>
      <vt:lpstr>Avenir Next LT Pro</vt:lpstr>
      <vt:lpstr>Baguet Script</vt:lpstr>
      <vt:lpstr>Bell MT</vt:lpstr>
      <vt:lpstr>GlowVTI</vt:lpstr>
      <vt:lpstr>Employee Data Analysis using Excel…</vt:lpstr>
      <vt:lpstr>PROJECT TITLE…</vt:lpstr>
      <vt:lpstr>AGENDA...</vt:lpstr>
      <vt:lpstr>PROBLEM STATEMENT…</vt:lpstr>
      <vt:lpstr>PROJECT OVERVIEW…</vt:lpstr>
      <vt:lpstr>WHO ARE THE END USERS…</vt:lpstr>
      <vt:lpstr>OUR SOLUTION AND ITS VALUE                 PROPOSITION… </vt:lpstr>
      <vt:lpstr>DATA DESCRIPTION …</vt:lpstr>
      <vt:lpstr>THE WOW IN OUR SOLUTION …</vt:lpstr>
      <vt:lpstr> MODELLING …</vt:lpstr>
      <vt:lpstr>PowerPoint Presentation</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 Verma</dc:creator>
  <cp:lastModifiedBy>Vinay Verma</cp:lastModifiedBy>
  <cp:revision>3</cp:revision>
  <dcterms:created xsi:type="dcterms:W3CDTF">2024-09-02T11:26:09Z</dcterms:created>
  <dcterms:modified xsi:type="dcterms:W3CDTF">2024-09-05T07:37:14Z</dcterms:modified>
</cp:coreProperties>
</file>