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02809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6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2809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391" y="1176351"/>
            <a:ext cx="8349216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1" y="2855369"/>
            <a:ext cx="105649" cy="10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8215" y="2855369"/>
            <a:ext cx="105649" cy="105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0266" y="2855369"/>
            <a:ext cx="105649" cy="10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9913" y="1864664"/>
            <a:ext cx="5978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/>
              <a:t>Bird </a:t>
            </a:r>
            <a:r>
              <a:rPr sz="4800" spc="-225" dirty="0"/>
              <a:t>Sighting</a:t>
            </a:r>
            <a:r>
              <a:rPr sz="4800" spc="-635" dirty="0"/>
              <a:t> </a:t>
            </a:r>
            <a:r>
              <a:rPr sz="4800" spc="-220" dirty="0"/>
              <a:t>Predictions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3042031" y="3237223"/>
            <a:ext cx="5483225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5" dirty="0">
                <a:solidFill>
                  <a:srgbClr val="CACACA"/>
                </a:solidFill>
                <a:latin typeface="Times New Roman"/>
                <a:cs typeface="Times New Roman"/>
              </a:rPr>
              <a:t>Data </a:t>
            </a:r>
            <a:r>
              <a:rPr sz="2100" spc="40" dirty="0">
                <a:solidFill>
                  <a:srgbClr val="CACACA"/>
                </a:solidFill>
                <a:latin typeface="Times New Roman"/>
                <a:cs typeface="Times New Roman"/>
              </a:rPr>
              <a:t>Mining </a:t>
            </a:r>
            <a:r>
              <a:rPr sz="2100" spc="50" dirty="0">
                <a:solidFill>
                  <a:srgbClr val="CACACA"/>
                </a:solidFill>
                <a:latin typeface="Times New Roman"/>
                <a:cs typeface="Times New Roman"/>
              </a:rPr>
              <a:t>with </a:t>
            </a:r>
            <a:r>
              <a:rPr sz="2100" spc="-40" dirty="0">
                <a:solidFill>
                  <a:srgbClr val="CACACA"/>
                </a:solidFill>
                <a:latin typeface="Times New Roman"/>
                <a:cs typeface="Times New Roman"/>
              </a:rPr>
              <a:t>Big</a:t>
            </a:r>
            <a:r>
              <a:rPr sz="2100" spc="-16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2100" spc="55" dirty="0">
                <a:solidFill>
                  <a:srgbClr val="CACACA"/>
                </a:solidFill>
                <a:latin typeface="Times New Roman"/>
                <a:cs typeface="Times New Roman"/>
              </a:rPr>
              <a:t>Data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2809"/>
            <a:ext cx="2705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0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3000" spc="-44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Predictions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3" y="1216356"/>
            <a:ext cx="472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	</a:t>
            </a: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Scalable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solution 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can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use </a:t>
            </a:r>
            <a:r>
              <a:rPr sz="1800" spc="80" dirty="0">
                <a:solidFill>
                  <a:srgbClr val="CACACA"/>
                </a:solidFill>
                <a:latin typeface="Times New Roman"/>
                <a:cs typeface="Times New Roman"/>
              </a:rPr>
              <a:t>up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to </a:t>
            </a:r>
            <a:r>
              <a:rPr sz="1800" spc="-45" dirty="0">
                <a:solidFill>
                  <a:srgbClr val="CACACA"/>
                </a:solidFill>
                <a:latin typeface="Times New Roman"/>
                <a:cs typeface="Times New Roman"/>
              </a:rPr>
              <a:t>“n”</a:t>
            </a:r>
            <a:r>
              <a:rPr sz="1800" spc="-24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machines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524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Design</a:t>
            </a:r>
            <a:r>
              <a:rPr spc="-305" dirty="0"/>
              <a:t> </a:t>
            </a:r>
            <a:r>
              <a:rPr spc="-204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8041640" cy="336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	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Why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forest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</a:t>
            </a:r>
            <a:r>
              <a:rPr sz="1800" spc="-9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Times New Roman"/>
                <a:cs typeface="Times New Roman"/>
              </a:rPr>
              <a:t>Trees?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Trees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proves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right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choice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unstable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skewed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Data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like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ours. 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Using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forest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Trees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made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us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exploit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distributed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parallel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feature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MapReduce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good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extent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train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models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parallely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CACACA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worker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machines.</a:t>
            </a:r>
            <a:endParaRPr sz="1800">
              <a:latin typeface="Times New Roman"/>
              <a:cs typeface="Times New Roman"/>
            </a:endParaRPr>
          </a:p>
          <a:p>
            <a:pPr marL="12700" marR="989330" indent="457200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solidFill>
                  <a:srgbClr val="CACACA"/>
                </a:solidFill>
                <a:latin typeface="Times New Roman"/>
                <a:cs typeface="Times New Roman"/>
              </a:rPr>
              <a:t>Also </a:t>
            </a:r>
            <a:r>
              <a:rPr sz="1800" spc="-65" dirty="0">
                <a:solidFill>
                  <a:srgbClr val="CACACA"/>
                </a:solidFill>
                <a:latin typeface="Times New Roman"/>
                <a:cs typeface="Times New Roman"/>
              </a:rPr>
              <a:t>,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accuracy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we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obtained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using forest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trees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with 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Bootstrapping/Bagging </a:t>
            </a: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was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highest </a:t>
            </a:r>
            <a:r>
              <a:rPr sz="1800" spc="75" dirty="0">
                <a:solidFill>
                  <a:srgbClr val="CACACA"/>
                </a:solidFill>
                <a:latin typeface="Times New Roman"/>
                <a:cs typeface="Times New Roman"/>
              </a:rPr>
              <a:t>out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CACACA"/>
                </a:solidFill>
                <a:latin typeface="Times New Roman"/>
                <a:cs typeface="Times New Roman"/>
              </a:rPr>
              <a:t>all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models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we</a:t>
            </a:r>
            <a:r>
              <a:rPr sz="1800" spc="-30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explored.</a:t>
            </a:r>
            <a:endParaRPr sz="1800">
              <a:latin typeface="Times New Roman"/>
              <a:cs typeface="Times New Roman"/>
            </a:endParaRPr>
          </a:p>
          <a:p>
            <a:pPr marL="12700" marR="9525" indent="457200">
              <a:lnSpc>
                <a:spcPct val="113999"/>
              </a:lnSpc>
              <a:spcBef>
                <a:spcPts val="1605"/>
              </a:spcBef>
            </a:pPr>
            <a:r>
              <a:rPr sz="1700" spc="50" dirty="0">
                <a:solidFill>
                  <a:srgbClr val="CACACA"/>
                </a:solidFill>
                <a:latin typeface="Times New Roman"/>
                <a:cs typeface="Times New Roman"/>
              </a:rPr>
              <a:t>The approach </a:t>
            </a:r>
            <a:r>
              <a:rPr sz="1700" spc="5" dirty="0">
                <a:solidFill>
                  <a:srgbClr val="CACACA"/>
                </a:solidFill>
                <a:latin typeface="Times New Roman"/>
                <a:cs typeface="Times New Roman"/>
              </a:rPr>
              <a:t>achieves </a:t>
            </a:r>
            <a:r>
              <a:rPr sz="1700" spc="15" dirty="0">
                <a:solidFill>
                  <a:srgbClr val="CACACA"/>
                </a:solidFill>
                <a:latin typeface="Times New Roman"/>
                <a:cs typeface="Times New Roman"/>
              </a:rPr>
              <a:t>a </a:t>
            </a:r>
            <a:r>
              <a:rPr sz="1700" spc="25" dirty="0">
                <a:solidFill>
                  <a:srgbClr val="CACACA"/>
                </a:solidFill>
                <a:latin typeface="Times New Roman"/>
                <a:cs typeface="Times New Roman"/>
              </a:rPr>
              <a:t>lower </a:t>
            </a:r>
            <a:r>
              <a:rPr sz="1700" spc="40" dirty="0">
                <a:solidFill>
                  <a:srgbClr val="CACACA"/>
                </a:solidFill>
                <a:latin typeface="Times New Roman"/>
                <a:cs typeface="Times New Roman"/>
              </a:rPr>
              <a:t>test </a:t>
            </a:r>
            <a:r>
              <a:rPr sz="1700" spc="50" dirty="0">
                <a:solidFill>
                  <a:srgbClr val="CACACA"/>
                </a:solidFill>
                <a:latin typeface="Times New Roman"/>
                <a:cs typeface="Times New Roman"/>
              </a:rPr>
              <a:t>error 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solely </a:t>
            </a:r>
            <a:r>
              <a:rPr sz="1700" spc="10" dirty="0">
                <a:solidFill>
                  <a:srgbClr val="CACACA"/>
                </a:solidFill>
                <a:latin typeface="Times New Roman"/>
                <a:cs typeface="Times New Roman"/>
              </a:rPr>
              <a:t>by </a:t>
            </a:r>
            <a:r>
              <a:rPr sz="1700" spc="25" dirty="0">
                <a:solidFill>
                  <a:srgbClr val="CACACA"/>
                </a:solidFill>
                <a:latin typeface="Times New Roman"/>
                <a:cs typeface="Times New Roman"/>
              </a:rPr>
              <a:t>variance reduction. </a:t>
            </a:r>
            <a:r>
              <a:rPr sz="1700" spc="5" dirty="0">
                <a:solidFill>
                  <a:srgbClr val="CACACA"/>
                </a:solidFill>
                <a:latin typeface="Times New Roman"/>
                <a:cs typeface="Times New Roman"/>
              </a:rPr>
              <a:t>Since </a:t>
            </a:r>
            <a:r>
              <a:rPr sz="1700" spc="30" dirty="0">
                <a:solidFill>
                  <a:srgbClr val="CACACA"/>
                </a:solidFill>
                <a:latin typeface="Times New Roman"/>
                <a:cs typeface="Times New Roman"/>
              </a:rPr>
              <a:t>each  </a:t>
            </a:r>
            <a:r>
              <a:rPr sz="1700" spc="65" dirty="0">
                <a:solidFill>
                  <a:srgbClr val="CACACA"/>
                </a:solidFill>
                <a:latin typeface="Times New Roman"/>
                <a:cs typeface="Times New Roman"/>
              </a:rPr>
              <a:t>random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CACACA"/>
                </a:solidFill>
                <a:latin typeface="Times New Roman"/>
                <a:cs typeface="Times New Roman"/>
              </a:rPr>
              <a:t>tree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CACACA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CACACA"/>
                </a:solidFill>
                <a:latin typeface="Times New Roman"/>
                <a:cs typeface="Times New Roman"/>
              </a:rPr>
              <a:t>trained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CACACA"/>
                </a:solidFill>
                <a:latin typeface="Times New Roman"/>
                <a:cs typeface="Times New Roman"/>
              </a:rPr>
              <a:t>on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CACACA"/>
                </a:solidFill>
                <a:latin typeface="Times New Roman"/>
                <a:cs typeface="Times New Roman"/>
              </a:rPr>
              <a:t>random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CACACA"/>
                </a:solidFill>
                <a:latin typeface="Times New Roman"/>
                <a:cs typeface="Times New Roman"/>
              </a:rPr>
              <a:t>subset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CACACA"/>
                </a:solidFill>
                <a:latin typeface="Times New Roman"/>
                <a:cs typeface="Times New Roman"/>
              </a:rPr>
              <a:t>of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CACACA"/>
                </a:solidFill>
                <a:latin typeface="Times New Roman"/>
                <a:cs typeface="Times New Roman"/>
              </a:rPr>
              <a:t>bagged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CACACA"/>
                </a:solidFill>
                <a:latin typeface="Times New Roman"/>
                <a:cs typeface="Times New Roman"/>
              </a:rPr>
              <a:t>data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CACACA"/>
                </a:solidFill>
                <a:latin typeface="Times New Roman"/>
                <a:cs typeface="Times New Roman"/>
              </a:rPr>
              <a:t>and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CACACA"/>
                </a:solidFill>
                <a:latin typeface="Times New Roman"/>
                <a:cs typeface="Times New Roman"/>
              </a:rPr>
              <a:t>random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CACACA"/>
                </a:solidFill>
                <a:latin typeface="Times New Roman"/>
                <a:cs typeface="Times New Roman"/>
              </a:rPr>
              <a:t>attributes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CACACA"/>
                </a:solidFill>
                <a:latin typeface="Times New Roman"/>
                <a:cs typeface="Times New Roman"/>
              </a:rPr>
              <a:t>out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CACACA"/>
                </a:solidFill>
                <a:latin typeface="Times New Roman"/>
                <a:cs typeface="Times New Roman"/>
              </a:rPr>
              <a:t>of</a:t>
            </a:r>
            <a:r>
              <a:rPr sz="1700" dirty="0">
                <a:solidFill>
                  <a:srgbClr val="CACACA"/>
                </a:solidFill>
                <a:latin typeface="Times New Roman"/>
                <a:cs typeface="Times New Roman"/>
              </a:rPr>
              <a:t> all  </a:t>
            </a:r>
            <a:r>
              <a:rPr sz="1700" spc="60" dirty="0">
                <a:solidFill>
                  <a:srgbClr val="CACACA"/>
                </a:solidFill>
                <a:latin typeface="Times New Roman"/>
                <a:cs typeface="Times New Roman"/>
              </a:rPr>
              <a:t>the</a:t>
            </a:r>
            <a:r>
              <a:rPr sz="1700" spc="-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CACACA"/>
                </a:solidFill>
                <a:latin typeface="Times New Roman"/>
                <a:cs typeface="Times New Roman"/>
              </a:rPr>
              <a:t>attributes.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524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Design</a:t>
            </a:r>
            <a:r>
              <a:rPr spc="-305" dirty="0"/>
              <a:t> </a:t>
            </a:r>
            <a:r>
              <a:rPr spc="-204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8313420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Deciding </a:t>
            </a:r>
            <a:r>
              <a:rPr sz="1800" spc="-105" dirty="0">
                <a:solidFill>
                  <a:srgbClr val="CACACA"/>
                </a:solidFill>
                <a:latin typeface="Times New Roman"/>
                <a:cs typeface="Times New Roman"/>
              </a:rPr>
              <a:t>‘N’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 </a:t>
            </a:r>
            <a:r>
              <a:rPr sz="1800" spc="75" dirty="0">
                <a:solidFill>
                  <a:srgbClr val="CACACA"/>
                </a:solidFill>
                <a:latin typeface="Times New Roman"/>
                <a:cs typeface="Times New Roman"/>
              </a:rPr>
              <a:t>number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models?</a:t>
            </a:r>
            <a:endParaRPr sz="1800">
              <a:latin typeface="Times New Roman"/>
              <a:cs typeface="Times New Roman"/>
            </a:endParaRPr>
          </a:p>
          <a:p>
            <a:pPr marL="12700" marR="334645">
              <a:lnSpc>
                <a:spcPct val="114599"/>
              </a:lnSpc>
              <a:spcBef>
                <a:spcPts val="1575"/>
              </a:spcBef>
            </a:pP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After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trying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with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lot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values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 </a:t>
            </a:r>
            <a:r>
              <a:rPr sz="1800" spc="-105" dirty="0">
                <a:solidFill>
                  <a:srgbClr val="CACACA"/>
                </a:solidFill>
                <a:latin typeface="Times New Roman"/>
                <a:cs typeface="Times New Roman"/>
              </a:rPr>
              <a:t>‘N’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we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selected </a:t>
            </a:r>
            <a:r>
              <a:rPr sz="1800" spc="-70" dirty="0">
                <a:solidFill>
                  <a:srgbClr val="CACACA"/>
                </a:solidFill>
                <a:latin typeface="Times New Roman"/>
                <a:cs typeface="Times New Roman"/>
              </a:rPr>
              <a:t>10 </a:t>
            </a: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as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Results </a:t>
            </a: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was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efficient</a:t>
            </a:r>
            <a:r>
              <a:rPr sz="1800" spc="-5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and 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Prediction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were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reaching </a:t>
            </a:r>
            <a:r>
              <a:rPr sz="1800" spc="60" dirty="0">
                <a:solidFill>
                  <a:srgbClr val="CACACA"/>
                </a:solidFill>
                <a:latin typeface="Times New Roman"/>
                <a:cs typeface="Times New Roman"/>
              </a:rPr>
              <a:t>an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accuracy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</a:t>
            </a:r>
            <a:r>
              <a:rPr sz="1800" spc="-2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Times New Roman"/>
                <a:cs typeface="Times New Roman"/>
              </a:rPr>
              <a:t>83%.</a:t>
            </a:r>
            <a:endParaRPr sz="1800">
              <a:latin typeface="Times New Roman"/>
              <a:cs typeface="Times New Roman"/>
            </a:endParaRPr>
          </a:p>
          <a:p>
            <a:pPr marL="469900" indent="-300990">
              <a:lnSpc>
                <a:spcPct val="100000"/>
              </a:lnSpc>
              <a:spcBef>
                <a:spcPts val="189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Parameters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explored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 </a:t>
            </a: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</a:t>
            </a:r>
            <a:r>
              <a:rPr sz="1800" spc="-12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Times New Roman"/>
                <a:cs typeface="Times New Roman"/>
              </a:rPr>
              <a:t>Trees?</a:t>
            </a:r>
            <a:endParaRPr sz="1800">
              <a:latin typeface="Times New Roman"/>
              <a:cs typeface="Times New Roman"/>
            </a:endParaRPr>
          </a:p>
          <a:p>
            <a:pPr marL="12700" marR="337185" indent="457200">
              <a:lnSpc>
                <a:spcPct val="114599"/>
              </a:lnSpc>
              <a:spcBef>
                <a:spcPts val="1575"/>
              </a:spcBef>
            </a:pP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After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researching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and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experimenting </a:t>
            </a:r>
            <a:r>
              <a:rPr sz="1800" spc="-65" dirty="0">
                <a:solidFill>
                  <a:srgbClr val="CACACA"/>
                </a:solidFill>
                <a:latin typeface="Times New Roman"/>
                <a:cs typeface="Times New Roman"/>
              </a:rPr>
              <a:t>,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we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found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following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parameter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to</a:t>
            </a:r>
            <a:r>
              <a:rPr sz="1800" spc="-25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be 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best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suitable for </a:t>
            </a: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trees</a:t>
            </a:r>
            <a:r>
              <a:rPr sz="1800" spc="-16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150" dirty="0">
                <a:solidFill>
                  <a:srgbClr val="CACACA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600" spc="50" dirty="0">
                <a:solidFill>
                  <a:srgbClr val="CACACA"/>
                </a:solidFill>
                <a:latin typeface="Times New Roman"/>
                <a:cs typeface="Times New Roman"/>
              </a:rPr>
              <a:t>Minimum </a:t>
            </a:r>
            <a:r>
              <a:rPr sz="1600" dirty="0">
                <a:solidFill>
                  <a:srgbClr val="CACACA"/>
                </a:solidFill>
                <a:latin typeface="Times New Roman"/>
                <a:cs typeface="Times New Roman"/>
              </a:rPr>
              <a:t>size 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600" spc="60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600" spc="25" dirty="0">
                <a:solidFill>
                  <a:srgbClr val="CACACA"/>
                </a:solidFill>
                <a:latin typeface="Times New Roman"/>
                <a:cs typeface="Times New Roman"/>
              </a:rPr>
              <a:t>each </a:t>
            </a:r>
            <a:r>
              <a:rPr sz="1600" spc="50" dirty="0">
                <a:solidFill>
                  <a:srgbClr val="CACACA"/>
                </a:solidFill>
                <a:latin typeface="Times New Roman"/>
                <a:cs typeface="Times New Roman"/>
              </a:rPr>
              <a:t>node 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600" spc="15" dirty="0">
                <a:solidFill>
                  <a:srgbClr val="CACACA"/>
                </a:solidFill>
                <a:latin typeface="Times New Roman"/>
                <a:cs typeface="Times New Roman"/>
              </a:rPr>
              <a:t>a </a:t>
            </a:r>
            <a:r>
              <a:rPr sz="1600" spc="40" dirty="0">
                <a:solidFill>
                  <a:srgbClr val="CACACA"/>
                </a:solidFill>
                <a:latin typeface="Times New Roman"/>
                <a:cs typeface="Times New Roman"/>
              </a:rPr>
              <a:t>tree </a:t>
            </a:r>
            <a:r>
              <a:rPr sz="1600" spc="-70" dirty="0">
                <a:solidFill>
                  <a:srgbClr val="CACACA"/>
                </a:solidFill>
                <a:latin typeface="Times New Roman"/>
                <a:cs typeface="Times New Roman"/>
              </a:rPr>
              <a:t>= </a:t>
            </a:r>
            <a:r>
              <a:rPr sz="1600" spc="-160" dirty="0">
                <a:solidFill>
                  <a:srgbClr val="CACACA"/>
                </a:solidFill>
                <a:latin typeface="Times New Roman"/>
                <a:cs typeface="Times New Roman"/>
              </a:rPr>
              <a:t>1</a:t>
            </a:r>
            <a:r>
              <a:rPr sz="1600" spc="-21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CACACA"/>
                </a:solidFill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  <a:p>
            <a:pPr marL="926465" marR="5080">
              <a:lnSpc>
                <a:spcPct val="113300"/>
              </a:lnSpc>
            </a:pPr>
            <a:r>
              <a:rPr sz="1600" spc="35" dirty="0">
                <a:solidFill>
                  <a:srgbClr val="CACACA"/>
                </a:solidFill>
                <a:latin typeface="Times New Roman"/>
                <a:cs typeface="Times New Roman"/>
              </a:rPr>
              <a:t>Attributes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CACACA"/>
                </a:solidFill>
                <a:latin typeface="Times New Roman"/>
                <a:cs typeface="Times New Roman"/>
              </a:rPr>
              <a:t>to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CACACA"/>
                </a:solidFill>
                <a:latin typeface="Times New Roman"/>
                <a:cs typeface="Times New Roman"/>
              </a:rPr>
              <a:t>randomly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CACACA"/>
                </a:solidFill>
                <a:latin typeface="Times New Roman"/>
                <a:cs typeface="Times New Roman"/>
              </a:rPr>
              <a:t>select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CACACA"/>
                </a:solidFill>
                <a:latin typeface="Times New Roman"/>
                <a:cs typeface="Times New Roman"/>
              </a:rPr>
              <a:t>for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CACACA"/>
                </a:solidFill>
                <a:latin typeface="Times New Roman"/>
                <a:cs typeface="Times New Roman"/>
              </a:rPr>
              <a:t>building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CACACA"/>
                </a:solidFill>
                <a:latin typeface="Times New Roman"/>
                <a:cs typeface="Times New Roman"/>
              </a:rPr>
              <a:t>the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CACACA"/>
                </a:solidFill>
                <a:latin typeface="Times New Roman"/>
                <a:cs typeface="Times New Roman"/>
              </a:rPr>
              <a:t>tree=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CACACA"/>
                </a:solidFill>
                <a:latin typeface="Times New Roman"/>
                <a:cs typeface="Times New Roman"/>
              </a:rPr>
              <a:t>square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CACACA"/>
                </a:solidFill>
                <a:latin typeface="Times New Roman"/>
                <a:cs typeface="Times New Roman"/>
              </a:rPr>
              <a:t>root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of </a:t>
            </a:r>
            <a:r>
              <a:rPr sz="1600" spc="35" dirty="0">
                <a:solidFill>
                  <a:srgbClr val="CACACA"/>
                </a:solidFill>
                <a:latin typeface="Times New Roman"/>
                <a:cs typeface="Times New Roman"/>
              </a:rPr>
              <a:t>total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CACACA"/>
                </a:solidFill>
                <a:latin typeface="Times New Roman"/>
                <a:cs typeface="Times New Roman"/>
              </a:rPr>
              <a:t>attributes(25)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CACACA"/>
                </a:solidFill>
                <a:latin typeface="Times New Roman"/>
                <a:cs typeface="Times New Roman"/>
              </a:rPr>
              <a:t>,  </a:t>
            </a:r>
            <a:r>
              <a:rPr sz="1600" spc="60" dirty="0">
                <a:solidFill>
                  <a:srgbClr val="CACACA"/>
                </a:solidFill>
                <a:latin typeface="Times New Roman"/>
                <a:cs typeface="Times New Roman"/>
              </a:rPr>
              <a:t>Depth </a:t>
            </a:r>
            <a:r>
              <a:rPr sz="1600" spc="0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600" spc="15" dirty="0">
                <a:solidFill>
                  <a:srgbClr val="CACACA"/>
                </a:solidFill>
                <a:latin typeface="Times New Roman"/>
                <a:cs typeface="Times New Roman"/>
              </a:rPr>
              <a:t>Tree=</a:t>
            </a:r>
            <a:r>
              <a:rPr sz="1600" spc="-7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CACACA"/>
                </a:solidFill>
                <a:latin typeface="Times New Roman"/>
                <a:cs typeface="Times New Roman"/>
              </a:rPr>
              <a:t>0(Infinity)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994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Accuracy</a:t>
            </a:r>
            <a:r>
              <a:rPr spc="-280" dirty="0"/>
              <a:t> RoadMaps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43" y="1162309"/>
            <a:ext cx="8201659" cy="2857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52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Single NaiveBayes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Weka Model</a:t>
            </a:r>
            <a:r>
              <a:rPr sz="1800" spc="-5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150" dirty="0">
                <a:solidFill>
                  <a:srgbClr val="CACACA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R="226060" algn="ctr">
              <a:lnSpc>
                <a:spcPct val="100000"/>
              </a:lnSpc>
              <a:spcBef>
                <a:spcPts val="330"/>
              </a:spcBef>
              <a:tabLst>
                <a:tab pos="283845" algn="l"/>
              </a:tabLst>
            </a:pPr>
            <a:r>
              <a:rPr sz="1400" spc="-30" dirty="0">
                <a:solidFill>
                  <a:srgbClr val="CACACA"/>
                </a:solidFill>
                <a:latin typeface="Times New Roman"/>
                <a:cs typeface="Times New Roman"/>
              </a:rPr>
              <a:t>-	</a:t>
            </a:r>
            <a:r>
              <a:rPr sz="1400" spc="-45" dirty="0">
                <a:solidFill>
                  <a:srgbClr val="CACACA"/>
                </a:solidFill>
                <a:latin typeface="Times New Roman"/>
                <a:cs typeface="Times New Roman"/>
              </a:rPr>
              <a:t>67%</a:t>
            </a:r>
            <a:endParaRPr sz="140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Single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Predefined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Mboost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Weka</a:t>
            </a:r>
            <a:r>
              <a:rPr sz="1800" spc="-1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Pre-Defined:</a:t>
            </a:r>
            <a:endParaRPr sz="1800">
              <a:latin typeface="Times New Roman"/>
              <a:cs typeface="Times New Roman"/>
            </a:endParaRPr>
          </a:p>
          <a:p>
            <a:pPr marR="219075" algn="ctr">
              <a:lnSpc>
                <a:spcPct val="100000"/>
              </a:lnSpc>
              <a:spcBef>
                <a:spcPts val="330"/>
              </a:spcBef>
              <a:tabLst>
                <a:tab pos="283845" algn="l"/>
              </a:tabLst>
            </a:pPr>
            <a:r>
              <a:rPr sz="1400" spc="-30" dirty="0">
                <a:solidFill>
                  <a:srgbClr val="CACACA"/>
                </a:solidFill>
                <a:latin typeface="Times New Roman"/>
                <a:cs typeface="Times New Roman"/>
              </a:rPr>
              <a:t>-	</a:t>
            </a:r>
            <a:r>
              <a:rPr sz="1400" spc="-25" dirty="0">
                <a:solidFill>
                  <a:srgbClr val="CACACA"/>
                </a:solidFill>
                <a:latin typeface="Times New Roman"/>
                <a:cs typeface="Times New Roman"/>
              </a:rPr>
              <a:t>74%</a:t>
            </a:r>
            <a:endParaRPr sz="140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Single </a:t>
            </a: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Tree </a:t>
            </a:r>
            <a:r>
              <a:rPr sz="1800" spc="75" dirty="0">
                <a:solidFill>
                  <a:srgbClr val="CACACA"/>
                </a:solidFill>
                <a:latin typeface="Times New Roman"/>
                <a:cs typeface="Times New Roman"/>
              </a:rPr>
              <a:t>on</a:t>
            </a:r>
            <a:r>
              <a:rPr sz="1800" spc="-114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1/10th:</a:t>
            </a:r>
            <a:endParaRPr sz="1800">
              <a:latin typeface="Times New Roman"/>
              <a:cs typeface="Times New Roman"/>
            </a:endParaRPr>
          </a:p>
          <a:p>
            <a:pPr marR="225425" algn="ctr">
              <a:lnSpc>
                <a:spcPct val="100000"/>
              </a:lnSpc>
              <a:spcBef>
                <a:spcPts val="330"/>
              </a:spcBef>
              <a:tabLst>
                <a:tab pos="283845" algn="l"/>
              </a:tabLst>
            </a:pPr>
            <a:r>
              <a:rPr sz="1400" spc="-30" dirty="0">
                <a:solidFill>
                  <a:srgbClr val="CACACA"/>
                </a:solidFill>
                <a:latin typeface="Times New Roman"/>
                <a:cs typeface="Times New Roman"/>
              </a:rPr>
              <a:t>-	</a:t>
            </a:r>
            <a:r>
              <a:rPr sz="1400" spc="-40" dirty="0">
                <a:solidFill>
                  <a:srgbClr val="CACACA"/>
                </a:solidFill>
                <a:latin typeface="Times New Roman"/>
                <a:cs typeface="Times New Roman"/>
              </a:rPr>
              <a:t>75%</a:t>
            </a:r>
            <a:endParaRPr sz="140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100" dirty="0">
                <a:solidFill>
                  <a:srgbClr val="CACACA"/>
                </a:solidFill>
                <a:latin typeface="Times New Roman"/>
                <a:cs typeface="Times New Roman"/>
              </a:rPr>
              <a:t>n </a:t>
            </a: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Trees </a:t>
            </a:r>
            <a:r>
              <a:rPr sz="1800" spc="75" dirty="0">
                <a:solidFill>
                  <a:srgbClr val="CACACA"/>
                </a:solidFill>
                <a:latin typeface="Times New Roman"/>
                <a:cs typeface="Times New Roman"/>
              </a:rPr>
              <a:t>on </a:t>
            </a:r>
            <a:r>
              <a:rPr sz="1800" spc="-15" dirty="0">
                <a:solidFill>
                  <a:srgbClr val="CACACA"/>
                </a:solidFill>
                <a:latin typeface="Times New Roman"/>
                <a:cs typeface="Times New Roman"/>
              </a:rPr>
              <a:t>1/n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800" spc="-15" dirty="0">
                <a:solidFill>
                  <a:srgbClr val="CACACA"/>
                </a:solidFill>
                <a:latin typeface="Times New Roman"/>
                <a:cs typeface="Times New Roman"/>
              </a:rPr>
              <a:t>80%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Training</a:t>
            </a:r>
            <a:r>
              <a:rPr sz="1800" spc="-25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Data:</a:t>
            </a:r>
            <a:endParaRPr sz="1800">
              <a:latin typeface="Times New Roman"/>
              <a:cs typeface="Times New Roman"/>
            </a:endParaRPr>
          </a:p>
          <a:p>
            <a:pPr marL="3686175">
              <a:lnSpc>
                <a:spcPct val="100000"/>
              </a:lnSpc>
              <a:spcBef>
                <a:spcPts val="330"/>
              </a:spcBef>
              <a:tabLst>
                <a:tab pos="3970020" algn="l"/>
              </a:tabLst>
            </a:pPr>
            <a:r>
              <a:rPr sz="1400" spc="-30" dirty="0">
                <a:solidFill>
                  <a:srgbClr val="CACACA"/>
                </a:solidFill>
                <a:latin typeface="Times New Roman"/>
                <a:cs typeface="Times New Roman"/>
              </a:rPr>
              <a:t>-	</a:t>
            </a:r>
            <a:r>
              <a:rPr sz="1400" spc="-15" dirty="0">
                <a:solidFill>
                  <a:srgbClr val="CACACA"/>
                </a:solidFill>
                <a:latin typeface="Times New Roman"/>
                <a:cs typeface="Times New Roman"/>
              </a:rPr>
              <a:t>81%(n=10)</a:t>
            </a:r>
            <a:r>
              <a:rPr sz="1400" spc="-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78%(n=100)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12420" algn="l"/>
              </a:tabLst>
            </a:pPr>
            <a:r>
              <a:rPr sz="1800" spc="-35" dirty="0">
                <a:solidFill>
                  <a:srgbClr val="CACACA"/>
                </a:solidFill>
                <a:latin typeface="Book Antiqua"/>
                <a:cs typeface="Book Antiqua"/>
              </a:rPr>
              <a:t>-	</a:t>
            </a:r>
            <a:r>
              <a:rPr sz="1800" spc="-70" dirty="0">
                <a:solidFill>
                  <a:srgbClr val="CACACA"/>
                </a:solidFill>
                <a:latin typeface="Book Antiqua"/>
                <a:cs typeface="Book Antiqua"/>
              </a:rPr>
              <a:t>10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Book Antiqua"/>
                <a:cs typeface="Book Antiqua"/>
              </a:rPr>
              <a:t>Random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Book Antiqua"/>
                <a:cs typeface="Book Antiqua"/>
              </a:rPr>
              <a:t>Trees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Book Antiqua"/>
                <a:cs typeface="Book Antiqua"/>
              </a:rPr>
              <a:t>with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80" dirty="0">
                <a:solidFill>
                  <a:srgbClr val="CACACA"/>
                </a:solidFill>
                <a:latin typeface="Book Antiqua"/>
                <a:cs typeface="Book Antiqua"/>
              </a:rPr>
              <a:t>Bagging/Bootstrapping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Book Antiqua"/>
                <a:cs typeface="Book Antiqua"/>
              </a:rPr>
              <a:t>of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Book Antiqua"/>
                <a:cs typeface="Book Antiqua"/>
              </a:rPr>
              <a:t>80%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Book Antiqua"/>
                <a:cs typeface="Book Antiqua"/>
              </a:rPr>
              <a:t>Training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Book Antiqua"/>
                <a:cs typeface="Book Antiqua"/>
              </a:rPr>
              <a:t>Data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Book Antiqua"/>
                <a:cs typeface="Book Antiqua"/>
              </a:rPr>
              <a:t>with</a:t>
            </a:r>
            <a:r>
              <a:rPr sz="1800" spc="0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Book Antiqua"/>
                <a:cs typeface="Book Antiqua"/>
              </a:rPr>
              <a:t>Bagging</a:t>
            </a:r>
            <a:endParaRPr sz="1800">
              <a:latin typeface="Book Antiqua"/>
              <a:cs typeface="Book Antiqua"/>
            </a:endParaRPr>
          </a:p>
          <a:p>
            <a:pPr marR="73025" algn="ctr">
              <a:lnSpc>
                <a:spcPct val="100000"/>
              </a:lnSpc>
              <a:spcBef>
                <a:spcPts val="330"/>
              </a:spcBef>
              <a:tabLst>
                <a:tab pos="283845" algn="l"/>
              </a:tabLst>
            </a:pPr>
            <a:r>
              <a:rPr sz="1400" spc="-30" dirty="0">
                <a:solidFill>
                  <a:srgbClr val="CACACA"/>
                </a:solidFill>
                <a:latin typeface="Book Antiqua"/>
                <a:cs typeface="Book Antiqua"/>
              </a:rPr>
              <a:t>-	</a:t>
            </a:r>
            <a:r>
              <a:rPr sz="1400" spc="-55" dirty="0">
                <a:solidFill>
                  <a:srgbClr val="CACACA"/>
                </a:solidFill>
                <a:latin typeface="Book Antiqua"/>
                <a:cs typeface="Book Antiqua"/>
              </a:rPr>
              <a:t>:83.7%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480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Problem</a:t>
            </a:r>
            <a:r>
              <a:rPr spc="-275" dirty="0"/>
              <a:t> </a:t>
            </a:r>
            <a:r>
              <a:rPr spc="-225" dirty="0"/>
              <a:t>Tackled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457200">
              <a:lnSpc>
                <a:spcPct val="114599"/>
              </a:lnSpc>
              <a:spcBef>
                <a:spcPts val="100"/>
              </a:spcBef>
            </a:pPr>
            <a:r>
              <a:rPr spc="55" dirty="0"/>
              <a:t>Implemented</a:t>
            </a:r>
            <a:r>
              <a:rPr spc="0" dirty="0"/>
              <a:t> </a:t>
            </a:r>
            <a:r>
              <a:rPr spc="15" dirty="0"/>
              <a:t>a</a:t>
            </a:r>
            <a:r>
              <a:rPr spc="0" dirty="0"/>
              <a:t> </a:t>
            </a:r>
            <a:r>
              <a:rPr spc="50" dirty="0"/>
              <a:t>Distributed</a:t>
            </a:r>
            <a:r>
              <a:rPr spc="0" dirty="0"/>
              <a:t> </a:t>
            </a:r>
            <a:r>
              <a:rPr spc="10" dirty="0"/>
              <a:t>Parallel</a:t>
            </a:r>
            <a:r>
              <a:rPr spc="0" dirty="0"/>
              <a:t> </a:t>
            </a:r>
            <a:r>
              <a:rPr spc="30" dirty="0"/>
              <a:t>Algorithm</a:t>
            </a:r>
            <a:r>
              <a:rPr spc="0" dirty="0"/>
              <a:t> </a:t>
            </a:r>
            <a:r>
              <a:rPr spc="65" dirty="0"/>
              <a:t>to</a:t>
            </a:r>
            <a:r>
              <a:rPr spc="0" dirty="0"/>
              <a:t> </a:t>
            </a:r>
            <a:r>
              <a:rPr spc="50" dirty="0"/>
              <a:t>predict</a:t>
            </a:r>
            <a:r>
              <a:rPr spc="0" dirty="0"/>
              <a:t> </a:t>
            </a:r>
            <a:r>
              <a:rPr spc="65" dirty="0"/>
              <a:t>the</a:t>
            </a:r>
            <a:r>
              <a:rPr spc="0" dirty="0"/>
              <a:t> </a:t>
            </a:r>
            <a:r>
              <a:rPr spc="35" dirty="0"/>
              <a:t>presence</a:t>
            </a:r>
            <a:r>
              <a:rPr spc="0" dirty="0"/>
              <a:t> </a:t>
            </a:r>
            <a:r>
              <a:rPr spc="60" dirty="0"/>
              <a:t>or</a:t>
            </a:r>
            <a:r>
              <a:rPr spc="0" dirty="0"/>
              <a:t> </a:t>
            </a:r>
            <a:r>
              <a:rPr spc="25" dirty="0"/>
              <a:t>absence  </a:t>
            </a:r>
            <a:r>
              <a:rPr spc="5" dirty="0"/>
              <a:t>of </a:t>
            </a:r>
            <a:r>
              <a:rPr spc="65" dirty="0"/>
              <a:t>the </a:t>
            </a:r>
            <a:r>
              <a:rPr spc="25" dirty="0"/>
              <a:t>Red-winged </a:t>
            </a:r>
            <a:r>
              <a:rPr spc="15" dirty="0"/>
              <a:t>Blackbird </a:t>
            </a:r>
            <a:r>
              <a:rPr spc="10" dirty="0"/>
              <a:t>(Agelaius </a:t>
            </a:r>
            <a:r>
              <a:rPr spc="50" dirty="0"/>
              <a:t>phoeniceus) in </a:t>
            </a:r>
            <a:r>
              <a:rPr spc="30" dirty="0"/>
              <a:t>each </a:t>
            </a:r>
            <a:r>
              <a:rPr spc="35" dirty="0"/>
              <a:t>birding </a:t>
            </a:r>
            <a:r>
              <a:rPr spc="15" dirty="0"/>
              <a:t>session </a:t>
            </a:r>
            <a:r>
              <a:rPr spc="0" dirty="0"/>
              <a:t>as  </a:t>
            </a:r>
            <a:r>
              <a:rPr spc="25" dirty="0"/>
              <a:t>accurately </a:t>
            </a:r>
            <a:r>
              <a:rPr spc="0" dirty="0"/>
              <a:t>as</a:t>
            </a:r>
            <a:r>
              <a:rPr spc="-30" dirty="0"/>
              <a:t> </a:t>
            </a:r>
            <a:r>
              <a:rPr dirty="0"/>
              <a:t>possible.</a:t>
            </a:r>
          </a:p>
          <a:p>
            <a:pPr marL="0" marR="162560" indent="457200">
              <a:lnSpc>
                <a:spcPct val="114599"/>
              </a:lnSpc>
              <a:spcBef>
                <a:spcPts val="1575"/>
              </a:spcBef>
            </a:pPr>
            <a:r>
              <a:rPr spc="55" dirty="0"/>
              <a:t>The </a:t>
            </a:r>
            <a:r>
              <a:rPr spc="30" dirty="0"/>
              <a:t>Project </a:t>
            </a:r>
            <a:r>
              <a:rPr spc="15" dirty="0"/>
              <a:t>uses </a:t>
            </a:r>
            <a:r>
              <a:rPr spc="65" dirty="0"/>
              <a:t>Hadoop </a:t>
            </a:r>
            <a:r>
              <a:rPr spc="35" dirty="0"/>
              <a:t>MapReduce framework </a:t>
            </a:r>
            <a:r>
              <a:rPr spc="40" dirty="0"/>
              <a:t>with </a:t>
            </a:r>
            <a:r>
              <a:rPr spc="35" dirty="0"/>
              <a:t>Weka </a:t>
            </a:r>
            <a:r>
              <a:rPr spc="0" dirty="0"/>
              <a:t>as </a:t>
            </a:r>
            <a:r>
              <a:rPr spc="65" dirty="0"/>
              <a:t>the </a:t>
            </a:r>
            <a:r>
              <a:rPr spc="25" dirty="0"/>
              <a:t>library for  </a:t>
            </a:r>
            <a:r>
              <a:rPr spc="50" dirty="0"/>
              <a:t>Data</a:t>
            </a:r>
            <a:r>
              <a:rPr dirty="0"/>
              <a:t> </a:t>
            </a:r>
            <a:r>
              <a:rPr spc="5" dirty="0"/>
              <a:t>Mining.</a:t>
            </a:r>
            <a:r>
              <a:rPr dirty="0"/>
              <a:t> </a:t>
            </a:r>
            <a:r>
              <a:rPr spc="50" dirty="0"/>
              <a:t>It</a:t>
            </a:r>
            <a:r>
              <a:rPr dirty="0"/>
              <a:t> </a:t>
            </a:r>
            <a:r>
              <a:rPr spc="50" dirty="0"/>
              <a:t>implements</a:t>
            </a:r>
            <a:r>
              <a:rPr dirty="0"/>
              <a:t> </a:t>
            </a:r>
            <a:r>
              <a:rPr spc="5" dirty="0"/>
              <a:t>several</a:t>
            </a:r>
            <a:r>
              <a:rPr dirty="0"/>
              <a:t> </a:t>
            </a:r>
            <a:r>
              <a:rPr spc="35" dirty="0"/>
              <a:t>algorithms</a:t>
            </a:r>
            <a:r>
              <a:rPr dirty="0"/>
              <a:t> </a:t>
            </a:r>
            <a:r>
              <a:rPr spc="65" dirty="0"/>
              <a:t>and</a:t>
            </a:r>
            <a:r>
              <a:rPr dirty="0"/>
              <a:t> </a:t>
            </a:r>
            <a:r>
              <a:rPr spc="25" dirty="0"/>
              <a:t>design</a:t>
            </a:r>
            <a:r>
              <a:rPr dirty="0"/>
              <a:t> </a:t>
            </a:r>
            <a:r>
              <a:rPr spc="55" dirty="0"/>
              <a:t>patterns</a:t>
            </a:r>
            <a:r>
              <a:rPr dirty="0"/>
              <a:t> </a:t>
            </a:r>
            <a:r>
              <a:rPr spc="50" dirty="0"/>
              <a:t>learnt</a:t>
            </a:r>
            <a:r>
              <a:rPr dirty="0"/>
              <a:t> </a:t>
            </a:r>
            <a:r>
              <a:rPr spc="50" dirty="0"/>
              <a:t>in</a:t>
            </a:r>
            <a:r>
              <a:rPr dirty="0"/>
              <a:t> </a:t>
            </a:r>
            <a:r>
              <a:rPr spc="10" dirty="0"/>
              <a:t>CS6240  </a:t>
            </a:r>
            <a:r>
              <a:rPr spc="75" dirty="0"/>
              <a:t>under </a:t>
            </a:r>
            <a:r>
              <a:rPr spc="65" dirty="0"/>
              <a:t>the </a:t>
            </a:r>
            <a:r>
              <a:rPr spc="30" dirty="0"/>
              <a:t>guidance </a:t>
            </a:r>
            <a:r>
              <a:rPr spc="5" dirty="0"/>
              <a:t>of </a:t>
            </a:r>
            <a:r>
              <a:rPr spc="-5" dirty="0"/>
              <a:t>Prof. </a:t>
            </a:r>
            <a:r>
              <a:rPr spc="75" dirty="0"/>
              <a:t>Nat</a:t>
            </a:r>
            <a:r>
              <a:rPr spc="-190" dirty="0"/>
              <a:t> </a:t>
            </a:r>
            <a:r>
              <a:rPr dirty="0"/>
              <a:t>Tuck.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588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Key</a:t>
            </a:r>
            <a:r>
              <a:rPr spc="-285" dirty="0"/>
              <a:t> </a:t>
            </a:r>
            <a:r>
              <a:rPr spc="-160" dirty="0"/>
              <a:t>Points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358140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spc="10" dirty="0"/>
              <a:t>Labelled </a:t>
            </a:r>
            <a:r>
              <a:rPr spc="50" dirty="0"/>
              <a:t>Data </a:t>
            </a:r>
            <a:r>
              <a:rPr spc="-10" dirty="0"/>
              <a:t>is </a:t>
            </a:r>
            <a:r>
              <a:rPr spc="25" dirty="0"/>
              <a:t>split </a:t>
            </a:r>
            <a:r>
              <a:rPr spc="55" dirty="0"/>
              <a:t>into </a:t>
            </a:r>
            <a:r>
              <a:rPr spc="10" dirty="0"/>
              <a:t>80-20 </a:t>
            </a:r>
            <a:r>
              <a:rPr spc="25" dirty="0"/>
              <a:t>for </a:t>
            </a:r>
            <a:r>
              <a:rPr spc="30" dirty="0"/>
              <a:t>building </a:t>
            </a:r>
            <a:r>
              <a:rPr spc="15" dirty="0"/>
              <a:t>a </a:t>
            </a:r>
            <a:r>
              <a:rPr spc="50" dirty="0"/>
              <a:t>model </a:t>
            </a:r>
            <a:r>
              <a:rPr spc="65" dirty="0"/>
              <a:t>and</a:t>
            </a:r>
            <a:r>
              <a:rPr spc="-310" dirty="0"/>
              <a:t> </a:t>
            </a:r>
            <a:r>
              <a:rPr spc="15" dirty="0"/>
              <a:t>validation, </a:t>
            </a:r>
            <a:r>
              <a:rPr spc="40" dirty="0"/>
              <a:t>with </a:t>
            </a:r>
            <a:r>
              <a:rPr spc="25" dirty="0"/>
              <a:t>only </a:t>
            </a:r>
            <a:r>
              <a:rPr spc="65" dirty="0"/>
              <a:t>the  </a:t>
            </a:r>
            <a:r>
              <a:rPr spc="50" dirty="0"/>
              <a:t>required</a:t>
            </a:r>
            <a:r>
              <a:rPr spc="-5" dirty="0"/>
              <a:t> </a:t>
            </a:r>
            <a:r>
              <a:rPr spc="25" dirty="0"/>
              <a:t>attributes.</a:t>
            </a:r>
          </a:p>
          <a:p>
            <a:pPr marL="456565" marR="346710" indent="-384175">
              <a:lnSpc>
                <a:spcPct val="114599"/>
              </a:lnSpc>
              <a:buAutoNum type="arabicPeriod"/>
              <a:tabLst>
                <a:tab pos="456565" algn="l"/>
                <a:tab pos="457200" algn="l"/>
              </a:tabLst>
            </a:pPr>
            <a:r>
              <a:rPr spc="30" dirty="0"/>
              <a:t>Ensemble </a:t>
            </a:r>
            <a:r>
              <a:rPr spc="40" dirty="0"/>
              <a:t>algorithm </a:t>
            </a:r>
            <a:r>
              <a:rPr spc="-10" dirty="0"/>
              <a:t>is </a:t>
            </a:r>
            <a:r>
              <a:rPr spc="40" dirty="0"/>
              <a:t>used with </a:t>
            </a:r>
            <a:r>
              <a:rPr spc="30" dirty="0"/>
              <a:t>building </a:t>
            </a:r>
            <a:r>
              <a:rPr spc="15" dirty="0"/>
              <a:t>a </a:t>
            </a:r>
            <a:r>
              <a:rPr spc="25" dirty="0"/>
              <a:t>configurable </a:t>
            </a:r>
            <a:r>
              <a:rPr spc="75" dirty="0"/>
              <a:t>number </a:t>
            </a:r>
            <a:r>
              <a:rPr spc="5" dirty="0"/>
              <a:t>of </a:t>
            </a:r>
            <a:r>
              <a:rPr spc="35" dirty="0"/>
              <a:t>models </a:t>
            </a:r>
            <a:r>
              <a:rPr spc="5" dirty="0"/>
              <a:t>of  </a:t>
            </a:r>
            <a:r>
              <a:rPr spc="55" dirty="0"/>
              <a:t>Random </a:t>
            </a:r>
            <a:r>
              <a:rPr spc="30" dirty="0"/>
              <a:t>Trees </a:t>
            </a:r>
            <a:r>
              <a:rPr spc="65" dirty="0"/>
              <a:t>and the </a:t>
            </a:r>
            <a:r>
              <a:rPr spc="10" dirty="0"/>
              <a:t>final </a:t>
            </a:r>
            <a:r>
              <a:rPr spc="50" dirty="0"/>
              <a:t>prediction </a:t>
            </a:r>
            <a:r>
              <a:rPr spc="-10" dirty="0"/>
              <a:t>is </a:t>
            </a:r>
            <a:r>
              <a:rPr spc="25" dirty="0"/>
              <a:t>achieved</a:t>
            </a:r>
            <a:r>
              <a:rPr spc="-285" dirty="0"/>
              <a:t> </a:t>
            </a:r>
            <a:r>
              <a:rPr spc="-10" dirty="0"/>
              <a:t>via </a:t>
            </a:r>
            <a:r>
              <a:rPr dirty="0"/>
              <a:t>Voting.</a:t>
            </a:r>
          </a:p>
          <a:p>
            <a:pPr marL="456565" marR="92710" indent="-375920">
              <a:lnSpc>
                <a:spcPct val="114599"/>
              </a:lnSpc>
              <a:buAutoNum type="arabicPeriod"/>
              <a:tabLst>
                <a:tab pos="456565" algn="l"/>
                <a:tab pos="457200" algn="l"/>
              </a:tabLst>
            </a:pPr>
            <a:r>
              <a:rPr spc="25" dirty="0"/>
              <a:t>Each </a:t>
            </a:r>
            <a:r>
              <a:rPr spc="55" dirty="0"/>
              <a:t>Random </a:t>
            </a:r>
            <a:r>
              <a:rPr spc="40" dirty="0"/>
              <a:t>Tree </a:t>
            </a:r>
            <a:r>
              <a:rPr spc="-10" dirty="0"/>
              <a:t>is </a:t>
            </a:r>
            <a:r>
              <a:rPr spc="40" dirty="0"/>
              <a:t>built </a:t>
            </a:r>
            <a:r>
              <a:rPr spc="50" dirty="0"/>
              <a:t>in </a:t>
            </a:r>
            <a:r>
              <a:rPr spc="25" dirty="0"/>
              <a:t>parallel </a:t>
            </a:r>
            <a:r>
              <a:rPr spc="75" dirty="0"/>
              <a:t>on </a:t>
            </a:r>
            <a:r>
              <a:rPr spc="35" dirty="0"/>
              <a:t>separate </a:t>
            </a:r>
            <a:r>
              <a:rPr spc="40" dirty="0"/>
              <a:t>worker </a:t>
            </a:r>
            <a:r>
              <a:rPr spc="35" dirty="0"/>
              <a:t>machines </a:t>
            </a:r>
            <a:r>
              <a:rPr spc="40" dirty="0"/>
              <a:t>with </a:t>
            </a:r>
            <a:r>
              <a:rPr spc="75" dirty="0"/>
              <a:t>tuned  </a:t>
            </a:r>
            <a:r>
              <a:rPr spc="50" dirty="0"/>
              <a:t>parameters</a:t>
            </a:r>
            <a:r>
              <a:rPr dirty="0"/>
              <a:t> </a:t>
            </a:r>
            <a:r>
              <a:rPr spc="35" dirty="0"/>
              <a:t>which</a:t>
            </a:r>
            <a:r>
              <a:rPr dirty="0"/>
              <a:t> </a:t>
            </a:r>
            <a:r>
              <a:rPr spc="35" dirty="0"/>
              <a:t>are</a:t>
            </a:r>
            <a:r>
              <a:rPr dirty="0"/>
              <a:t> </a:t>
            </a:r>
            <a:r>
              <a:rPr spc="25" dirty="0"/>
              <a:t>set</a:t>
            </a:r>
            <a:r>
              <a:rPr dirty="0"/>
              <a:t> </a:t>
            </a:r>
            <a:r>
              <a:rPr spc="30" dirty="0"/>
              <a:t>according</a:t>
            </a:r>
            <a:r>
              <a:rPr dirty="0"/>
              <a:t> </a:t>
            </a:r>
            <a:r>
              <a:rPr spc="65" dirty="0"/>
              <a:t>to</a:t>
            </a:r>
            <a:r>
              <a:rPr dirty="0"/>
              <a:t> </a:t>
            </a:r>
            <a:r>
              <a:rPr spc="65" dirty="0"/>
              <a:t>the</a:t>
            </a:r>
            <a:r>
              <a:rPr dirty="0"/>
              <a:t> </a:t>
            </a:r>
            <a:r>
              <a:rPr spc="25" dirty="0"/>
              <a:t>suggestions</a:t>
            </a:r>
            <a:r>
              <a:rPr dirty="0"/>
              <a:t> </a:t>
            </a:r>
            <a:r>
              <a:rPr spc="50" dirty="0"/>
              <a:t>made</a:t>
            </a:r>
            <a:r>
              <a:rPr dirty="0"/>
              <a:t> </a:t>
            </a:r>
            <a:r>
              <a:rPr spc="50" dirty="0"/>
              <a:t>in</a:t>
            </a:r>
            <a:r>
              <a:rPr dirty="0"/>
              <a:t> </a:t>
            </a:r>
            <a:r>
              <a:rPr spc="50" dirty="0"/>
              <a:t>recent</a:t>
            </a:r>
            <a:r>
              <a:rPr dirty="0"/>
              <a:t> </a:t>
            </a:r>
            <a:r>
              <a:rPr spc="30" dirty="0"/>
              <a:t>studies</a:t>
            </a:r>
            <a:r>
              <a:rPr dirty="0"/>
              <a:t> </a:t>
            </a:r>
            <a:r>
              <a:rPr spc="65" dirty="0"/>
              <a:t>and  </a:t>
            </a:r>
            <a:r>
              <a:rPr spc="40" dirty="0"/>
              <a:t>experimental</a:t>
            </a:r>
            <a:r>
              <a:rPr spc="-5" dirty="0"/>
              <a:t> </a:t>
            </a:r>
            <a:r>
              <a:rPr spc="0" dirty="0"/>
              <a:t>findings.</a:t>
            </a:r>
          </a:p>
          <a:p>
            <a:pPr marL="456565" marR="419734" indent="-385445">
              <a:lnSpc>
                <a:spcPct val="114599"/>
              </a:lnSpc>
              <a:buAutoNum type="arabicPeriod"/>
              <a:tabLst>
                <a:tab pos="456565" algn="l"/>
                <a:tab pos="457200" algn="l"/>
              </a:tabLst>
            </a:pPr>
            <a:r>
              <a:rPr spc="35" dirty="0"/>
              <a:t>Predictions are </a:t>
            </a:r>
            <a:r>
              <a:rPr spc="60" dirty="0"/>
              <a:t>done </a:t>
            </a:r>
            <a:r>
              <a:rPr spc="50" dirty="0"/>
              <a:t>in </a:t>
            </a:r>
            <a:r>
              <a:rPr spc="25" dirty="0"/>
              <a:t>parallel </a:t>
            </a:r>
            <a:r>
              <a:rPr spc="65" dirty="0"/>
              <a:t>and </a:t>
            </a:r>
            <a:r>
              <a:rPr spc="-10" dirty="0"/>
              <a:t>is </a:t>
            </a:r>
            <a:r>
              <a:rPr spc="5" dirty="0"/>
              <a:t>scalable </a:t>
            </a:r>
            <a:r>
              <a:rPr spc="65" dirty="0"/>
              <a:t>to the </a:t>
            </a:r>
            <a:r>
              <a:rPr spc="75" dirty="0"/>
              <a:t>number </a:t>
            </a:r>
            <a:r>
              <a:rPr spc="5" dirty="0"/>
              <a:t>of</a:t>
            </a:r>
            <a:r>
              <a:rPr spc="-145" dirty="0"/>
              <a:t> </a:t>
            </a:r>
            <a:r>
              <a:rPr spc="35" dirty="0"/>
              <a:t>records </a:t>
            </a:r>
            <a:r>
              <a:rPr spc="65" dirty="0"/>
              <a:t>to </a:t>
            </a:r>
            <a:r>
              <a:rPr spc="40" dirty="0"/>
              <a:t>be  </a:t>
            </a:r>
            <a:r>
              <a:rPr spc="25" dirty="0"/>
              <a:t>predicted.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437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667067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CACACA"/>
                </a:solidFill>
                <a:latin typeface="Times New Roman"/>
                <a:cs typeface="Times New Roman"/>
              </a:rPr>
              <a:t>3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MapReduce </a:t>
            </a:r>
            <a:r>
              <a:rPr sz="1800" spc="0" dirty="0">
                <a:solidFill>
                  <a:srgbClr val="CACACA"/>
                </a:solidFill>
                <a:latin typeface="Times New Roman"/>
                <a:cs typeface="Times New Roman"/>
              </a:rPr>
              <a:t>Jobs </a:t>
            </a: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are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implemented </a:t>
            </a:r>
            <a:r>
              <a:rPr sz="1800" spc="75" dirty="0">
                <a:solidFill>
                  <a:srgbClr val="CACACA"/>
                </a:solidFill>
                <a:latin typeface="Times New Roman"/>
                <a:cs typeface="Times New Roman"/>
              </a:rPr>
              <a:t>that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achieve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following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tasks</a:t>
            </a:r>
            <a:r>
              <a:rPr sz="1800" spc="-204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150" dirty="0">
                <a:solidFill>
                  <a:srgbClr val="CACACA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indent="-358775">
              <a:lnSpc>
                <a:spcPct val="100000"/>
              </a:lnSpc>
              <a:spcBef>
                <a:spcPts val="18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Performing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preprocessing </a:t>
            </a:r>
            <a:r>
              <a:rPr sz="1800" spc="75" dirty="0">
                <a:solidFill>
                  <a:srgbClr val="CACACA"/>
                </a:solidFill>
                <a:latin typeface="Times New Roman"/>
                <a:cs typeface="Times New Roman"/>
              </a:rPr>
              <a:t>on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labelled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data 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Job</a:t>
            </a:r>
            <a:r>
              <a:rPr sz="1800" spc="-254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CACACA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469900" indent="-38481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Building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model 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Job</a:t>
            </a:r>
            <a:r>
              <a:rPr sz="1800" spc="-114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CACACA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469900" indent="-37655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Validation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model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and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finding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accuracy 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Job</a:t>
            </a:r>
            <a:r>
              <a:rPr sz="1800" spc="-3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469900" indent="-38608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CACACA"/>
                </a:solidFill>
                <a:latin typeface="Times New Roman"/>
                <a:cs typeface="Times New Roman"/>
              </a:rPr>
              <a:t>Predictions 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Job</a:t>
            </a:r>
            <a:r>
              <a:rPr sz="1800" spc="-1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5203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Job </a:t>
            </a:r>
            <a:r>
              <a:rPr spc="-735" dirty="0"/>
              <a:t>1 </a:t>
            </a:r>
            <a:r>
              <a:rPr spc="-440" dirty="0"/>
              <a:t>- </a:t>
            </a:r>
            <a:r>
              <a:rPr spc="-204" dirty="0"/>
              <a:t>Preprocessing </a:t>
            </a:r>
            <a:r>
              <a:rPr spc="-210" dirty="0"/>
              <a:t>and</a:t>
            </a:r>
            <a:r>
              <a:rPr spc="-345" dirty="0"/>
              <a:t> </a:t>
            </a:r>
            <a:r>
              <a:rPr spc="-165" dirty="0"/>
              <a:t>Modelling</a:t>
            </a:r>
          </a:p>
        </p:txBody>
      </p:sp>
      <p:sp>
        <p:nvSpPr>
          <p:cNvPr id="3" name="object 3"/>
          <p:cNvSpPr/>
          <p:nvPr/>
        </p:nvSpPr>
        <p:spPr>
          <a:xfrm>
            <a:off x="209549" y="1337022"/>
            <a:ext cx="8724882" cy="306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898" y="1642135"/>
            <a:ext cx="103314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Read from  labelled</a:t>
            </a:r>
            <a:r>
              <a:rPr sz="1400" spc="-9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3734354"/>
            <a:ext cx="7579359" cy="8426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3235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Models are trained on each worker  machine(map task)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using</a:t>
            </a:r>
            <a:r>
              <a:rPr sz="1400" spc="-55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weka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Partitioner is used here to ensure that load is distributed amongst the</a:t>
            </a:r>
            <a:r>
              <a:rPr sz="1400" spc="-2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reducers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1722" y="1083637"/>
            <a:ext cx="3815079" cy="7156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Formatted data with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key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as the model number is  written to local and bootstrapping is</a:t>
            </a:r>
            <a:r>
              <a:rPr sz="1400" spc="-35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applied</a:t>
            </a:r>
            <a:endParaRPr sz="1400">
              <a:latin typeface="Arial"/>
              <a:cs typeface="Arial"/>
            </a:endParaRPr>
          </a:p>
          <a:p>
            <a:pPr marL="1130300">
              <a:lnSpc>
                <a:spcPct val="100000"/>
              </a:lnSpc>
              <a:spcBef>
                <a:spcPts val="850"/>
              </a:spcBef>
            </a:pPr>
            <a:r>
              <a:rPr sz="1000" spc="-5" dirty="0">
                <a:solidFill>
                  <a:srgbClr val="EFEFEF"/>
                </a:solidFill>
                <a:latin typeface="Arial"/>
                <a:cs typeface="Arial"/>
              </a:rPr>
              <a:t>*Also, </a:t>
            </a:r>
            <a:r>
              <a:rPr sz="1000" dirty="0">
                <a:solidFill>
                  <a:srgbClr val="EFEFE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EFEFEF"/>
                </a:solidFill>
                <a:latin typeface="Arial"/>
                <a:cs typeface="Arial"/>
              </a:rPr>
              <a:t>80-20 </a:t>
            </a:r>
            <a:r>
              <a:rPr sz="1000" dirty="0">
                <a:solidFill>
                  <a:srgbClr val="EFEFEF"/>
                </a:solidFill>
                <a:latin typeface="Arial"/>
                <a:cs typeface="Arial"/>
              </a:rPr>
              <a:t>split </a:t>
            </a:r>
            <a:r>
              <a:rPr sz="1000" spc="-5" dirty="0">
                <a:solidFill>
                  <a:srgbClr val="EFEFEF"/>
                </a:solidFill>
                <a:latin typeface="Arial"/>
                <a:cs typeface="Arial"/>
              </a:rPr>
              <a:t>is </a:t>
            </a:r>
            <a:r>
              <a:rPr sz="1000" dirty="0">
                <a:solidFill>
                  <a:srgbClr val="EFEFEF"/>
                </a:solidFill>
                <a:latin typeface="Arial"/>
                <a:cs typeface="Arial"/>
              </a:rPr>
              <a:t>created </a:t>
            </a:r>
            <a:r>
              <a:rPr sz="1000" spc="-5" dirty="0">
                <a:solidFill>
                  <a:srgbClr val="EFEFEF"/>
                </a:solidFill>
                <a:latin typeface="Arial"/>
                <a:cs typeface="Arial"/>
              </a:rPr>
              <a:t>using</a:t>
            </a:r>
            <a:r>
              <a:rPr sz="1000" spc="-6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FEFEF"/>
                </a:solidFill>
                <a:latin typeface="Arial"/>
                <a:cs typeface="Arial"/>
              </a:rPr>
              <a:t>Multiple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9441" y="1773564"/>
            <a:ext cx="469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EFEFEF"/>
                </a:solidFill>
                <a:latin typeface="Arial"/>
                <a:cs typeface="Arial"/>
              </a:rPr>
              <a:t>Outputs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6707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Job </a:t>
            </a:r>
            <a:r>
              <a:rPr spc="-735" dirty="0"/>
              <a:t>1 </a:t>
            </a:r>
            <a:r>
              <a:rPr spc="-440" dirty="0"/>
              <a:t>- </a:t>
            </a:r>
            <a:r>
              <a:rPr spc="-204" dirty="0"/>
              <a:t>Preprocessing </a:t>
            </a:r>
            <a:r>
              <a:rPr spc="-210" dirty="0"/>
              <a:t>and </a:t>
            </a:r>
            <a:r>
              <a:rPr spc="-165" dirty="0"/>
              <a:t>Modelling </a:t>
            </a:r>
            <a:r>
              <a:rPr spc="-440" dirty="0"/>
              <a:t>-</a:t>
            </a:r>
            <a:r>
              <a:rPr spc="-395" dirty="0"/>
              <a:t> </a:t>
            </a:r>
            <a:r>
              <a:rPr spc="-22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43" y="1176351"/>
            <a:ext cx="7503159" cy="30911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55" dirty="0">
                <a:solidFill>
                  <a:srgbClr val="CACACA"/>
                </a:solidFill>
                <a:latin typeface="Times New Roman"/>
                <a:cs typeface="Times New Roman"/>
              </a:rPr>
              <a:t>Random</a:t>
            </a:r>
            <a:r>
              <a:rPr sz="1800" spc="-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Shuffling</a:t>
            </a:r>
            <a:endParaRPr sz="180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Preprocessing </a:t>
            </a:r>
            <a:r>
              <a:rPr sz="1800" spc="-65" dirty="0">
                <a:solidFill>
                  <a:srgbClr val="CACACA"/>
                </a:solidFill>
                <a:latin typeface="Times New Roman"/>
                <a:cs typeface="Times New Roman"/>
              </a:rPr>
              <a:t>,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data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split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and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modelling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in </a:t>
            </a:r>
            <a:r>
              <a:rPr sz="1800" spc="15" dirty="0">
                <a:solidFill>
                  <a:srgbClr val="CACACA"/>
                </a:solidFill>
                <a:latin typeface="Times New Roman"/>
                <a:cs typeface="Times New Roman"/>
              </a:rPr>
              <a:t>a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single</a:t>
            </a:r>
            <a:r>
              <a:rPr sz="1800" spc="-21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job</a:t>
            </a:r>
            <a:endParaRPr sz="180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Partitioner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used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 </a:t>
            </a:r>
            <a:r>
              <a:rPr sz="1800" spc="30" dirty="0">
                <a:solidFill>
                  <a:srgbClr val="CACACA"/>
                </a:solidFill>
                <a:latin typeface="Times New Roman"/>
                <a:cs typeface="Times New Roman"/>
              </a:rPr>
              <a:t>load</a:t>
            </a:r>
            <a:r>
              <a:rPr sz="1800" spc="-13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distribution</a:t>
            </a:r>
            <a:endParaRPr sz="180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Attributes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selected for Modelling</a:t>
            </a:r>
            <a:r>
              <a:rPr sz="1800" spc="-10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-150" dirty="0">
                <a:solidFill>
                  <a:srgbClr val="CACACA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70255" lvl="1" indent="-284480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Latitude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Longitude</a:t>
            </a:r>
            <a:endParaRPr sz="1400">
              <a:latin typeface="Times New Roman"/>
              <a:cs typeface="Times New Roman"/>
            </a:endParaRPr>
          </a:p>
          <a:p>
            <a:pPr marL="770255" lvl="1" indent="-284480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Date </a:t>
            </a:r>
            <a:r>
              <a:rPr sz="1400" spc="-55" dirty="0">
                <a:solidFill>
                  <a:srgbClr val="CACACA"/>
                </a:solidFill>
                <a:latin typeface="Times New Roman"/>
                <a:cs typeface="Times New Roman"/>
              </a:rPr>
              <a:t>, </a:t>
            </a:r>
            <a:r>
              <a:rPr sz="1400" spc="30" dirty="0">
                <a:solidFill>
                  <a:srgbClr val="CACACA"/>
                </a:solidFill>
                <a:latin typeface="Times New Roman"/>
                <a:cs typeface="Times New Roman"/>
              </a:rPr>
              <a:t>Time </a:t>
            </a:r>
            <a:r>
              <a:rPr sz="1400" spc="-55" dirty="0">
                <a:solidFill>
                  <a:srgbClr val="CACACA"/>
                </a:solidFill>
                <a:latin typeface="Times New Roman"/>
                <a:cs typeface="Times New Roman"/>
              </a:rPr>
              <a:t>, </a:t>
            </a:r>
            <a:r>
              <a:rPr sz="1400" spc="55" dirty="0">
                <a:solidFill>
                  <a:srgbClr val="CACACA"/>
                </a:solidFill>
                <a:latin typeface="Times New Roman"/>
                <a:cs typeface="Times New Roman"/>
              </a:rPr>
              <a:t>Month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ACACA"/>
                </a:solidFill>
                <a:latin typeface="Times New Roman"/>
                <a:cs typeface="Times New Roman"/>
              </a:rPr>
              <a:t>Year</a:t>
            </a:r>
            <a:endParaRPr sz="1400">
              <a:latin typeface="Times New Roman"/>
              <a:cs typeface="Times New Roman"/>
            </a:endParaRPr>
          </a:p>
          <a:p>
            <a:pPr marL="770255" lvl="1" indent="-284480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Data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related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to </a:t>
            </a:r>
            <a:r>
              <a:rPr sz="1400" spc="30" dirty="0">
                <a:solidFill>
                  <a:srgbClr val="CACACA"/>
                </a:solidFill>
                <a:latin typeface="Times New Roman"/>
                <a:cs typeface="Times New Roman"/>
              </a:rPr>
              <a:t>housing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density </a:t>
            </a: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at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the</a:t>
            </a:r>
            <a:r>
              <a:rPr sz="1400" spc="-24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sampling </a:t>
            </a:r>
            <a:r>
              <a:rPr sz="1400" spc="10" dirty="0">
                <a:solidFill>
                  <a:srgbClr val="CACACA"/>
                </a:solidFill>
                <a:latin typeface="Times New Roman"/>
                <a:cs typeface="Times New Roman"/>
              </a:rPr>
              <a:t>site</a:t>
            </a:r>
            <a:endParaRPr sz="1400">
              <a:latin typeface="Times New Roman"/>
              <a:cs typeface="Times New Roman"/>
            </a:endParaRPr>
          </a:p>
          <a:p>
            <a:pPr marL="770255" lvl="1" indent="-284480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Data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related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to </a:t>
            </a:r>
            <a:r>
              <a:rPr sz="1400" spc="15" dirty="0">
                <a:solidFill>
                  <a:srgbClr val="CACACA"/>
                </a:solidFill>
                <a:latin typeface="Times New Roman"/>
                <a:cs typeface="Times New Roman"/>
              </a:rPr>
              <a:t>elevations </a:t>
            </a: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at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the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sampling</a:t>
            </a:r>
            <a:r>
              <a:rPr sz="1400" spc="-23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CACACA"/>
                </a:solidFill>
                <a:latin typeface="Times New Roman"/>
                <a:cs typeface="Times New Roman"/>
              </a:rPr>
              <a:t>site</a:t>
            </a:r>
            <a:endParaRPr sz="1400">
              <a:latin typeface="Times New Roman"/>
              <a:cs typeface="Times New Roman"/>
            </a:endParaRPr>
          </a:p>
          <a:p>
            <a:pPr marL="770255" lvl="1" indent="-284480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Data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related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water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bodies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CACACA"/>
                </a:solidFill>
                <a:latin typeface="Times New Roman"/>
                <a:cs typeface="Times New Roman"/>
              </a:rPr>
              <a:t>near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or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at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sampling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CACACA"/>
                </a:solidFill>
                <a:latin typeface="Times New Roman"/>
                <a:cs typeface="Times New Roman"/>
              </a:rPr>
              <a:t>site</a:t>
            </a:r>
            <a:endParaRPr sz="1400">
              <a:latin typeface="Times New Roman"/>
              <a:cs typeface="Times New Roman"/>
            </a:endParaRPr>
          </a:p>
          <a:p>
            <a:pPr marL="770255" marR="5080" lvl="1" indent="-284480">
              <a:lnSpc>
                <a:spcPct val="124500"/>
              </a:lnSpc>
              <a:spcBef>
                <a:spcPts val="24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5" dirty="0">
                <a:solidFill>
                  <a:srgbClr val="CACACA"/>
                </a:solidFill>
                <a:latin typeface="Times New Roman"/>
                <a:cs typeface="Times New Roman"/>
              </a:rPr>
              <a:t>Also </a:t>
            </a:r>
            <a:r>
              <a:rPr sz="1400" spc="-55" dirty="0">
                <a:solidFill>
                  <a:srgbClr val="CACACA"/>
                </a:solidFill>
                <a:latin typeface="Times New Roman"/>
                <a:cs typeface="Times New Roman"/>
              </a:rPr>
              <a:t>, </a:t>
            </a: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data </a:t>
            </a:r>
            <a:r>
              <a:rPr sz="1400" dirty="0">
                <a:solidFill>
                  <a:srgbClr val="CACACA"/>
                </a:solidFill>
                <a:latin typeface="Times New Roman"/>
                <a:cs typeface="Times New Roman"/>
              </a:rPr>
              <a:t>was </a:t>
            </a:r>
            <a:r>
              <a:rPr sz="1400" spc="15" dirty="0">
                <a:solidFill>
                  <a:srgbClr val="CACACA"/>
                </a:solidFill>
                <a:latin typeface="Times New Roman"/>
                <a:cs typeface="Times New Roman"/>
              </a:rPr>
              <a:t>filtered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to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get distinct records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and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remove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redundant </a:t>
            </a:r>
            <a:r>
              <a:rPr sz="1400" spc="25" dirty="0">
                <a:solidFill>
                  <a:srgbClr val="CACACA"/>
                </a:solidFill>
                <a:latin typeface="Times New Roman"/>
                <a:cs typeface="Times New Roman"/>
              </a:rPr>
              <a:t>observations </a:t>
            </a: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from</a:t>
            </a:r>
            <a:r>
              <a:rPr sz="1400" spc="-16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CACACA"/>
                </a:solidFill>
                <a:latin typeface="Times New Roman"/>
                <a:cs typeface="Times New Roman"/>
              </a:rPr>
              <a:t>an  </a:t>
            </a:r>
            <a:r>
              <a:rPr sz="1400" spc="15" dirty="0">
                <a:solidFill>
                  <a:srgbClr val="CACACA"/>
                </a:solidFill>
                <a:latin typeface="Times New Roman"/>
                <a:cs typeface="Times New Roman"/>
              </a:rPr>
              <a:t>observing </a:t>
            </a: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group</a:t>
            </a:r>
            <a:r>
              <a:rPr sz="1400" spc="-2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CACACA"/>
                </a:solidFill>
                <a:latin typeface="Times New Roman"/>
                <a:cs typeface="Times New Roman"/>
              </a:rPr>
              <a:t>members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523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Job </a:t>
            </a:r>
            <a:r>
              <a:rPr spc="-175" dirty="0"/>
              <a:t>2 </a:t>
            </a:r>
            <a:r>
              <a:rPr spc="-440" dirty="0"/>
              <a:t>-</a:t>
            </a:r>
            <a:r>
              <a:rPr spc="-240" dirty="0"/>
              <a:t> </a:t>
            </a:r>
            <a:r>
              <a:rPr spc="-130" dirty="0"/>
              <a:t>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09549" y="1337097"/>
            <a:ext cx="4345691" cy="3037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574" y="1320009"/>
            <a:ext cx="1033144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Read from  the 20%  formatted 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split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of  labelled</a:t>
            </a:r>
            <a:r>
              <a:rPr sz="1400" spc="-9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300" y="1287262"/>
            <a:ext cx="33826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All the models are read from the disk and  loaded in memory, once for each map</a:t>
            </a:r>
            <a:r>
              <a:rPr sz="1400" spc="-7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4560" y="1917635"/>
            <a:ext cx="270192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Map Only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Job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which uses  the models loaded in memory and  make final predictions using the  majority of predictions made from  amongst all the</a:t>
            </a:r>
            <a:r>
              <a:rPr sz="1400" spc="-2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models.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3174932"/>
            <a:ext cx="7234555" cy="16116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32350" marR="5080" indent="4572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Predictions are made</a:t>
            </a:r>
            <a:r>
              <a:rPr sz="1400" spc="-85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for  each map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call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and is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sent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to  output.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2009775">
              <a:lnSpc>
                <a:spcPts val="1650"/>
              </a:lnSpc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Global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counters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kept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keep a count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correct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and incorrect  predictions based on the actual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value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in the record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sent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to</a:t>
            </a:r>
            <a:r>
              <a:rPr sz="1400" spc="-7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mapper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027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Job </a:t>
            </a:r>
            <a:r>
              <a:rPr spc="-175" dirty="0"/>
              <a:t>2 </a:t>
            </a:r>
            <a:r>
              <a:rPr spc="-440" dirty="0"/>
              <a:t>- </a:t>
            </a:r>
            <a:r>
              <a:rPr spc="-130" dirty="0"/>
              <a:t>Validation </a:t>
            </a:r>
            <a:r>
              <a:rPr spc="-440" dirty="0"/>
              <a:t>-</a:t>
            </a:r>
            <a:r>
              <a:rPr spc="-490" dirty="0"/>
              <a:t> </a:t>
            </a:r>
            <a:r>
              <a:rPr spc="-22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43" y="1176351"/>
            <a:ext cx="614553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60" dirty="0">
                <a:solidFill>
                  <a:srgbClr val="CACACA"/>
                </a:solidFill>
                <a:latin typeface="Times New Roman"/>
                <a:cs typeface="Times New Roman"/>
              </a:rPr>
              <a:t>Minimum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I/O </a:t>
            </a:r>
            <a:r>
              <a:rPr sz="1800" spc="-35" dirty="0">
                <a:solidFill>
                  <a:srgbClr val="CACACA"/>
                </a:solidFill>
                <a:latin typeface="Times New Roman"/>
                <a:cs typeface="Times New Roman"/>
              </a:rPr>
              <a:t>-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Map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only</a:t>
            </a:r>
            <a:r>
              <a:rPr sz="1800" spc="-14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CACACA"/>
                </a:solidFill>
                <a:latin typeface="Times New Roman"/>
                <a:cs typeface="Times New Roman"/>
              </a:rPr>
              <a:t>Job</a:t>
            </a:r>
            <a:endParaRPr sz="180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Hadoop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counters </a:t>
            </a:r>
            <a:r>
              <a:rPr sz="1800" spc="40" dirty="0">
                <a:solidFill>
                  <a:srgbClr val="CACACA"/>
                </a:solidFill>
                <a:latin typeface="Times New Roman"/>
                <a:cs typeface="Times New Roman"/>
              </a:rPr>
              <a:t>used </a:t>
            </a:r>
            <a:r>
              <a:rPr sz="1800" spc="25" dirty="0">
                <a:solidFill>
                  <a:srgbClr val="CACACA"/>
                </a:solidFill>
                <a:latin typeface="Times New Roman"/>
                <a:cs typeface="Times New Roman"/>
              </a:rPr>
              <a:t>for calculating </a:t>
            </a:r>
            <a:r>
              <a:rPr sz="1800" spc="5" dirty="0">
                <a:solidFill>
                  <a:srgbClr val="CACACA"/>
                </a:solidFill>
                <a:latin typeface="Times New Roman"/>
                <a:cs typeface="Times New Roman"/>
              </a:rPr>
              <a:t>Accuracy of </a:t>
            </a:r>
            <a:r>
              <a:rPr sz="1800" spc="65" dirty="0">
                <a:solidFill>
                  <a:srgbClr val="CACACA"/>
                </a:solidFill>
                <a:latin typeface="Times New Roman"/>
                <a:cs typeface="Times New Roman"/>
              </a:rPr>
              <a:t>the</a:t>
            </a:r>
            <a:r>
              <a:rPr sz="1800" spc="-225" dirty="0">
                <a:solidFill>
                  <a:srgbClr val="CACACA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CACACA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705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Job </a:t>
            </a:r>
            <a:r>
              <a:rPr spc="-165" dirty="0"/>
              <a:t>3 </a:t>
            </a:r>
            <a:r>
              <a:rPr spc="-440" dirty="0"/>
              <a:t>-</a:t>
            </a:r>
            <a:r>
              <a:rPr spc="-270" dirty="0"/>
              <a:t> </a:t>
            </a:r>
            <a:r>
              <a:rPr spc="-140" dirty="0"/>
              <a:t>Predictions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09549" y="1337022"/>
            <a:ext cx="8724882" cy="306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3734354"/>
            <a:ext cx="8466455" cy="11868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3235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Predictions are made for each reduce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call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and  is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sent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output.</a:t>
            </a:r>
            <a:endParaRPr sz="1400">
              <a:latin typeface="Arial"/>
              <a:cs typeface="Arial"/>
            </a:endParaRPr>
          </a:p>
          <a:p>
            <a:pPr marL="4832350">
              <a:lnSpc>
                <a:spcPts val="1600"/>
              </a:lnSpc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Final prediction is made using the</a:t>
            </a:r>
            <a:r>
              <a:rPr sz="1400" spc="-4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majority</a:t>
            </a:r>
            <a:endParaRPr sz="1400">
              <a:latin typeface="Arial"/>
              <a:cs typeface="Arial"/>
            </a:endParaRPr>
          </a:p>
          <a:p>
            <a:pPr marL="12700" marR="1943100">
              <a:lnSpc>
                <a:spcPts val="1650"/>
              </a:lnSpc>
              <a:spcBef>
                <a:spcPts val="915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Partitioner is used here to ensure that load is distributed amongst the reducers and  to ensure total order</a:t>
            </a:r>
            <a:r>
              <a:rPr sz="1400" spc="-1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partitioning.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5767" y="1551638"/>
            <a:ext cx="358012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All the models are read from the disk and  loaded in memory, once for each reduce</a:t>
            </a:r>
            <a:r>
              <a:rPr sz="1400" spc="-7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574" y="1101412"/>
            <a:ext cx="4526280" cy="1318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8966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Formatted data with </a:t>
            </a:r>
            <a:r>
              <a:rPr sz="1400" dirty="0">
                <a:solidFill>
                  <a:srgbClr val="EFEFEF"/>
                </a:solidFill>
                <a:latin typeface="Arial"/>
                <a:cs typeface="Arial"/>
              </a:rPr>
              <a:t>key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as the indexed line  number of the input is</a:t>
            </a:r>
            <a:r>
              <a:rPr sz="1400" spc="-2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used</a:t>
            </a:r>
            <a:endParaRPr sz="1400">
              <a:latin typeface="Arial"/>
              <a:cs typeface="Arial"/>
            </a:endParaRPr>
          </a:p>
          <a:p>
            <a:pPr marL="12700" marR="3677285">
              <a:lnSpc>
                <a:spcPts val="1650"/>
              </a:lnSpc>
              <a:spcBef>
                <a:spcPts val="245"/>
              </a:spcBef>
            </a:pP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Read</a:t>
            </a:r>
            <a:r>
              <a:rPr sz="1400" spc="-95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FEFEF"/>
                </a:solidFill>
                <a:latin typeface="Arial"/>
                <a:cs typeface="Arial"/>
              </a:rPr>
              <a:t>from  the  unlabelled  data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669</Words>
  <Application>Microsoft Office PowerPoint</Application>
  <PresentationFormat>On-screen Show (16:9)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Times New Roman</vt:lpstr>
      <vt:lpstr>Office Theme</vt:lpstr>
      <vt:lpstr>Bird Sighting Predictions</vt:lpstr>
      <vt:lpstr>Problem Tackled</vt:lpstr>
      <vt:lpstr>Key Points</vt:lpstr>
      <vt:lpstr>Approach</vt:lpstr>
      <vt:lpstr>Job 1 - Preprocessing and Modelling</vt:lpstr>
      <vt:lpstr>Job 1 - Preprocessing and Modelling - Features</vt:lpstr>
      <vt:lpstr>Job 2 - Validation</vt:lpstr>
      <vt:lpstr>Job 2 - Validation - Features</vt:lpstr>
      <vt:lpstr>Job 3 - Predictions</vt:lpstr>
      <vt:lpstr>PowerPoint Presentation</vt:lpstr>
      <vt:lpstr>Design Decisions</vt:lpstr>
      <vt:lpstr>Design Decisions</vt:lpstr>
      <vt:lpstr>Accuracy RoadMaps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Sighting Predictions</dc:title>
  <cp:lastModifiedBy>Rahul Verma</cp:lastModifiedBy>
  <cp:revision>1</cp:revision>
  <dcterms:created xsi:type="dcterms:W3CDTF">2017-10-08T03:29:40Z</dcterms:created>
  <dcterms:modified xsi:type="dcterms:W3CDTF">2017-10-08T03:30:27Z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2017-10-08T00:00:00Z</vt:filetime>
  </property>
</Properties>
</file>