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B9E13-47EF-47D2-B6CD-3FDCE4652D08}">
  <a:tblStyle styleId="{13CB9E13-47EF-47D2-B6CD-3FDCE4652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0cc17d6b_2_42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190cc17d6b_2_42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90cc17d6b_2_92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190cc17d6b_2_92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97f399b8a_0_3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97f399b8a_0_3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7f399b8a_0_1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97f399b8a_0_16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7f399b8a_0_27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97f399b8a_0_27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7f399b8a_0_3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197f399b8a_0_34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7f399b8a_0_4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97f399b8a_0_44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7f399b8a_0_52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197f399b8a_0_52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97f399b8a_0_6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197f399b8a_0_68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97f399b8a_0_60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197f399b8a_0_60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97f399b8a_0_8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197f399b8a_0_88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0cc17d6b_2_51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90cc17d6b_2_51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97f399b8a_0_95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97f399b8a_0_95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0cc17d6b_2_9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190cc17d6b_2_96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97f399b8a_0_110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197f399b8a_0_110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97f399b8a_0_11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197f399b8a_0_116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97f399b8a_0_122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97f399b8a_0_122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97f399b8a_0_12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97f399b8a_0_128:notes"/>
          <p:cNvSpPr/>
          <p:nvPr>
            <p:ph idx="2" type="sldImg"/>
          </p:nvPr>
        </p:nvSpPr>
        <p:spPr>
          <a:xfrm>
            <a:off x="2143125" y="685801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97f399b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97f399b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97f399b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97f399b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7f399b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7f399b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7f399b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7f399b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0cc17d6b_2_5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90cc17d6b_2_56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97f399b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97f399b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97f399b8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97f399b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7f399b8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97f399b8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7f399b8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97f399b8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7f399b8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97f399b8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97f399b8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97f399b8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90cc17d6b_2_112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190cc17d6b_2_112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90cc17d6b_2_11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190cc17d6b_2_116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90cc17d6b_2_12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190cc17d6b_2_128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0cc17d6b_2_60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90cc17d6b_2_60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90cc17d6b_2_64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190cc17d6b_2_6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0cc17d6b_2_76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90cc17d6b_2_76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0cc17d6b_2_80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90cc17d6b_2_80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90cc17d6b_2_8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90cc17d6b_2_84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0cc17d6b_2_88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90cc17d6b_2_88:notes"/>
          <p:cNvSpPr/>
          <p:nvPr>
            <p:ph idx="2" type="sldImg"/>
          </p:nvPr>
        </p:nvSpPr>
        <p:spPr>
          <a:xfrm>
            <a:off x="2143125" y="685801"/>
            <a:ext cx="2571750" cy="34289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mbria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mbria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  <a:defRPr/>
            </a:lvl1pPr>
            <a:lvl2pPr indent="-298450" lvl="1" marL="9144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2pPr>
            <a:lvl3pPr indent="-298450" lvl="2" marL="13716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5pPr>
            <a:lvl6pPr indent="-298450" lvl="5" marL="27432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6pPr>
            <a:lvl7pPr indent="-298450" lvl="6" marL="32004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/>
            </a:lvl7pPr>
            <a:lvl8pPr indent="-298450" lvl="7" marL="36576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8pPr>
            <a:lvl9pPr indent="-298450" lvl="8" marL="41148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  <a:defRPr/>
            </a:lvl1pPr>
            <a:lvl2pPr indent="-298450" lvl="1" marL="9144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2pPr>
            <a:lvl3pPr indent="-298450" lvl="2" marL="13716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5pPr>
            <a:lvl6pPr indent="-298450" lvl="5" marL="27432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6pPr>
            <a:lvl7pPr indent="-298450" lvl="6" marL="32004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  <a:defRPr/>
            </a:lvl7pPr>
            <a:lvl8pPr indent="-298450" lvl="7" marL="36576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  <a:defRPr/>
            </a:lvl8pPr>
            <a:lvl9pPr indent="-298450" lvl="8" marL="411480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95182" y="1128005"/>
            <a:ext cx="8353634" cy="3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022350"/>
          </a:xfrm>
          <a:custGeom>
            <a:rect b="b" l="l" r="r" t="t"/>
            <a:pathLst>
              <a:path extrusionOk="0" h="1022350" w="9144000">
                <a:moveTo>
                  <a:pt x="9143999" y="1021799"/>
                </a:moveTo>
                <a:lnTo>
                  <a:pt x="0" y="102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1799"/>
                </a:lnTo>
                <a:close/>
              </a:path>
            </a:pathLst>
          </a:custGeom>
          <a:solidFill>
            <a:srgbClr val="3138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5182" y="1128005"/>
            <a:ext cx="8353634" cy="3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84750" y="4855286"/>
            <a:ext cx="797560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2223257" y="4855286"/>
            <a:ext cx="4698365" cy="214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mdpi.com/2096-1993/15/4/112" TargetMode="External"/><Relationship Id="rId4" Type="http://schemas.openxmlformats.org/officeDocument/2006/relationships/hyperlink" Target="https://www.jaiagri.com/soil-classification" TargetMode="External"/><Relationship Id="rId5" Type="http://schemas.openxmlformats.org/officeDocument/2006/relationships/hyperlink" Target="https://www.researchgate.net/publication/341049861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157250" y="1271800"/>
            <a:ext cx="885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Font typeface="Times New Roman"/>
              <a:buNone/>
            </a:pPr>
            <a:r>
              <a:rPr b="1" lang="en" sz="25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of different Types of Crops based on soil Nutrients.</a:t>
            </a:r>
            <a:endParaRPr b="1" sz="25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1981200" y="2258775"/>
            <a:ext cx="45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Verma Ayush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(211IT079-2110505)</a:t>
            </a:r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609600" y="209550"/>
            <a:ext cx="7621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Project (IT479M) End-Semester Evaluation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2379000" y="3028950"/>
            <a:ext cx="3789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Dr.Geetha 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Institute of Technology Karnataka, Surathkal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0" y="4362361"/>
            <a:ext cx="9144000" cy="800189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Institute of Technology Karnataka, Surathkal-575025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1630143" y="369209"/>
            <a:ext cx="5883712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233325" y="1044925"/>
            <a:ext cx="8613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C. Exploratory Data Analysis (EDA):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For exploratory data analysis (EDA), we began by visualizing the distribution of each feature through histograms, which allowed us to assess their spread and identify any skewness or potential outliers.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To examine relationships between features, we generated a correlation matrix and visualized it using a heatmap.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Finally, we used a count plot to display the distribution of crop labels, providing a clear view of the balance across crop types in the dataset.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200"/>
            <a:ext cx="5620325" cy="403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325" y="1513600"/>
            <a:ext cx="3523675" cy="2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233325" y="1044925"/>
            <a:ext cx="8613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D. Feature Scaling:</a:t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>
                <a:solidFill>
                  <a:schemeClr val="dk1"/>
                </a:solidFill>
              </a:rPr>
              <a:t>Feature Standardization: Scaled numerical features using StandardScaler (mean=0, std=1) for better model performance.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>
                <a:solidFill>
                  <a:schemeClr val="dk1"/>
                </a:solidFill>
              </a:rPr>
              <a:t>Consistency &amp; Preprocessing: Saved scaler as scalar.pkl and created df_preprocessed with scaled features and encoded labels.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E. Data Spliting: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>
                <a:solidFill>
                  <a:schemeClr val="dk1"/>
                </a:solidFill>
              </a:rPr>
              <a:t>Features (X) and labels (y) were separated for model training.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The data was split into 80% training and 20% testing sets using train test split, ensuring balanced label distribution with stratify=y.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233325" y="1044925"/>
            <a:ext cx="8613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F. Model Training and Evaluation: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Five ML algorithms and 1 DL algorithms were trained and evaluated: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Decision Tree</a:t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Random Forest </a:t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Extra Trees</a:t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XGBoost</a:t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Multilayer Perceptron.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33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0" y="1044925"/>
            <a:ext cx="5148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Decision Tree: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This model splits data based on feature thresholds to maximize information gain, creating a tree of decision nodes.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Each path from root to leaf represents a set of conditions leading to a classification.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It’s simple and interpretable.Model performance was measured, and a confusion matrix was plotted.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83" name="Google Shape;183;p34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100" y="1048050"/>
            <a:ext cx="3783907" cy="38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1044925"/>
            <a:ext cx="51486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Random Forests</a:t>
            </a:r>
            <a:r>
              <a:rPr b="1" lang="en" sz="1900"/>
              <a:t>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Random forests build multiple decision trees on random data subsets and features, thencombine their predictions through voting</a:t>
            </a:r>
            <a:r>
              <a:rPr lang="en" sz="1900"/>
              <a:t>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This ensemble approach reduces overfitting and improves accuracy by averaging multiple models</a:t>
            </a:r>
            <a:r>
              <a:rPr lang="en" sz="1900"/>
              <a:t>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Model performance metrics and confusion matrix were obtained.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1" name="Google Shape;191;p35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0" y="1200450"/>
            <a:ext cx="3690599" cy="37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0" y="1044925"/>
            <a:ext cx="5148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Extra Trees</a:t>
            </a:r>
            <a:r>
              <a:rPr b="1" lang="en" sz="1900"/>
              <a:t>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Extra Trees create multiple decision trees, but with randomized feature splits for added diversity</a:t>
            </a:r>
            <a:r>
              <a:rPr lang="en" sz="1900"/>
              <a:t>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This randomness reduces variance, making it faster and often more accurate for noisy data than regular decision trees</a:t>
            </a:r>
            <a:r>
              <a:rPr lang="en" sz="1900"/>
              <a:t>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Performance metrics and confusion matrix were analyzed.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9" name="Google Shape;199;p36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0" y="1200450"/>
            <a:ext cx="3690599" cy="37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0" y="1044925"/>
            <a:ext cx="51486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Multilayered Perceptron </a:t>
            </a:r>
            <a:r>
              <a:rPr b="1" lang="en" sz="1800"/>
              <a:t>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</a:t>
            </a:r>
            <a:r>
              <a:rPr lang="en" sz="1800"/>
              <a:t>An MLP neural network passes inputs through multiple hidden layers, each applying weights and activations to learn patterns and also uses softmax Functions. </a:t>
            </a:r>
            <a:r>
              <a:rPr lang="en" sz="1800"/>
              <a:t>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</a:t>
            </a:r>
            <a:r>
              <a:rPr lang="en" sz="1800"/>
              <a:t>Backpropagation adjusts weights to minimize errors, allowing it to handle complex data relationships.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</a:t>
            </a:r>
            <a:r>
              <a:rPr lang="en" sz="1800"/>
              <a:t>Metrics and confusion matrix were generated for performance assessment.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7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0" y="1200450"/>
            <a:ext cx="3540628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0" y="1044925"/>
            <a:ext cx="5148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XG Boost</a:t>
            </a:r>
            <a:r>
              <a:rPr b="1" lang="en" sz="1900"/>
              <a:t>:</a:t>
            </a:r>
            <a:endParaRPr b="1"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XGBoost sequentially builds decision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trees, with each new tree correcting errors of the previous ones.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It uses gradient boosting to optimize performance,with built-in regularization to reduce overfitting.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900"/>
              <a:t>Metrics and confusion matrix were generated for model evaluation.</a:t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15" name="Google Shape;215;p38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0" y="1200450"/>
            <a:ext cx="3690599" cy="3766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0" y="1044925"/>
            <a:ext cx="8998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G. Model Stacking for Ensemble Learning: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Predictions from each of the trained models on the training data were stored in base predictions train.</a:t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This ensemble can be extended to create a stacked model combining predictions from each base learner for improved performance.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H. Model Export: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Each trained model was serialized using pickle and saved as a .pkl file. This enables reuse without retraining, facilitating model deployment.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</a:t>
            </a:r>
            <a:r>
              <a:rPr lang="en" sz="1700"/>
              <a:t>The models were loaded from .pkl files to verify that they could be successfully restored and used for prediction.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223" name="Google Shape;223;p39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276600" y="209550"/>
            <a:ext cx="1981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609600" y="1123950"/>
            <a:ext cx="551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 of Literature Survey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and Objectives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and Discussion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 and Future Work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of the Major Project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630143" y="369209"/>
            <a:ext cx="58836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0" y="1044925"/>
            <a:ext cx="5011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I. Model Prediction on sample input:</a:t>
            </a:r>
            <a:endParaRPr b="1"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• </a:t>
            </a:r>
            <a:r>
              <a:rPr lang="en" sz="1300"/>
              <a:t>A function scale input row was defined to transform new input rows based on the trained scaler.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A sample input representing soil nutrient levels was scaled.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</a:t>
            </a:r>
            <a:r>
              <a:rPr lang="en" sz="1300"/>
              <a:t>Each of the five models was used to predict the crop type based on the scaled sample input.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</a:t>
            </a:r>
            <a:r>
              <a:rPr lang="en" sz="1300"/>
              <a:t>The model predictions were outputted, showcasing each model’s suggested crop type for the input conditions.</a:t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•  sample_input = [106.45360486265058, 85.8445733844807, 195.67329503888843, 7.31083990770808, 1.0060845424896434, 0.2743182155004966, 11.47665277548555, 151.55595469270216, 46.59783810755304, 30.650411458830817, 63.90416308449554]</a:t>
            </a:r>
            <a:endParaRPr sz="1300"/>
          </a:p>
        </p:txBody>
      </p:sp>
      <p:sp>
        <p:nvSpPr>
          <p:cNvPr id="230" name="Google Shape;230;p40"/>
          <p:cNvSpPr txBox="1"/>
          <p:nvPr/>
        </p:nvSpPr>
        <p:spPr>
          <a:xfrm>
            <a:off x="3900750" y="25350"/>
            <a:ext cx="526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00" y="1048050"/>
            <a:ext cx="4064800" cy="40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1295400" y="285750"/>
            <a:ext cx="71628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 and Discussion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0" y="1029800"/>
            <a:ext cx="4463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A. Decision Tree: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/>
              <a:t>Accuracy of Decision Tree: 0.943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Precision of Decision Tree: 0.94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Recall of Decision Tree: 0.94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F1-score of Decision Tree: 0.94</a:t>
            </a:r>
            <a:endParaRPr sz="1700"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400" y="1394925"/>
            <a:ext cx="5547601" cy="31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295400" y="285750"/>
            <a:ext cx="7162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 and Discussion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0" y="1029800"/>
            <a:ext cx="4463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B. Random Forest</a:t>
            </a:r>
            <a:r>
              <a:rPr b="1" lang="en" sz="2300">
                <a:solidFill>
                  <a:schemeClr val="dk1"/>
                </a:solidFill>
              </a:rPr>
              <a:t>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/>
              <a:t>Accuracy of Random Forest: 0.97</a:t>
            </a:r>
            <a:r>
              <a:rPr lang="en" sz="1700"/>
              <a:t>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Precision of Random Forest: 0.976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Recall of Random Forest: 0.976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F1-score of Random Forest: 0.976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900" y="1577549"/>
            <a:ext cx="5284100" cy="27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1295400" y="285750"/>
            <a:ext cx="7162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 and Discussion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0" y="1029800"/>
            <a:ext cx="4463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C</a:t>
            </a:r>
            <a:r>
              <a:rPr b="1" lang="en" sz="2300">
                <a:solidFill>
                  <a:schemeClr val="dk1"/>
                </a:solidFill>
              </a:rPr>
              <a:t>. Extra Trees: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/>
              <a:t>Accuracy of Extra Trees: 0.983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Precision of Extra Trees: 0.983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Recall of Extra Trees: 0.983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F1-score of Extra Trees: 0.983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325" y="1684076"/>
            <a:ext cx="5574674" cy="3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1295400" y="285750"/>
            <a:ext cx="7162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 and Discussion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0" y="1029800"/>
            <a:ext cx="4463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D</a:t>
            </a:r>
            <a:r>
              <a:rPr b="1" lang="en" sz="2300">
                <a:solidFill>
                  <a:schemeClr val="dk1"/>
                </a:solidFill>
              </a:rPr>
              <a:t>. XG Boost: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Accuracy of XGBoost: 0.974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Precision of XGBoost: 0.974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Recall of XGBoost: 0.974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F1-score of XGBoost: 0.974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675" y="1714501"/>
            <a:ext cx="5635350" cy="3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1295400" y="285750"/>
            <a:ext cx="7162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 and Discussion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0" y="1029800"/>
            <a:ext cx="4463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E</a:t>
            </a:r>
            <a:r>
              <a:rPr b="1" lang="en" sz="2300">
                <a:solidFill>
                  <a:schemeClr val="dk1"/>
                </a:solidFill>
              </a:rPr>
              <a:t>. Multilayered Perceptron: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• </a:t>
            </a:r>
            <a:r>
              <a:rPr lang="en" sz="1700"/>
              <a:t>Accuracy of MLP Classifier: 0.959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Precision of MLP Classifier: 0.961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Recall of MLP Classifier: 0.959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• F1-score of MLP Classifier: 0.959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375" y="1638426"/>
            <a:ext cx="5368625" cy="29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User Interface Design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263775" y="1128000"/>
            <a:ext cx="8567400" cy="32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The user interface is built using HTML and CSS for design, with Flask as the backend framework to integrate machine learning models and handle data processing.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2) Features: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The interface allows users to input soil parameters easily and displays the predicted crop in real-time, ensuring an intuitive and responsive experience.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3) Requirements: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A web browser to access the interface, a Flask server for backend operations, and trained machine learning models to process inputs and generate predictions.</a:t>
            </a:r>
            <a:endParaRPr sz="2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263775" y="1128000"/>
            <a:ext cx="8567400" cy="32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The input dataset includes key agricultural parameters like N, P, K, pH, EC, S, Cu, Fe, Mn, Zn, and B for crop suitability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Machine learning models analyze these features to predict crop types, ensuring data-driven agricultural decisions.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• The 2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Figures illustrate parameter relationships and their influence on crop predictions for enhanced clarity.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" y="1018550"/>
            <a:ext cx="7845802" cy="412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50" y="990150"/>
            <a:ext cx="7677826" cy="41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355747" y="369209"/>
            <a:ext cx="24326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233325" y="1242750"/>
            <a:ext cx="8597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1)</a:t>
            </a:r>
            <a:r>
              <a:rPr b="1" lang="en" sz="2000">
                <a:solidFill>
                  <a:schemeClr val="dk1"/>
                </a:solidFill>
              </a:rPr>
              <a:t>Soil Nutrient Profiles</a:t>
            </a:r>
            <a:r>
              <a:rPr lang="en" sz="2000">
                <a:solidFill>
                  <a:schemeClr val="dk1"/>
                </a:solidFill>
              </a:rPr>
              <a:t>: Key factors like N, P, K, pH, EC, and trace elements (Cu, Fe, Mn, Zn, B) impact crop yield.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2)</a:t>
            </a:r>
            <a:r>
              <a:rPr b="1" lang="en" sz="2000">
                <a:solidFill>
                  <a:schemeClr val="dk1"/>
                </a:solidFill>
              </a:rPr>
              <a:t>Objective</a:t>
            </a:r>
            <a:r>
              <a:rPr lang="en" sz="2000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Identifying different types of crops based on given soil nutrients.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3)</a:t>
            </a:r>
            <a:r>
              <a:rPr b="1" lang="en" sz="2000">
                <a:solidFill>
                  <a:schemeClr val="dk1"/>
                </a:solidFill>
              </a:rPr>
              <a:t>Machine Learning Role</a:t>
            </a:r>
            <a:r>
              <a:rPr lang="en" sz="2000">
                <a:solidFill>
                  <a:schemeClr val="dk1"/>
                </a:solidFill>
              </a:rPr>
              <a:t>: ML models (e.g., Decision Trees, SVMs) predict crop suitability from soil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4)</a:t>
            </a:r>
            <a:r>
              <a:rPr b="1" lang="en" sz="2000">
                <a:solidFill>
                  <a:schemeClr val="dk1"/>
                </a:solidFill>
              </a:rPr>
              <a:t>Applications</a:t>
            </a:r>
            <a:r>
              <a:rPr lang="en" sz="2000">
                <a:solidFill>
                  <a:schemeClr val="dk1"/>
                </a:solidFill>
              </a:rPr>
              <a:t>: Enhance resource efficiency, support crop selection, and foster sustainable farming.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24650" y="1128000"/>
            <a:ext cx="8506500" cy="30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1)The system predicts any one out of six crops: Grapes, Mango, Mulberry, Potato, Ragi, and Pomegranate, based on input parameters.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2)Machine learning models like Decision Tree, Extra Trees, Multilayer Perceptron, Random Forest, and XGBoost power the predictions.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3)Output visualizations can be generated for all 5 ML models, showcasing their performance and insights for decision-making.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00" y="1022125"/>
            <a:ext cx="7455649" cy="40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50" y="1029725"/>
            <a:ext cx="7435048" cy="411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314" name="Google Shape;3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25" y="1031750"/>
            <a:ext cx="7632102" cy="41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320" name="Google Shape;3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50" y="1005525"/>
            <a:ext cx="7556874" cy="4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1630143" y="369209"/>
            <a:ext cx="58836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Interface Design</a:t>
            </a:r>
            <a:endParaRPr/>
          </a:p>
        </p:txBody>
      </p:sp>
      <p:pic>
        <p:nvPicPr>
          <p:cNvPr id="326" name="Google Shape;3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25" y="1029725"/>
            <a:ext cx="7579949" cy="411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1295400" y="285750"/>
            <a:ext cx="72390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56"/>
          <p:cNvSpPr txBox="1"/>
          <p:nvPr/>
        </p:nvSpPr>
        <p:spPr>
          <a:xfrm>
            <a:off x="0" y="1060150"/>
            <a:ext cx="91440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Conclusion: 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Machine learning and deep learning models, including Decision Trees, Random Forest, Extra Trees, XGBoost, and Multilayer Perceptron, effectively predicted optimal crops based on soil nutrient data.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Preprocessing steps, ensemble techniques, and evaluation metrics enhanced the models’ prediction accuracy.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study highlights the potential of AI-driven systems to improve crop management and promote sustainable farming practices.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Future Work: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Incorporate additional data sources like climate, water availability, and real-time IoT inputs for dynamic crop recommendations.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Explore advanced deep learning models such as CNNs and RNNs to improve prediction capabilities.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Broaden the scope to include more crops, regions, and advanced techniques like stacking and boosting for better scalability and accuracy.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1295400" y="285750"/>
            <a:ext cx="72390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44500" lvl="0" marL="184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57"/>
          <p:cNvSpPr txBox="1"/>
          <p:nvPr/>
        </p:nvSpPr>
        <p:spPr>
          <a:xfrm>
            <a:off x="0" y="1105800"/>
            <a:ext cx="914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N. W. G. S. D. Rajesh et al., ”IoT-Enabled Soil Nutrient Analysis and Crop Recommendation Model for Precision Agriculture,” Agriculture Systems, vol. 5, no. 2, pp. 48-55, 2022.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A. M. D. Liu, L. Wang, and Z. Chen, ”Exploring Machine Learning Models for Soil Nutrient Properties Prediction: A Systematic Review,” MDPI Journal of Soil Science, vol. 15, no. 4, pp. 112-125, 2023. [Online]. Available: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https://www.mdpi.com/2096-1993/15/4/112</a:t>
            </a:r>
            <a:r>
              <a:rPr lang="en" sz="1100"/>
              <a:t>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K. A. S. Singh, S. K. Shukla, and A. S. Jain, ”Crop Classification and Prediction Based on Soil Nutrition Using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Machine Learning,” International Journal of Agricultural Informatics, vol. 23, no. 1, pp. 78-92, 2022. [Online]. Available: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https://www.jaiagri.com/soil-classification</a:t>
            </a:r>
            <a:r>
              <a:rPr lang="en" sz="1100"/>
              <a:t>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[4] J. B. Patel, P. R. Sharma, and D. Sharma, ”Soil Nutrient Assessment and Crop Estimation with Machine Learning,” Soil Science &amp; Technology, vol. 10, pp. 34-42, 2023.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[5] G. K. Das and M. V. R. D. V. Kumar, ”Improving the Prediction Accuracy of Soil Nutrient Classification by Optimizing Extreme Learning Machine Parameters,” Journal of Agricultural Sciences, vol. 74, pp. 45-51, 2020. [Online]. Available: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https://www.researchgate.net/publication/341049861</a:t>
            </a:r>
            <a:r>
              <a:rPr lang="en" sz="1100"/>
              <a:t>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[6] S. T. Prakash, S. Ravi, and P. Kumar, ”AI and Machine Learning for Soil Analysis: An Assessment of Sustainable Solutions,” Sustainable Agriculture Journal, vol. 12, pp. 102- 108, 2022.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[7] M. T. Jadhav, A. R. Rao, and H. P. Singh, ”Crop Recommendation by Analyzing Soil Nutrients Using Machine Learning,” Precision Farming Review, vol. 8, no. 6, pp. 201-209, 2021. [Online]. Available: https://www.precisionagriculture.com.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2743200" y="2274570"/>
            <a:ext cx="3082905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2F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2924265" y="369209"/>
            <a:ext cx="32956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-1288400" y="816675"/>
            <a:ext cx="87654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9" name="Google Shape;119;p24"/>
          <p:cNvGraphicFramePr/>
          <p:nvPr/>
        </p:nvGraphicFramePr>
        <p:xfrm>
          <a:off x="-25" y="10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{13CB9E13-47EF-47D2-B6CD-3FDCE4652D08}</a:tableStyleId>
              </a:tblPr>
              <a:tblGrid>
                <a:gridCol w="922750"/>
                <a:gridCol w="2036400"/>
                <a:gridCol w="3324250"/>
                <a:gridCol w="2860600"/>
              </a:tblGrid>
              <a:tr h="47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Sr.No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Authors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Key-Focus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Findings/Contributions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975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Rajesh, N. W. G. S. D., and team. 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Agriculture Systems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, vol. 5, no. 2, pp. 48-55, 2022.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IoT-enabled soil nutrient monitoring and machine learning-based crop recommendations.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Demonstrates IoT and AI’s role in precision farming by optimizing fertilizer use and improving productivity.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0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Liu, A. M. D., L. Wang, and Z. Chen.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MDPI Journal of Soil Science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vol. 15, no. 4, pp. 112-125, 2023. [Online]. Available: MDPI.com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of machine learning models like SVM and decision trees for predicting soil nutrients.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Highlights the impact of ML on soil management and precision agriculture.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083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Singh, K. A. S., S. K. Shukla, and A. S. Jain.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International Journal of Agricultural Informatics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vol. 23, no. 1, pp. 78-92, 2022. [Online]. Available: JAIagri.com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 of machine learning for crop suitability prediction based on soil nutrient profiles.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Demonstrates AI's effectiveness in optimizing crop selection, increasing yield, and reducing resource use.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1600200" y="285750"/>
            <a:ext cx="5679086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Survey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5" name="Google Shape;125;p25"/>
          <p:cNvGraphicFramePr/>
          <p:nvPr/>
        </p:nvGraphicFramePr>
        <p:xfrm>
          <a:off x="0" y="106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{13CB9E13-47EF-47D2-B6CD-3FDCE4652D08}</a:tableStyleId>
              </a:tblPr>
              <a:tblGrid>
                <a:gridCol w="627300"/>
                <a:gridCol w="2620800"/>
                <a:gridCol w="2635975"/>
                <a:gridCol w="3259925"/>
              </a:tblGrid>
              <a:tr h="5082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Sr.No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Authors Name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Key Focus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Findings/Contributions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7406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Patel, J. B., P. R. Sharma, and D. Sharma.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Soil Science &amp; Technology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vol. 10, pp. 34-42, 2023.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Machine learning for soil nutrient analysis and crop yield prediction.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Helps farmers assess soil fertility accurately, optimizing fertilizer use and crop production.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29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Das, G. K., and M. V. R. D. V. Kumar.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Journal of Agricultural Sciences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vol. 74, pp. 45-51, 2020. [Online]. Available: ResearchGate.net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Optimization of Extreme Learning Machine (ELM) parameters for soil nutrient classification.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Enhances accuracy of soil nutrient prediction (e.g., nitrogen, phosphorus), improving crop management and soil health.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29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Prakash, S. T., S. Ravi, and P. Kumar. </a:t>
                      </a: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Sustainable Agriculture Journal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vol. 12, pp. 102-108, 2022.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Integration of AI and machine learning in soil analysis for sustainable farming.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Automates soil nutrient assessments, reducing chemical dependency and improving crop management and sustainability.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971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Jadhav, M. T., A. R. Rao, and H. P. Singh.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Precision Farming Review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vol. 8, no. 6, pp. 201-209, 2021. [Online]. Available: PrecisionAgriculture.com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Machine learning for crop recommendation based on soil nutrient data.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Optimizes crop choice, boosts yield, reduces costs, and showcases practical applications of AI in precision agriculture.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703541" y="369209"/>
            <a:ext cx="57372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Outcomes of Literature Survey</a:t>
            </a:r>
            <a:endParaRPr/>
          </a:p>
        </p:txBody>
      </p:sp>
      <p:sp>
        <p:nvSpPr>
          <p:cNvPr id="131" name="Google Shape;131;p26"/>
          <p:cNvSpPr txBox="1"/>
          <p:nvPr/>
        </p:nvSpPr>
        <p:spPr>
          <a:xfrm>
            <a:off x="157250" y="1105800"/>
            <a:ext cx="884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1)</a:t>
            </a:r>
            <a:r>
              <a:rPr b="1" lang="en" sz="1800">
                <a:solidFill>
                  <a:schemeClr val="dk1"/>
                </a:solidFill>
              </a:rPr>
              <a:t>ML and IoT Integration</a:t>
            </a:r>
            <a:r>
              <a:rPr lang="en" sz="1800">
                <a:solidFill>
                  <a:schemeClr val="dk1"/>
                </a:solidFill>
              </a:rPr>
              <a:t>: Advances in machine learning (ML) and IoT optimize soil nutrient management and crop recommendations.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2)</a:t>
            </a:r>
            <a:r>
              <a:rPr b="1" lang="en" sz="1800">
                <a:solidFill>
                  <a:schemeClr val="dk1"/>
                </a:solidFill>
              </a:rPr>
              <a:t>ML Models</a:t>
            </a:r>
            <a:r>
              <a:rPr lang="en" sz="1800">
                <a:solidFill>
                  <a:schemeClr val="dk1"/>
                </a:solidFill>
              </a:rPr>
              <a:t>: Decision trees, support vector machines (SVMs), and extreme learning machines (ELMs) predict soil nutrients and improve crop yield predictions.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3)</a:t>
            </a:r>
            <a:r>
              <a:rPr b="1" lang="en" sz="1800">
                <a:solidFill>
                  <a:schemeClr val="dk1"/>
                </a:solidFill>
              </a:rPr>
              <a:t>Key Parameters</a:t>
            </a:r>
            <a:r>
              <a:rPr lang="en" sz="1800">
                <a:solidFill>
                  <a:schemeClr val="dk1"/>
                </a:solidFill>
              </a:rPr>
              <a:t>: Analysis of soil pH, nitrogen, and phosphorus supports precise resource allocation and sustainable farming.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4)</a:t>
            </a:r>
            <a:r>
              <a:rPr b="1" lang="en" sz="1800">
                <a:solidFill>
                  <a:schemeClr val="dk1"/>
                </a:solidFill>
              </a:rPr>
              <a:t>IoT Systems</a:t>
            </a:r>
            <a:r>
              <a:rPr lang="en" sz="1800">
                <a:solidFill>
                  <a:schemeClr val="dk1"/>
                </a:solidFill>
              </a:rPr>
              <a:t>: Real-time soil monitoring via IoT provides accurate crop and fertilizer recommendations.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5)</a:t>
            </a:r>
            <a:r>
              <a:rPr b="1" lang="en" sz="1800">
                <a:solidFill>
                  <a:schemeClr val="dk1"/>
                </a:solidFill>
              </a:rPr>
              <a:t>Sustainable Farming</a:t>
            </a:r>
            <a:r>
              <a:rPr lang="en" sz="1800">
                <a:solidFill>
                  <a:schemeClr val="dk1"/>
                </a:solidFill>
              </a:rPr>
              <a:t>: AI, ML, and IoT convergence enhances productivity, efficiency, and environmental sustainability.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1524000" y="285750"/>
            <a:ext cx="68580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and Objectives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0" y="1044925"/>
            <a:ext cx="9074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1.Problem Statement: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Determining the optimal crop based on soil and environmental parameters is crucial for maximizing agricultural productivity. This project develops a machine learning-based system to predict suitable crops (Grapes, Mango, Mulberry, Potato, Ragi, Pomegranate) using key soil data through an interactive user interface.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2.Objectives: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a)To design a machine learning-based system that predicts the most suitable crop using soil parameters such as N, P, K, pH, EC, S, Cu, Fe, Mn, Z, B.</a:t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b)To develop a user-friendly interface for seamless input of soil data and real-time crop suitability predictions.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2384769" y="369209"/>
            <a:ext cx="437451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0" y="984050"/>
            <a:ext cx="8968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A. </a:t>
            </a:r>
            <a:r>
              <a:rPr b="1" lang="en" sz="2100"/>
              <a:t>Key Features of the Dataset:</a:t>
            </a:r>
            <a:endParaRPr b="1"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• Dataset Name: Soil Nutrient Profile Dataset for Crop Classification.</a:t>
            </a:r>
            <a:endParaRPr sz="2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• Size: 2,120 * 12 (2,120 rows, 12 columns).</a:t>
            </a:r>
            <a:endParaRPr sz="2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• Features: N (Nitrogen), P (Phosphorus), K (Potassium), pH, EC (Electrical Conductivity),</a:t>
            </a:r>
            <a:r>
              <a:rPr lang="en" sz="2100"/>
              <a:t> </a:t>
            </a:r>
            <a:r>
              <a:rPr lang="en" sz="2100"/>
              <a:t>S (Sulfur), Cu (Copper), Fe (Iron), Mn (Manganese), Zn (Zinc), B (Boron), </a:t>
            </a:r>
            <a:r>
              <a:rPr lang="en" sz="2100"/>
              <a:t>and </a:t>
            </a:r>
            <a:r>
              <a:rPr lang="en" sz="2100"/>
              <a:t>Label (Crop Type).</a:t>
            </a:r>
            <a:endParaRPr sz="2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• Labels: Grapes, Mango, Mulberry, Potato, Ragi, and Pomegranate.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1447800" y="285750"/>
            <a:ext cx="6112312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 (Contd.)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0" y="1044925"/>
            <a:ext cx="91440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B. Data Preprocessing:</a:t>
            </a:r>
            <a:endParaRPr b="1" sz="21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Statistical Summary: Descriptive statistics were generatedusing df.describe() to understand feature distributions and ranges.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 Label Encoding: The crop labels were encoded into numeric values with LabelEncoder, producing a new column, label encoded. The encoder mapping was displayed to understand the conversion</a:t>
            </a:r>
            <a:r>
              <a:rPr lang="en" sz="1600"/>
              <a:t>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</a:t>
            </a:r>
            <a:r>
              <a:rPr lang="en" sz="1600"/>
              <a:t>Label encoding mapping: grapes -&gt; 0</a:t>
            </a:r>
            <a:endParaRPr sz="16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mango -&gt; 1</a:t>
            </a:r>
            <a:endParaRPr sz="16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mulberry -&gt; 2</a:t>
            </a:r>
            <a:endParaRPr sz="16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pomegranate -&gt; 3</a:t>
            </a:r>
            <a:endParaRPr sz="16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potato -&gt; 4</a:t>
            </a:r>
            <a:endParaRPr sz="1600"/>
          </a:p>
          <a:p>
            <a:pPr indent="0" lvl="0" marL="274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ragi -&gt; 5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8">
      <a:dk1>
        <a:srgbClr val="000000"/>
      </a:dk1>
      <a:lt1>
        <a:srgbClr val="F2F2F2"/>
      </a:lt1>
      <a:dk2>
        <a:srgbClr val="F2F2F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