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64" r:id="rId4"/>
    <p:sldId id="258" r:id="rId5"/>
    <p:sldId id="265" r:id="rId6"/>
    <p:sldId id="259" r:id="rId7"/>
    <p:sldId id="266" r:id="rId8"/>
    <p:sldId id="260" r:id="rId9"/>
    <p:sldId id="267" r:id="rId10"/>
    <p:sldId id="261" r:id="rId11"/>
    <p:sldId id="268"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51E7F1-85B2-4BF3-9B73-C07F7F813B03}">
          <p14:sldIdLst>
            <p14:sldId id="256"/>
            <p14:sldId id="257"/>
            <p14:sldId id="264"/>
            <p14:sldId id="258"/>
            <p14:sldId id="265"/>
          </p14:sldIdLst>
        </p14:section>
        <p14:section name="Untitled Section" id="{A2A9C1F1-BDF8-4791-BF52-2724514C9BC3}">
          <p14:sldIdLst>
            <p14:sldId id="259"/>
            <p14:sldId id="266"/>
            <p14:sldId id="260"/>
            <p14:sldId id="267"/>
            <p14:sldId id="261"/>
            <p14:sldId id="268"/>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6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42C36-17FF-451F-B00E-4A569994CD9B}" type="datetimeFigureOut">
              <a:rPr lang="en-IN" smtClean="0"/>
              <a:t>19-12-2024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BEDDE-8103-48AA-884C-4868E0182BDA}" type="slidenum">
              <a:rPr lang="en-IN" smtClean="0"/>
              <a:t>‹#›</a:t>
            </a:fld>
            <a:endParaRPr lang="en-IN"/>
          </a:p>
        </p:txBody>
      </p:sp>
    </p:spTree>
    <p:extLst>
      <p:ext uri="{BB962C8B-B14F-4D97-AF65-F5344CB8AC3E}">
        <p14:creationId xmlns:p14="http://schemas.microsoft.com/office/powerpoint/2010/main" val="289079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Evening, everyone. My name is Harsh, and today I will be presenting my Tableau project on US Police Shooting Data from 2015 to 2022. Through this presentation, I aim to highlight key insights derived from the data, including yearly trends, state-wise distribution, and demographic breakdowns. Let's dive into the findings.</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1</a:t>
            </a:fld>
            <a:endParaRPr lang="en-IN"/>
          </a:p>
        </p:txBody>
      </p:sp>
    </p:spTree>
    <p:extLst>
      <p:ext uri="{BB962C8B-B14F-4D97-AF65-F5344CB8AC3E}">
        <p14:creationId xmlns:p14="http://schemas.microsoft.com/office/powerpoint/2010/main" val="1771951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by examining the yearly trend of police shootings from 2015 to 2022. As we can see in this line chart, the number of shootings was relatively stable, hovering around 900 incidents annually from 2015 to 2020. However, a sharp decline is observed in 2021, with a count of 567, followed by a significant drop to 238 incidents in 2022. This decline raises questions about the contributing factors, which could include policy changes, public awareness, or reporting variations.</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2</a:t>
            </a:fld>
            <a:endParaRPr lang="en-IN"/>
          </a:p>
        </p:txBody>
      </p:sp>
    </p:spTree>
    <p:extLst>
      <p:ext uri="{BB962C8B-B14F-4D97-AF65-F5344CB8AC3E}">
        <p14:creationId xmlns:p14="http://schemas.microsoft.com/office/powerpoint/2010/main" val="152133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by examining the yearly trend of police shootings from 2015 to 2022. As we can see in this line chart, the number of shootings was relatively stable, hovering around 900 incidents annually from 2015 to 2020. However, a sharp decline is observed in 2021, with a count of 567, followed by a significant drop to 238 incidents in 2022. This decline raises questions about the contributing factors, which could include policy changes, public awareness, or reporting variations.</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3</a:t>
            </a:fld>
            <a:endParaRPr lang="en-IN"/>
          </a:p>
        </p:txBody>
      </p:sp>
    </p:spTree>
    <p:extLst>
      <p:ext uri="{BB962C8B-B14F-4D97-AF65-F5344CB8AC3E}">
        <p14:creationId xmlns:p14="http://schemas.microsoft.com/office/powerpoint/2010/main" val="119625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on to the geographic distribution, this map highlights the number of police shootings across different states. Larger and more frequent shootings are observed in states like California, Texas, and Florida, which could be due to their higher population densities. Understanding the regional disparities can help identify areas requiring targeted interventions</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5</a:t>
            </a:fld>
            <a:endParaRPr lang="en-IN"/>
          </a:p>
        </p:txBody>
      </p:sp>
    </p:spTree>
    <p:extLst>
      <p:ext uri="{BB962C8B-B14F-4D97-AF65-F5344CB8AC3E}">
        <p14:creationId xmlns:p14="http://schemas.microsoft.com/office/powerpoint/2010/main" val="216310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a clearer picture, this bar chart ranks states by their contribution to the total number of police shootings. California leads at 13.97%, followed by Texas at 8.81%, and Florida at 6.83%. This visualization emphasizes the need to investigate state-specific factors, such as law enforcement practices and socio-economic conditions, contributing to these numbers.</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7</a:t>
            </a:fld>
            <a:endParaRPr lang="en-IN"/>
          </a:p>
        </p:txBody>
      </p:sp>
    </p:spTree>
    <p:extLst>
      <p:ext uri="{BB962C8B-B14F-4D97-AF65-F5344CB8AC3E}">
        <p14:creationId xmlns:p14="http://schemas.microsoft.com/office/powerpoint/2010/main" val="298263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let's look at the demographic breakdown. The chart shows that the majority of victims are White (W), followed by Black (B) and Hispanic (H) individuals. Additionally, males (M) form a significant majority of the victims. These insights underline the importance of addressing potential systemic biases in policing.</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9</a:t>
            </a:fld>
            <a:endParaRPr lang="en-IN"/>
          </a:p>
        </p:txBody>
      </p:sp>
    </p:spTree>
    <p:extLst>
      <p:ext uri="{BB962C8B-B14F-4D97-AF65-F5344CB8AC3E}">
        <p14:creationId xmlns:p14="http://schemas.microsoft.com/office/powerpoint/2010/main" val="506078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the manner of death data reveals that the vast majority of victims were shot, with only a small proportion experiencing a combination of shooting and tasering. This data can guide discussions around the use of force and the adoption of non-lethal methods by law enforcement.</a:t>
            </a:r>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11</a:t>
            </a:fld>
            <a:endParaRPr lang="en-IN"/>
          </a:p>
        </p:txBody>
      </p:sp>
    </p:spTree>
    <p:extLst>
      <p:ext uri="{BB962C8B-B14F-4D97-AF65-F5344CB8AC3E}">
        <p14:creationId xmlns:p14="http://schemas.microsoft.com/office/powerpoint/2010/main" val="1349969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this analysis highlights a decline in police shootings over the years, geographic concentration in certain states, and demographic patterns that warrant further scrutiny. Moving forward, recommendations include:</a:t>
            </a:r>
          </a:p>
          <a:p>
            <a:pPr>
              <a:buFont typeface="+mj-lt"/>
              <a:buAutoNum type="arabicPeriod"/>
            </a:pPr>
            <a:r>
              <a:rPr lang="en-US" dirty="0"/>
              <a:t>Conducting detailed investigations into high-shooting states.</a:t>
            </a:r>
          </a:p>
          <a:p>
            <a:pPr>
              <a:buFont typeface="+mj-lt"/>
              <a:buAutoNum type="arabicPeriod"/>
            </a:pPr>
            <a:r>
              <a:rPr lang="en-US" dirty="0"/>
              <a:t>Promoting training programs to mitigate biases.</a:t>
            </a:r>
          </a:p>
          <a:p>
            <a:pPr>
              <a:buFont typeface="+mj-lt"/>
              <a:buAutoNum type="arabicPeriod"/>
            </a:pPr>
            <a:r>
              <a:rPr lang="en-US" dirty="0"/>
              <a:t>Encouraging the adoption of non-lethal enforcement methods. Thank you for your attention. That’s all from my side have a good day.</a:t>
            </a:r>
          </a:p>
          <a:p>
            <a:endParaRPr lang="en-IN" dirty="0"/>
          </a:p>
          <a:p>
            <a:endParaRPr lang="en-IN" dirty="0"/>
          </a:p>
        </p:txBody>
      </p:sp>
      <p:sp>
        <p:nvSpPr>
          <p:cNvPr id="4" name="Slide Number Placeholder 3"/>
          <p:cNvSpPr>
            <a:spLocks noGrp="1"/>
          </p:cNvSpPr>
          <p:nvPr>
            <p:ph type="sldNum" sz="quarter" idx="5"/>
          </p:nvPr>
        </p:nvSpPr>
        <p:spPr/>
        <p:txBody>
          <a:bodyPr/>
          <a:lstStyle/>
          <a:p>
            <a:fld id="{B9FBEDDE-8103-48AA-884C-4868E0182BDA}" type="slidenum">
              <a:rPr lang="en-IN" smtClean="0"/>
              <a:t>12</a:t>
            </a:fld>
            <a:endParaRPr lang="en-IN"/>
          </a:p>
        </p:txBody>
      </p:sp>
    </p:spTree>
    <p:extLst>
      <p:ext uri="{BB962C8B-B14F-4D97-AF65-F5344CB8AC3E}">
        <p14:creationId xmlns:p14="http://schemas.microsoft.com/office/powerpoint/2010/main" val="352240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01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969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647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885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14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277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076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515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12/19/2024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783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12/19/2024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6747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067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12/19/2024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86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Tableau Analysis of US Police Shooting Data (2015-2022)</a:t>
            </a:r>
          </a:p>
        </p:txBody>
      </p:sp>
      <p:sp>
        <p:nvSpPr>
          <p:cNvPr id="3" name="Subtitle 2"/>
          <p:cNvSpPr>
            <a:spLocks noGrp="1"/>
          </p:cNvSpPr>
          <p:nvPr>
            <p:ph type="subTitle" idx="1"/>
          </p:nvPr>
        </p:nvSpPr>
        <p:spPr/>
        <p:txBody>
          <a:bodyPr/>
          <a:lstStyle/>
          <a:p>
            <a:r>
              <a:rPr dirty="0"/>
              <a:t>Insights into Yearly Trends, State-wise Data, and Demographic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Causes of Death in Police Shootings</a:t>
            </a:r>
          </a:p>
        </p:txBody>
      </p:sp>
      <p:sp>
        <p:nvSpPr>
          <p:cNvPr id="3" name="Content Placeholder 2"/>
          <p:cNvSpPr>
            <a:spLocks noGrp="1"/>
          </p:cNvSpPr>
          <p:nvPr>
            <p:ph idx="1"/>
          </p:nvPr>
        </p:nvSpPr>
        <p:spPr/>
        <p:txBody>
          <a:bodyPr/>
          <a:lstStyle/>
          <a:p>
            <a:r>
              <a:t>Most victims were shot. A small number experienced both shooting and tasering, highlighting the need for discussions on the use of force and non-lethal alternatives.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F868E6-520C-9DC4-5D53-46D508E48FC0}"/>
              </a:ext>
            </a:extLst>
          </p:cNvPr>
          <p:cNvPicPr>
            <a:picLocks noChangeAspect="1"/>
          </p:cNvPicPr>
          <p:nvPr/>
        </p:nvPicPr>
        <p:blipFill>
          <a:blip r:embed="rId3"/>
          <a:stretch>
            <a:fillRect/>
          </a:stretch>
        </p:blipFill>
        <p:spPr>
          <a:xfrm>
            <a:off x="0" y="2118773"/>
            <a:ext cx="9144000" cy="2620453"/>
          </a:xfrm>
          <a:prstGeom prst="rect">
            <a:avLst/>
          </a:prstGeom>
        </p:spPr>
      </p:pic>
    </p:spTree>
    <p:extLst>
      <p:ext uri="{BB962C8B-B14F-4D97-AF65-F5344CB8AC3E}">
        <p14:creationId xmlns:p14="http://schemas.microsoft.com/office/powerpoint/2010/main" val="183573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Key Takeaways</a:t>
            </a:r>
          </a:p>
        </p:txBody>
      </p:sp>
      <p:sp>
        <p:nvSpPr>
          <p:cNvPr id="3" name="Content Placeholder 2"/>
          <p:cNvSpPr>
            <a:spLocks noGrp="1"/>
          </p:cNvSpPr>
          <p:nvPr>
            <p:ph idx="1"/>
          </p:nvPr>
        </p:nvSpPr>
        <p:spPr/>
        <p:txBody>
          <a:bodyPr>
            <a:normAutofit/>
          </a:bodyPr>
          <a:lstStyle/>
          <a:p>
            <a:r>
              <a:t>Key findings:</a:t>
            </a:r>
          </a:p>
          <a:p>
            <a:r>
              <a:t>1. Decline in shootings over the years.</a:t>
            </a:r>
          </a:p>
          <a:p>
            <a:r>
              <a:t>2. Geographic concentration in certain states.</a:t>
            </a:r>
          </a:p>
          <a:p>
            <a:r>
              <a:t>3. Demographic patterns warrant further scrutiny.</a:t>
            </a:r>
          </a:p>
          <a:p>
            <a:endParaRPr/>
          </a:p>
          <a:p>
            <a:r>
              <a:t>Recommendations:</a:t>
            </a:r>
          </a:p>
          <a:p>
            <a:r>
              <a:t>1. Investigate high-shooting states.</a:t>
            </a:r>
          </a:p>
          <a:p>
            <a:r>
              <a:t>2. Promote bias mitigation training.</a:t>
            </a:r>
          </a:p>
          <a:p>
            <a:r>
              <a:t>3. Encourage adoption of non-lethal enforcement methods.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Yearly Trend of Shootings (2015-2022)</a:t>
            </a:r>
          </a:p>
        </p:txBody>
      </p:sp>
      <p:sp>
        <p:nvSpPr>
          <p:cNvPr id="3" name="Content Placeholder 2"/>
          <p:cNvSpPr>
            <a:spLocks noGrp="1"/>
          </p:cNvSpPr>
          <p:nvPr>
            <p:ph idx="1"/>
          </p:nvPr>
        </p:nvSpPr>
        <p:spPr/>
        <p:txBody>
          <a:bodyPr/>
          <a:lstStyle/>
          <a:p>
            <a:r>
              <a:t>This line chart shows yearly counts of police shootings. Numbers were stable (~900 annually) until a sharp decline in 2021 (567 cases) and 2022 (238 cases).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C1C43-9994-EB10-91D1-A19FE5D532A5}"/>
              </a:ext>
            </a:extLst>
          </p:cNvPr>
          <p:cNvPicPr>
            <a:picLocks noChangeAspect="1"/>
          </p:cNvPicPr>
          <p:nvPr/>
        </p:nvPicPr>
        <p:blipFill>
          <a:blip r:embed="rId3"/>
          <a:stretch>
            <a:fillRect/>
          </a:stretch>
        </p:blipFill>
        <p:spPr>
          <a:xfrm>
            <a:off x="0" y="633982"/>
            <a:ext cx="9144000" cy="5590035"/>
          </a:xfrm>
          <a:prstGeom prst="rect">
            <a:avLst/>
          </a:prstGeom>
        </p:spPr>
      </p:pic>
    </p:spTree>
    <p:extLst>
      <p:ext uri="{BB962C8B-B14F-4D97-AF65-F5344CB8AC3E}">
        <p14:creationId xmlns:p14="http://schemas.microsoft.com/office/powerpoint/2010/main" val="162880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Geographic Distribution of Shootings</a:t>
            </a:r>
          </a:p>
        </p:txBody>
      </p:sp>
      <p:sp>
        <p:nvSpPr>
          <p:cNvPr id="3" name="Content Placeholder 2"/>
          <p:cNvSpPr>
            <a:spLocks noGrp="1"/>
          </p:cNvSpPr>
          <p:nvPr>
            <p:ph idx="1"/>
          </p:nvPr>
        </p:nvSpPr>
        <p:spPr/>
        <p:txBody>
          <a:bodyPr/>
          <a:lstStyle/>
          <a:p>
            <a:r>
              <a:t>This map highlights state-wise shootings. Higher numbers are seen in states like California, Texas, and Florida, potentially due to their larger populations.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EA5876-CBB3-0973-2136-B7B947B844C1}"/>
              </a:ext>
            </a:extLst>
          </p:cNvPr>
          <p:cNvPicPr>
            <a:picLocks noChangeAspect="1"/>
          </p:cNvPicPr>
          <p:nvPr/>
        </p:nvPicPr>
        <p:blipFill>
          <a:blip r:embed="rId3"/>
          <a:stretch>
            <a:fillRect/>
          </a:stretch>
        </p:blipFill>
        <p:spPr>
          <a:xfrm>
            <a:off x="0" y="578399"/>
            <a:ext cx="9144000" cy="5561599"/>
          </a:xfrm>
          <a:prstGeom prst="rect">
            <a:avLst/>
          </a:prstGeom>
        </p:spPr>
      </p:pic>
    </p:spTree>
    <p:extLst>
      <p:ext uri="{BB962C8B-B14F-4D97-AF65-F5344CB8AC3E}">
        <p14:creationId xmlns:p14="http://schemas.microsoft.com/office/powerpoint/2010/main" val="237920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State-Wise Shooting Breakdown</a:t>
            </a:r>
          </a:p>
        </p:txBody>
      </p:sp>
      <p:sp>
        <p:nvSpPr>
          <p:cNvPr id="3" name="Content Placeholder 2"/>
          <p:cNvSpPr>
            <a:spLocks noGrp="1"/>
          </p:cNvSpPr>
          <p:nvPr>
            <p:ph idx="1"/>
          </p:nvPr>
        </p:nvSpPr>
        <p:spPr/>
        <p:txBody>
          <a:bodyPr/>
          <a:lstStyle/>
          <a:p>
            <a:r>
              <a:t>This bar chart ranks states by their contribution to total shootings. California leads at 13.97%, followed by Texas (8.81%) and Florida (6.83%).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CBBD31-8CE4-9712-6482-BBFF53093648}"/>
              </a:ext>
            </a:extLst>
          </p:cNvPr>
          <p:cNvPicPr>
            <a:picLocks noChangeAspect="1"/>
          </p:cNvPicPr>
          <p:nvPr/>
        </p:nvPicPr>
        <p:blipFill>
          <a:blip r:embed="rId3"/>
          <a:stretch>
            <a:fillRect/>
          </a:stretch>
        </p:blipFill>
        <p:spPr>
          <a:xfrm>
            <a:off x="0" y="978556"/>
            <a:ext cx="9144000" cy="4900888"/>
          </a:xfrm>
          <a:prstGeom prst="rect">
            <a:avLst/>
          </a:prstGeom>
        </p:spPr>
      </p:pic>
    </p:spTree>
    <p:extLst>
      <p:ext uri="{BB962C8B-B14F-4D97-AF65-F5344CB8AC3E}">
        <p14:creationId xmlns:p14="http://schemas.microsoft.com/office/powerpoint/2010/main" val="1458635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Demographic Breakdown of Victims</a:t>
            </a:r>
          </a:p>
        </p:txBody>
      </p:sp>
      <p:sp>
        <p:nvSpPr>
          <p:cNvPr id="3" name="Content Placeholder 2"/>
          <p:cNvSpPr>
            <a:spLocks noGrp="1"/>
          </p:cNvSpPr>
          <p:nvPr>
            <p:ph idx="1"/>
          </p:nvPr>
        </p:nvSpPr>
        <p:spPr/>
        <p:txBody>
          <a:bodyPr/>
          <a:lstStyle/>
          <a:p>
            <a:r>
              <a:t>The majority of victims are White (W), followed by Black (B) and Hispanic (H). Males (M) are the predominant gender among victims.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EBC2BF-02C2-24AB-29DA-BF4A21BBE15D}"/>
              </a:ext>
            </a:extLst>
          </p:cNvPr>
          <p:cNvPicPr>
            <a:picLocks noChangeAspect="1"/>
          </p:cNvPicPr>
          <p:nvPr/>
        </p:nvPicPr>
        <p:blipFill>
          <a:blip r:embed="rId3"/>
          <a:stretch>
            <a:fillRect/>
          </a:stretch>
        </p:blipFill>
        <p:spPr>
          <a:xfrm>
            <a:off x="0" y="630191"/>
            <a:ext cx="9144000" cy="5597618"/>
          </a:xfrm>
          <a:prstGeom prst="rect">
            <a:avLst/>
          </a:prstGeom>
        </p:spPr>
      </p:pic>
    </p:spTree>
    <p:extLst>
      <p:ext uri="{BB962C8B-B14F-4D97-AF65-F5344CB8AC3E}">
        <p14:creationId xmlns:p14="http://schemas.microsoft.com/office/powerpoint/2010/main" val="35998590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TotalTime>
  <Words>803</Words>
  <Application>Microsoft Office PowerPoint</Application>
  <PresentationFormat>On-screen Show (4:3)</PresentationFormat>
  <Paragraphs>41</Paragraphs>
  <Slides>12</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Tableau Analysis of US Police Shooting Data (2015-2022)</vt:lpstr>
      <vt:lpstr>Yearly Trend of Shootings (2015-2022)</vt:lpstr>
      <vt:lpstr>PowerPoint Presentation</vt:lpstr>
      <vt:lpstr>Geographic Distribution of Shootings</vt:lpstr>
      <vt:lpstr>PowerPoint Presentation</vt:lpstr>
      <vt:lpstr>State-Wise Shooting Breakdown</vt:lpstr>
      <vt:lpstr>PowerPoint Presentation</vt:lpstr>
      <vt:lpstr>Demographic Breakdown of Victims</vt:lpstr>
      <vt:lpstr>PowerPoint Presentation</vt:lpstr>
      <vt:lpstr>Causes of Death in Police Shootings</vt:lpstr>
      <vt:lpstr>PowerPoint Presentation</vt:lpstr>
      <vt:lpstr>Conclusion and Key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 verma</dc:creator>
  <cp:keywords/>
  <dc:description>generated using python-pptx</dc:description>
  <cp:lastModifiedBy>Harsh verma</cp:lastModifiedBy>
  <cp:revision>5</cp:revision>
  <dcterms:created xsi:type="dcterms:W3CDTF">2013-01-27T09:14:16Z</dcterms:created>
  <dcterms:modified xsi:type="dcterms:W3CDTF">2024-12-19T21:38:38Z</dcterms:modified>
  <cp:category/>
</cp:coreProperties>
</file>