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1" r:id="rId1"/>
  </p:sldMasterIdLst>
  <p:notesMasterIdLst>
    <p:notesMasterId r:id="rId16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Gill Sans MT" panose="020B0502020104020203" pitchFamily="34" charset="0"/>
      <p:regular r:id="rId17"/>
      <p:bold r:id="rId18"/>
      <p:italic r:id="rId19"/>
      <p:boldItalic r:id="rId20"/>
    </p:embeddedFont>
    <p:embeddedFont>
      <p:font typeface="Libre Baskerville" panose="020B0604020202020204" charset="0"/>
      <p:regular r:id="rId21"/>
      <p:bold r:id="rId22"/>
      <p:italic r:id="rId23"/>
    </p:embeddedFont>
    <p:embeddedFont>
      <p:font typeface="Nunito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msodbc9BIeoGMIibI0VGeHtqu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6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1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7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6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7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1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3916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1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nitish59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BAE4-FAB7-4AC8-829B-DC5316269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62670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3C4858"/>
                </a:solidFill>
                <a:effectLst/>
                <a:latin typeface="Manrope"/>
              </a:rPr>
              <a:t>Hiring Process Analytics</a:t>
            </a:r>
            <a:br>
              <a:rPr lang="en-IN" b="1" i="0" dirty="0">
                <a:solidFill>
                  <a:srgbClr val="3C4858"/>
                </a:solidFill>
                <a:effectLst/>
                <a:latin typeface="Manrop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05F1F-5658-496E-9689-742A5216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02796"/>
          </a:xfrm>
        </p:spPr>
        <p:txBody>
          <a:bodyPr>
            <a:normAutofit/>
          </a:bodyPr>
          <a:lstStyle/>
          <a:p>
            <a:r>
              <a:rPr lang="en-IN" dirty="0"/>
              <a:t>Made by: Nitish Kumar Verma</a:t>
            </a:r>
          </a:p>
          <a:p>
            <a:r>
              <a:rPr lang="en-IN" dirty="0"/>
              <a:t>Mail: </a:t>
            </a:r>
            <a:r>
              <a:rPr lang="en-IN" dirty="0">
                <a:hlinkClick r:id="rId2"/>
              </a:rPr>
              <a:t>knitish595@gmail.com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11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B245A-708A-4308-AE81-45807991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9" y="209549"/>
            <a:ext cx="11634405" cy="56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2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74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 sz="31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CHARTS: </a:t>
            </a:r>
            <a:r>
              <a:rPr lang="en-US" sz="31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DIFFERENT CHARTS AND GRAPHS TO PERFORM THE TASK REPRESENTING THE DATA.</a:t>
            </a:r>
            <a:br>
              <a:rPr lang="en-US" sz="31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31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 TASK: </a:t>
            </a:r>
            <a:r>
              <a:rPr lang="en-US" sz="31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 DIFFERENT POST TIERS USING CHART/GRAPH</a:t>
            </a:r>
            <a:r>
              <a:rPr lang="en-US" sz="3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br>
              <a:rPr lang="en-US" b="0" i="0">
                <a:solidFill>
                  <a:srgbClr val="8492A6"/>
                </a:solidFill>
                <a:latin typeface="Nunito"/>
                <a:ea typeface="Nunito"/>
                <a:cs typeface="Nunito"/>
                <a:sym typeface="Nunito"/>
              </a:rPr>
            </a:br>
            <a:endParaRPr/>
          </a:p>
        </p:txBody>
      </p:sp>
      <p:pic>
        <p:nvPicPr>
          <p:cNvPr id="301" name="Google Shape;301;p1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4547" t="36685" b="7656"/>
          <a:stretch/>
        </p:blipFill>
        <p:spPr>
          <a:xfrm>
            <a:off x="1171574" y="2314574"/>
            <a:ext cx="4133851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0"/>
          <p:cNvSpPr txBox="1"/>
          <p:nvPr/>
        </p:nvSpPr>
        <p:spPr>
          <a:xfrm>
            <a:off x="1171574" y="3028951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first step would be to use the above formula against all the different Post Tiers to find out the number of employees under each of them.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Creating a table to showcase the same.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a Bar Graph to visualize the respective number against each Post Tier.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"/>
          <p:cNvSpPr txBox="1">
            <a:spLocks noGrp="1"/>
          </p:cNvSpPr>
          <p:nvPr>
            <p:ph type="title"/>
          </p:nvPr>
        </p:nvSpPr>
        <p:spPr>
          <a:xfrm>
            <a:off x="683894" y="347709"/>
            <a:ext cx="10612755" cy="7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 dirty="0">
                <a:solidFill>
                  <a:schemeClr val="dk1"/>
                </a:solidFill>
              </a:rPr>
              <a:t>BAR GRAPHS and pie charts for visualization to 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represent the different position tiers</a:t>
            </a:r>
            <a:r>
              <a:rPr lang="en-US" dirty="0">
                <a:solidFill>
                  <a:schemeClr val="dk1"/>
                </a:solidFill>
              </a:rPr>
              <a:t>	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B68E1-3423-4C92-B0CB-7E05F106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407" y="1903323"/>
            <a:ext cx="3246938" cy="41355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C1240-B8E3-4D43-9DD5-9C945468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395" y="1903322"/>
            <a:ext cx="8675198" cy="41355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dirty="0">
                <a:solidFill>
                  <a:schemeClr val="dk1"/>
                </a:solidFill>
              </a:rPr>
              <a:t>RESULT</a:t>
            </a:r>
            <a:endParaRPr dirty="0"/>
          </a:p>
        </p:txBody>
      </p:sp>
      <p:sp>
        <p:nvSpPr>
          <p:cNvPr id="315" name="Google Shape;315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No. of Males Hired=2563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No. of Females Hired=1856</a:t>
            </a:r>
            <a:endParaRPr dirty="0"/>
          </a:p>
          <a:p>
            <a:pPr>
              <a:lnSpc>
                <a:spcPct val="120000"/>
              </a:lnSpc>
              <a:buClr>
                <a:schemeClr val="dk1"/>
              </a:buClr>
              <a:buSzPts val="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Average Salary=49983.03</a:t>
            </a: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idx="1"/>
          </p:nvPr>
        </p:nvSpPr>
        <p:spPr>
          <a:xfrm>
            <a:off x="3733800" y="2425700"/>
            <a:ext cx="4869426" cy="186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en-US" sz="6600" b="1" i="1" dirty="0">
                <a:solidFill>
                  <a:schemeClr val="dk1"/>
                </a:solidFill>
              </a:rPr>
              <a:t>Thank you..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 txBox="1">
            <a:spLocks noGrp="1"/>
          </p:cNvSpPr>
          <p:nvPr>
            <p:ph type="title"/>
          </p:nvPr>
        </p:nvSpPr>
        <p:spPr>
          <a:xfrm>
            <a:off x="838199" y="288925"/>
            <a:ext cx="6054213" cy="156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u="sng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DESCRIPTION</a:t>
            </a:r>
            <a:r>
              <a:rPr lang="en-US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endParaRPr dirty="0"/>
          </a:p>
        </p:txBody>
      </p:sp>
      <p:sp>
        <p:nvSpPr>
          <p:cNvPr id="244" name="Google Shape;244;p2"/>
          <p:cNvSpPr txBox="1">
            <a:spLocks noGrp="1"/>
          </p:cNvSpPr>
          <p:nvPr>
            <p:ph idx="1"/>
          </p:nvPr>
        </p:nvSpPr>
        <p:spPr>
          <a:xfrm>
            <a:off x="1141412" y="1950720"/>
            <a:ext cx="99059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3200" dirty="0">
                <a:solidFill>
                  <a:schemeClr val="dk1"/>
                </a:solidFill>
              </a:rPr>
              <a:t>Hiring Process is very crucial thing that can affect the ultimate growth of a company. When an HR hire a candidate it is very important to hire that person on the basis of a lot of aspects as it is a mutual growth ais </a:t>
            </a:r>
            <a:r>
              <a:rPr lang="en-US" sz="3200" dirty="0" err="1">
                <a:solidFill>
                  <a:schemeClr val="dk1"/>
                </a:solidFill>
              </a:rPr>
              <a:t>nd</a:t>
            </a:r>
            <a:r>
              <a:rPr lang="en-US" sz="3200" dirty="0">
                <a:solidFill>
                  <a:schemeClr val="dk1"/>
                </a:solidFill>
              </a:rPr>
              <a:t> development of both the company and the person. So, Hiring should be done carefully.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>
            <a:spLocks noGrp="1"/>
          </p:cNvSpPr>
          <p:nvPr>
            <p:ph type="title"/>
          </p:nvPr>
        </p:nvSpPr>
        <p:spPr>
          <a:xfrm>
            <a:off x="838200" y="172175"/>
            <a:ext cx="4414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APPROACH</a:t>
            </a:r>
            <a:r>
              <a:rPr lang="en-US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:-</a:t>
            </a:r>
            <a:endParaRPr>
              <a:solidFill>
                <a:srgbClr val="FEFEFE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0" name="Google Shape;250;p3"/>
          <p:cNvSpPr txBox="1">
            <a:spLocks noGrp="1"/>
          </p:cNvSpPr>
          <p:nvPr>
            <p:ph idx="1"/>
          </p:nvPr>
        </p:nvSpPr>
        <p:spPr>
          <a:xfrm>
            <a:off x="838200" y="1885950"/>
            <a:ext cx="10515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AutoNum type="arabicPeriod"/>
            </a:pPr>
            <a:r>
              <a:rPr lang="en-US" b="1" i="0" dirty="0">
                <a:solidFill>
                  <a:schemeClr val="dk1"/>
                </a:solidFill>
              </a:rPr>
              <a:t> Download the dataset</a:t>
            </a:r>
            <a:endParaRPr b="1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Approach the solution by performing MS Excel formulas.</a:t>
            </a:r>
            <a:endParaRPr b="1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AutoNum type="arabicPeriod"/>
            </a:pPr>
            <a:r>
              <a:rPr lang="en-US" b="1" i="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Analyze the solutions.</a:t>
            </a:r>
            <a:endParaRPr b="1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Note them down.</a:t>
            </a:r>
            <a:endParaRPr b="1" i="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5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200" b="1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 HIRING:</a:t>
            </a:r>
            <a:r>
              <a:rPr lang="en-US" sz="3200" b="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r>
              <a:rPr lang="en-US" sz="3200" dirty="0">
                <a:solidFill>
                  <a:schemeClr val="dk1"/>
                </a:solidFill>
                <a:latin typeface="Twentieth Century"/>
              </a:rPr>
              <a:t>The hiring process involves bringing new individuals into the organization for various roles</a:t>
            </a:r>
            <a:br>
              <a:rPr lang="en-US" sz="3200" b="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32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</a:t>
            </a:r>
            <a:r>
              <a:rPr lang="en-US" sz="3200" b="1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TASK:</a:t>
            </a:r>
            <a:r>
              <a:rPr lang="en-US" sz="3200" b="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r>
              <a:rPr lang="en-US" sz="3200" dirty="0">
                <a:solidFill>
                  <a:schemeClr val="dk1"/>
                </a:solidFill>
                <a:latin typeface="Twentieth Century"/>
              </a:rPr>
              <a:t>Determine the gender distribution of hires. How many males and females have been hired by the company?</a:t>
            </a:r>
            <a:endParaRPr sz="3200" dirty="0">
              <a:solidFill>
                <a:schemeClr val="dk1"/>
              </a:solidFill>
              <a:latin typeface="Twentieth Century"/>
              <a:sym typeface="Twentieth Century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01958-6DDF-48B2-A816-7D693584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90742" cy="43322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F5A2E-F3FF-4D83-BF4B-BE959361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54" y="2903529"/>
            <a:ext cx="4638675" cy="514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B3E66-14DD-4E2A-829F-C6EEF0832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030" y="2624095"/>
            <a:ext cx="5515445" cy="2652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351DFB-F738-4C5D-A521-DCCCF7C26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53" y="4326732"/>
            <a:ext cx="4638675" cy="642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>
            <a:spLocks noGrp="1"/>
          </p:cNvSpPr>
          <p:nvPr>
            <p:ph type="title"/>
          </p:nvPr>
        </p:nvSpPr>
        <p:spPr>
          <a:xfrm>
            <a:off x="457200" y="428625"/>
            <a:ext cx="1082992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lang="en-US" sz="2800" b="1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B. AVERAGE SALARY:</a:t>
            </a:r>
            <a:r>
              <a:rPr lang="en-US" sz="2800" b="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ADDING ALL THE SALARIES FOR A SELECT GROUP OF EMPLOYEES AND THEN DIVIDING THE SUM BY THE NUMBER OF EMPLOYEES IN THE GROUP.</a:t>
            </a:r>
            <a:br>
              <a:rPr lang="en-US" sz="2800" b="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 b="1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 TASK:</a:t>
            </a:r>
            <a:r>
              <a:rPr lang="en-US" sz="2800" b="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WHAT IS THE AVERAGE SALARY OFFERED IN THIS COMPANY?</a:t>
            </a:r>
            <a:br>
              <a:rPr lang="en-US" sz="2800" b="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4" name="Google Shape;264;p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4378" y="2925910"/>
            <a:ext cx="4238624" cy="68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48E2EA-BC1E-4219-BC50-A4CFBEC4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26" y="2953049"/>
            <a:ext cx="3810001" cy="65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A8D84-160B-4848-A1E6-07A0FAB59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526" y="3901714"/>
            <a:ext cx="4603103" cy="1910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278367-A001-4192-8B2C-CDFA1342B84F}"/>
              </a:ext>
            </a:extLst>
          </p:cNvPr>
          <p:cNvSpPr txBox="1"/>
          <p:nvPr/>
        </p:nvSpPr>
        <p:spPr>
          <a:xfrm>
            <a:off x="5324477" y="2905126"/>
            <a:ext cx="54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BC1865-930A-4232-B62D-B7EC2B257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26" y="1852268"/>
            <a:ext cx="11382374" cy="10182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 sz="28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C. CLASS INTERVALS:</a:t>
            </a:r>
            <a:r>
              <a:rPr lang="en-US" sz="28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THE CLASS INTERVAL IS THE DIFFERENCE BETWEEN THE UPPER CLASS LIMIT AND THE LOWER CLASS LIMIT.</a:t>
            </a:r>
            <a:br>
              <a:rPr lang="en-US" sz="28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 TASK: </a:t>
            </a:r>
            <a:r>
              <a:rPr lang="en-US" sz="28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DRAW THE CLASS INTERVALS FOR SALARY IN THE COMPANY ?</a:t>
            </a:r>
            <a:br>
              <a:rPr lang="en-US" sz="2800" b="0" i="0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2800">
              <a:solidFill>
                <a:srgbClr val="FEFEF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1" name="Google Shape;271;p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742" y="2367741"/>
            <a:ext cx="3695700" cy="348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8264" y="2371725"/>
            <a:ext cx="3777322" cy="347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0049" y="2426042"/>
            <a:ext cx="3887484" cy="336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B40DFF-42DB-4363-88E5-45010D806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25" y="653972"/>
            <a:ext cx="10478949" cy="4641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F1CB8-3EE9-4B4B-9533-195AEF1C2217}"/>
              </a:ext>
            </a:extLst>
          </p:cNvPr>
          <p:cNvSpPr txBox="1"/>
          <p:nvPr/>
        </p:nvSpPr>
        <p:spPr>
          <a:xfrm>
            <a:off x="862012" y="5501759"/>
            <a:ext cx="14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5B4AE-8049-4030-9BC2-A9F6A247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136" y="5562600"/>
            <a:ext cx="4938512" cy="2751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>
            <a:spLocks noGrp="1"/>
          </p:cNvSpPr>
          <p:nvPr>
            <p:ph type="title"/>
          </p:nvPr>
        </p:nvSpPr>
        <p:spPr>
          <a:xfrm>
            <a:off x="419100" y="203200"/>
            <a:ext cx="10934700" cy="1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 sz="28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D. </a:t>
            </a:r>
            <a:r>
              <a:rPr lang="en-US" sz="2800" b="1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CHARTS AND PLOTS: </a:t>
            </a:r>
            <a:r>
              <a:rPr lang="en-US" sz="28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IS ONE OF THE MOST IMPORTANT PART OF ANALYSIS TO VISUALIZE THE DATA.</a:t>
            </a:r>
            <a:br>
              <a:rPr lang="en-US" sz="28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 b="1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 TASK: </a:t>
            </a:r>
            <a:r>
              <a:rPr lang="en-US" sz="28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DRAW PIE CHART / BAR GRAPH ( OR ANY OTHER GRAPH ) TO SHOW PROPORTION OF PEOPLE WORKING DIFFERENT DEPARTMENT ?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862AD5-CE20-4CF7-BB80-A0B3B3C4B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0859" y="2504308"/>
            <a:ext cx="7955965" cy="600842"/>
          </a:xfrm>
        </p:spPr>
      </p:pic>
      <p:sp>
        <p:nvSpPr>
          <p:cNvPr id="287" name="Google Shape;287;p8"/>
          <p:cNvSpPr txBox="1"/>
          <p:nvPr/>
        </p:nvSpPr>
        <p:spPr>
          <a:xfrm>
            <a:off x="914399" y="3379958"/>
            <a:ext cx="797242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a Bar Graph </a:t>
            </a:r>
            <a:r>
              <a:rPr lang="en-US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PIE chart to visualize the respective number against each department.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first step would be to use the above formula against all the different departments to find out the number of employees under each of them.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Creating a table to showcase the same.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B1609-4FEC-484F-8435-FD2A8146E256}"/>
              </a:ext>
            </a:extLst>
          </p:cNvPr>
          <p:cNvSpPr txBox="1"/>
          <p:nvPr/>
        </p:nvSpPr>
        <p:spPr>
          <a:xfrm>
            <a:off x="733424" y="2190750"/>
            <a:ext cx="142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48482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br>
              <a:rPr lang="en-US" dirty="0"/>
            </a:br>
            <a:br>
              <a:rPr lang="en-US" dirty="0">
                <a:solidFill>
                  <a:schemeClr val="dk1"/>
                </a:solidFill>
              </a:rPr>
            </a:br>
            <a:r>
              <a:rPr lang="en-US" sz="3100" dirty="0">
                <a:solidFill>
                  <a:schemeClr val="dk1"/>
                </a:solidFill>
              </a:rPr>
              <a:t>PROPORTION OF PEOPLE WORKING IN DIFFERENT DEPT.</a:t>
            </a:r>
            <a:endParaRPr dirty="0"/>
          </a:p>
        </p:txBody>
      </p:sp>
      <p:pic>
        <p:nvPicPr>
          <p:cNvPr id="295" name="Google Shape;2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9266" y="1747778"/>
            <a:ext cx="6106601" cy="351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D93D6-3E65-419C-8E4A-9AFCF79BE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03" y="1843057"/>
            <a:ext cx="4925340" cy="3414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594EE-BF5E-41B7-8A86-C62813F5B6AA}"/>
              </a:ext>
            </a:extLst>
          </p:cNvPr>
          <p:cNvSpPr txBox="1"/>
          <p:nvPr/>
        </p:nvSpPr>
        <p:spPr>
          <a:xfrm>
            <a:off x="1247775" y="1514475"/>
            <a:ext cx="39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DEPARTMENTS                EMP NO.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462</Words>
  <Application>Microsoft Office PowerPoint</Application>
  <PresentationFormat>Widescreen</PresentationFormat>
  <Paragraphs>33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Manrope</vt:lpstr>
      <vt:lpstr>Wingdings</vt:lpstr>
      <vt:lpstr>Nunito</vt:lpstr>
      <vt:lpstr>Arial</vt:lpstr>
      <vt:lpstr>Libre Baskerville</vt:lpstr>
      <vt:lpstr>Gill Sans MT</vt:lpstr>
      <vt:lpstr>Twentieth Century</vt:lpstr>
      <vt:lpstr>Gallery</vt:lpstr>
      <vt:lpstr>Hiring Process Analytics </vt:lpstr>
      <vt:lpstr>PROJECT DESCRIPTION:-</vt:lpstr>
      <vt:lpstr>APPROACH:-</vt:lpstr>
      <vt:lpstr>A. HIRING: The hiring process involves bringing new individuals into the organization for various roles MY TASK: Determine the gender distribution of hires. How many males and females have been hired by the company?</vt:lpstr>
      <vt:lpstr>B. AVERAGE SALARY: ADDING ALL THE SALARIES FOR A SELECT GROUP OF EMPLOYEES AND THEN DIVIDING THE SUM BY THE NUMBER OF EMPLOYEES IN THE GROUP. YOUR TASK: WHAT IS THE AVERAGE SALARY OFFERED IN THIS COMPANY? </vt:lpstr>
      <vt:lpstr>C. CLASS INTERVALS: THE CLASS INTERVAL IS THE DIFFERENCE BETWEEN THE UPPER CLASS LIMIT AND THE LOWER CLASS LIMIT. YOUR TASK: DRAW THE CLASS INTERVALS FOR SALARY IN THE COMPANY ? </vt:lpstr>
      <vt:lpstr>PowerPoint Presentation</vt:lpstr>
      <vt:lpstr>D. CHARTS AND PLOTS: THIS IS ONE OF THE MOST IMPORTANT PART OF ANALYSIS TO VISUALIZE THE DATA. YOUR TASK: DRAW PIE CHART / BAR GRAPH ( OR ANY OTHER GRAPH ) TO SHOW PROPORTION OF PEOPLE WORKING DIFFERENT DEPARTMENT ?</vt:lpstr>
      <vt:lpstr>  PROPORTION OF PEOPLE WORKING IN DIFFERENT DEPT.</vt:lpstr>
      <vt:lpstr>PowerPoint Presentation</vt:lpstr>
      <vt:lpstr>CHARTS: USE DIFFERENT CHARTS AND GRAPHS TO PERFORM THE TASK REPRESENTING THE DATA. YOUR TASK: REPRESENT DIFFERENT POST TIERS USING CHART/GRAPH? </vt:lpstr>
      <vt:lpstr>BAR GRAPHS and pie charts for visualization to  represent the different position tiers 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Aniket Roy</dc:creator>
  <cp:lastModifiedBy>Nitish verma</cp:lastModifiedBy>
  <cp:revision>11</cp:revision>
  <dcterms:created xsi:type="dcterms:W3CDTF">2022-08-15T17:20:43Z</dcterms:created>
  <dcterms:modified xsi:type="dcterms:W3CDTF">2024-06-10T09:22:11Z</dcterms:modified>
</cp:coreProperties>
</file>