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Courier Prime"/>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urierPrime-bold.fntdata"/><Relationship Id="rId16" Type="http://schemas.openxmlformats.org/officeDocument/2006/relationships/font" Target="fonts/CourierPrime-regular.fntdata"/><Relationship Id="rId5" Type="http://schemas.openxmlformats.org/officeDocument/2006/relationships/notesMaster" Target="notesMasters/notesMaster1.xml"/><Relationship Id="rId19" Type="http://schemas.openxmlformats.org/officeDocument/2006/relationships/font" Target="fonts/CourierPrime-boldItalic.fntdata"/><Relationship Id="rId6" Type="http://schemas.openxmlformats.org/officeDocument/2006/relationships/slide" Target="slides/slide1.xml"/><Relationship Id="rId18" Type="http://schemas.openxmlformats.org/officeDocument/2006/relationships/font" Target="fonts/CourierPrim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6a75202b5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b6a75202b5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b6a75202b5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techwithtim.net/tutorials/python-programming/tic-tac-toe-tutorial/" TargetMode="External"/><Relationship Id="rId4" Type="http://schemas.openxmlformats.org/officeDocument/2006/relationships/hyperlink" Target="https://www.askpython.com/python/examples/tic-tac-toe-using-python" TargetMode="External"/><Relationship Id="rId11" Type="http://schemas.openxmlformats.org/officeDocument/2006/relationships/image" Target="../media/image2.png"/><Relationship Id="rId10" Type="http://schemas.openxmlformats.org/officeDocument/2006/relationships/image" Target="../media/image8.png"/><Relationship Id="rId12" Type="http://schemas.openxmlformats.org/officeDocument/2006/relationships/image" Target="../media/image15.jpg"/><Relationship Id="rId9" Type="http://schemas.openxmlformats.org/officeDocument/2006/relationships/image" Target="../media/image5.png"/><Relationship Id="rId5" Type="http://schemas.openxmlformats.org/officeDocument/2006/relationships/hyperlink" Target="https://www.youtube.com/watch?v=5s_lGC2sxwQ" TargetMode="External"/><Relationship Id="rId6" Type="http://schemas.openxmlformats.org/officeDocument/2006/relationships/hyperlink" Target="https://www.youtube.com/watch?v=jAaJZLqryTI&amp;t=3s" TargetMode="External"/><Relationship Id="rId7" Type="http://schemas.openxmlformats.org/officeDocument/2006/relationships/hyperlink" Target="https://www.youtube.com/watch?v=JC1QsLOXp-I&amp;t=12s" TargetMode="External"/><Relationship Id="rId8" Type="http://schemas.openxmlformats.org/officeDocument/2006/relationships/hyperlink" Target="https://www.youtube.com/watch?v=2Tr8LkyU78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 Id="rId9"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6.png"/><Relationship Id="rId7" Type="http://schemas.openxmlformats.org/officeDocument/2006/relationships/image" Target="../media/image4.jpg"/><Relationship Id="rId8"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 Id="rId9"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15.jpg"/><Relationship Id="rId7" Type="http://schemas.openxmlformats.org/officeDocument/2006/relationships/image" Target="../media/image16.png"/><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5.jpg"/><Relationship Id="rId7" Type="http://schemas.openxmlformats.org/officeDocument/2006/relationships/image" Target="../media/image19.png"/><Relationship Id="rId8"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5.jpg"/><Relationship Id="rId7" Type="http://schemas.openxmlformats.org/officeDocument/2006/relationships/image" Target="../media/image18.png"/><Relationship Id="rId8"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A screenshot of a cell phone&#10;&#10;Description automatically generated" id="88" name="Google Shape;88;p13"/>
          <p:cNvPicPr preferRelativeResize="0"/>
          <p:nvPr/>
        </p:nvPicPr>
        <p:blipFill rotWithShape="1">
          <a:blip r:embed="rId3">
            <a:alphaModFix/>
          </a:blip>
          <a:srcRect b="0" l="0" r="0" t="0"/>
          <a:stretch/>
        </p:blipFill>
        <p:spPr>
          <a:xfrm>
            <a:off x="10870049" y="-1822"/>
            <a:ext cx="1324665" cy="826527"/>
          </a:xfrm>
          <a:prstGeom prst="rect">
            <a:avLst/>
          </a:prstGeom>
          <a:noFill/>
          <a:ln>
            <a:noFill/>
          </a:ln>
        </p:spPr>
      </p:pic>
      <p:pic>
        <p:nvPicPr>
          <p:cNvPr descr="A picture containing drawing&#10;&#10;Description automatically generated" id="89" name="Google Shape;89;p13"/>
          <p:cNvPicPr preferRelativeResize="0"/>
          <p:nvPr>
            <p:ph idx="1" type="body"/>
          </p:nvPr>
        </p:nvPicPr>
        <p:blipFill rotWithShape="1">
          <a:blip r:embed="rId4">
            <a:alphaModFix/>
          </a:blip>
          <a:srcRect b="0" l="0" r="0" t="0"/>
          <a:stretch/>
        </p:blipFill>
        <p:spPr>
          <a:xfrm>
            <a:off x="66495" y="-2800"/>
            <a:ext cx="2857500" cy="762000"/>
          </a:xfrm>
          <a:prstGeom prst="rect">
            <a:avLst/>
          </a:prstGeom>
          <a:noFill/>
          <a:ln>
            <a:noFill/>
          </a:ln>
        </p:spPr>
      </p:pic>
      <p:pic>
        <p:nvPicPr>
          <p:cNvPr id="90" name="Google Shape;90;p13"/>
          <p:cNvPicPr preferRelativeResize="0"/>
          <p:nvPr/>
        </p:nvPicPr>
        <p:blipFill rotWithShape="1">
          <a:blip r:embed="rId5">
            <a:alphaModFix/>
          </a:blip>
          <a:srcRect b="0" l="0" r="0" t="0"/>
          <a:stretch/>
        </p:blipFill>
        <p:spPr>
          <a:xfrm>
            <a:off x="-5752" y="6754636"/>
            <a:ext cx="12217879" cy="307370"/>
          </a:xfrm>
          <a:prstGeom prst="rect">
            <a:avLst/>
          </a:prstGeom>
          <a:noFill/>
          <a:ln>
            <a:noFill/>
          </a:ln>
        </p:spPr>
      </p:pic>
      <p:pic>
        <p:nvPicPr>
          <p:cNvPr id="91" name="Google Shape;91;p13"/>
          <p:cNvPicPr preferRelativeResize="0"/>
          <p:nvPr/>
        </p:nvPicPr>
        <p:blipFill rotWithShape="1">
          <a:blip r:embed="rId6">
            <a:alphaModFix/>
          </a:blip>
          <a:srcRect b="0" l="0" r="0" t="0"/>
          <a:stretch/>
        </p:blipFill>
        <p:spPr>
          <a:xfrm flipH="1" rot="10800000">
            <a:off x="-5751" y="6595904"/>
            <a:ext cx="9313652" cy="164756"/>
          </a:xfrm>
          <a:prstGeom prst="rect">
            <a:avLst/>
          </a:prstGeom>
          <a:noFill/>
          <a:ln>
            <a:noFill/>
          </a:ln>
        </p:spPr>
      </p:pic>
      <p:sp>
        <p:nvSpPr>
          <p:cNvPr id="92" name="Google Shape;92;p13"/>
          <p:cNvSpPr txBox="1"/>
          <p:nvPr/>
        </p:nvSpPr>
        <p:spPr>
          <a:xfrm>
            <a:off x="914400" y="1100290"/>
            <a:ext cx="7315200" cy="11541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5000"/>
              <a:buFont typeface="Arial"/>
              <a:buNone/>
            </a:pPr>
            <a:r>
              <a:rPr b="0" i="0" lang="en-IN" sz="5000" u="none" cap="none" strike="noStrike">
                <a:solidFill>
                  <a:srgbClr val="FF8600"/>
                </a:solidFill>
                <a:latin typeface="Arial"/>
                <a:ea typeface="Arial"/>
                <a:cs typeface="Arial"/>
                <a:sym typeface="Arial"/>
              </a:rPr>
              <a:t>Python mini project </a:t>
            </a:r>
            <a:endParaRPr b="0" i="0" sz="5000" u="none" cap="none" strike="noStrike">
              <a:solidFill>
                <a:srgbClr val="FF8600"/>
              </a:solidFill>
              <a:latin typeface="Arial"/>
              <a:ea typeface="Arial"/>
              <a:cs typeface="Arial"/>
              <a:sym typeface="Arial"/>
            </a:endParaRPr>
          </a:p>
        </p:txBody>
      </p:sp>
      <p:sp>
        <p:nvSpPr>
          <p:cNvPr id="93" name="Google Shape;93;p13"/>
          <p:cNvSpPr txBox="1"/>
          <p:nvPr/>
        </p:nvSpPr>
        <p:spPr>
          <a:xfrm>
            <a:off x="2924000" y="4259550"/>
            <a:ext cx="5220600" cy="10467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BY-Sayyam Jain         (16010520093)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      Dhanesh Thakker (16010520100)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      Utkarsh Verma      (16010520104)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      Saurabh Rane       (16010520089)</a:t>
            </a:r>
            <a:endParaRPr b="0" i="0" sz="1400" u="none" cap="none" strike="noStrike">
              <a:solidFill>
                <a:schemeClr val="dk1"/>
              </a:solidFill>
              <a:latin typeface="Arial"/>
              <a:ea typeface="Arial"/>
              <a:cs typeface="Arial"/>
              <a:sym typeface="Arial"/>
            </a:endParaRPr>
          </a:p>
        </p:txBody>
      </p:sp>
      <p:sp>
        <p:nvSpPr>
          <p:cNvPr id="94" name="Google Shape;94;p13"/>
          <p:cNvSpPr txBox="1"/>
          <p:nvPr/>
        </p:nvSpPr>
        <p:spPr>
          <a:xfrm>
            <a:off x="842425" y="2361150"/>
            <a:ext cx="6846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rgbClr val="FF8600"/>
                </a:solidFill>
                <a:latin typeface="Arial"/>
                <a:ea typeface="Arial"/>
                <a:cs typeface="Arial"/>
                <a:sym typeface="Arial"/>
              </a:rPr>
              <a:t>Tic-Tac-Toe (Multiplayer and AI)</a:t>
            </a:r>
            <a:endParaRPr b="0" i="0" sz="2800" u="none" cap="none" strike="noStrike">
              <a:solidFill>
                <a:srgbClr val="FF86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838200" y="879375"/>
            <a:ext cx="10515600" cy="811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IN" sz="2900">
                <a:solidFill>
                  <a:srgbClr val="FF8600"/>
                </a:solidFill>
              </a:rPr>
              <a:t>References</a:t>
            </a:r>
            <a:endParaRPr sz="2900">
              <a:solidFill>
                <a:srgbClr val="FF8600"/>
              </a:solidFill>
            </a:endParaRPr>
          </a:p>
        </p:txBody>
      </p:sp>
      <p:sp>
        <p:nvSpPr>
          <p:cNvPr id="204" name="Google Shape;204;p22"/>
          <p:cNvSpPr txBox="1"/>
          <p:nvPr>
            <p:ph idx="1" type="body"/>
          </p:nvPr>
        </p:nvSpPr>
        <p:spPr>
          <a:xfrm>
            <a:off x="815878" y="1758075"/>
            <a:ext cx="96609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IN" sz="1900" u="sng">
                <a:solidFill>
                  <a:schemeClr val="hlink"/>
                </a:solidFill>
                <a:hlinkClick r:id="rId3"/>
              </a:rPr>
              <a:t>https://www.techwithtim.net/tutorials/python-programming/tic-tac-toe-tutorial/</a:t>
            </a:r>
            <a:endParaRPr sz="1900"/>
          </a:p>
          <a:p>
            <a:pPr indent="0" lvl="0" marL="0" rtl="0" algn="l">
              <a:lnSpc>
                <a:spcPct val="90000"/>
              </a:lnSpc>
              <a:spcBef>
                <a:spcPts val="1000"/>
              </a:spcBef>
              <a:spcAft>
                <a:spcPts val="0"/>
              </a:spcAft>
              <a:buSzPts val="1800"/>
              <a:buNone/>
            </a:pPr>
            <a:r>
              <a:rPr lang="en-IN" sz="1900" u="sng">
                <a:solidFill>
                  <a:schemeClr val="hlink"/>
                </a:solidFill>
                <a:hlinkClick r:id="rId4"/>
              </a:rPr>
              <a:t>https://www.askpython.com/python/examples/tic-tac-toe-using-python</a:t>
            </a:r>
            <a:endParaRPr/>
          </a:p>
          <a:p>
            <a:pPr indent="0" lvl="0" marL="0" rtl="0" algn="l">
              <a:lnSpc>
                <a:spcPct val="90000"/>
              </a:lnSpc>
              <a:spcBef>
                <a:spcPts val="1000"/>
              </a:spcBef>
              <a:spcAft>
                <a:spcPts val="0"/>
              </a:spcAft>
              <a:buSzPts val="1800"/>
              <a:buNone/>
            </a:pPr>
            <a:r>
              <a:rPr lang="en-IN" sz="1900" u="sng">
                <a:solidFill>
                  <a:schemeClr val="hlink"/>
                </a:solidFill>
                <a:hlinkClick r:id="rId5"/>
              </a:rPr>
              <a:t>https://www.youtube.com/watch?v=5s_lGC2sxwQ</a:t>
            </a:r>
            <a:endParaRPr sz="1900"/>
          </a:p>
          <a:p>
            <a:pPr indent="0" lvl="0" marL="0" rtl="0" algn="l">
              <a:lnSpc>
                <a:spcPct val="90000"/>
              </a:lnSpc>
              <a:spcBef>
                <a:spcPts val="1000"/>
              </a:spcBef>
              <a:spcAft>
                <a:spcPts val="0"/>
              </a:spcAft>
              <a:buSzPts val="1800"/>
              <a:buNone/>
            </a:pPr>
            <a:r>
              <a:rPr lang="en-IN" sz="1900" u="sng">
                <a:solidFill>
                  <a:schemeClr val="hlink"/>
                </a:solidFill>
                <a:hlinkClick r:id="rId6"/>
              </a:rPr>
              <a:t>https://www.youtube.com/watch?v=jAaJZLqryTI&amp;t=3s</a:t>
            </a:r>
            <a:endParaRPr sz="1900"/>
          </a:p>
          <a:p>
            <a:pPr indent="0" lvl="0" marL="0" rtl="0" algn="l">
              <a:lnSpc>
                <a:spcPct val="90000"/>
              </a:lnSpc>
              <a:spcBef>
                <a:spcPts val="1000"/>
              </a:spcBef>
              <a:spcAft>
                <a:spcPts val="0"/>
              </a:spcAft>
              <a:buSzPts val="1800"/>
              <a:buNone/>
            </a:pPr>
            <a:r>
              <a:rPr lang="en-IN" sz="1900" u="sng">
                <a:solidFill>
                  <a:schemeClr val="hlink"/>
                </a:solidFill>
                <a:hlinkClick r:id="rId7"/>
              </a:rPr>
              <a:t>https://www.youtube.com/watch?v=JC1QsLOXp-I&amp;t=12s</a:t>
            </a:r>
            <a:endParaRPr sz="1900"/>
          </a:p>
          <a:p>
            <a:pPr indent="0" lvl="0" marL="0" rtl="0" algn="l">
              <a:lnSpc>
                <a:spcPct val="90000"/>
              </a:lnSpc>
              <a:spcBef>
                <a:spcPts val="1000"/>
              </a:spcBef>
              <a:spcAft>
                <a:spcPts val="0"/>
              </a:spcAft>
              <a:buSzPts val="1800"/>
              <a:buNone/>
            </a:pPr>
            <a:r>
              <a:rPr lang="en-IN" sz="1900" u="sng">
                <a:solidFill>
                  <a:schemeClr val="hlink"/>
                </a:solidFill>
                <a:hlinkClick r:id="rId8"/>
              </a:rPr>
              <a:t>https://www.youtube.com/watch?v=2Tr8LkyU78c</a:t>
            </a:r>
            <a:endParaRPr sz="1900"/>
          </a:p>
          <a:p>
            <a:pPr indent="0" lvl="0" marL="0" rtl="0" algn="l">
              <a:lnSpc>
                <a:spcPct val="90000"/>
              </a:lnSpc>
              <a:spcBef>
                <a:spcPts val="1000"/>
              </a:spcBef>
              <a:spcAft>
                <a:spcPts val="0"/>
              </a:spcAft>
              <a:buSzPts val="1800"/>
              <a:buNone/>
            </a:pPr>
            <a:r>
              <a:t/>
            </a:r>
            <a:endParaRPr sz="1900"/>
          </a:p>
        </p:txBody>
      </p:sp>
      <p:sp>
        <p:nvSpPr>
          <p:cNvPr id="205" name="Google Shape;205;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pic>
        <p:nvPicPr>
          <p:cNvPr id="206" name="Google Shape;206;p22"/>
          <p:cNvPicPr preferRelativeResize="0"/>
          <p:nvPr/>
        </p:nvPicPr>
        <p:blipFill rotWithShape="1">
          <a:blip r:embed="rId9">
            <a:alphaModFix/>
          </a:blip>
          <a:srcRect b="0" l="0" r="0" t="0"/>
          <a:stretch/>
        </p:blipFill>
        <p:spPr>
          <a:xfrm rot="5400000">
            <a:off x="5722459" y="409319"/>
            <a:ext cx="702416" cy="12236663"/>
          </a:xfrm>
          <a:prstGeom prst="rect">
            <a:avLst/>
          </a:prstGeom>
          <a:noFill/>
          <a:ln>
            <a:noFill/>
          </a:ln>
        </p:spPr>
      </p:pic>
      <p:pic>
        <p:nvPicPr>
          <p:cNvPr id="207" name="Google Shape;207;p22"/>
          <p:cNvPicPr preferRelativeResize="0"/>
          <p:nvPr/>
        </p:nvPicPr>
        <p:blipFill rotWithShape="1">
          <a:blip r:embed="rId10">
            <a:alphaModFix/>
          </a:blip>
          <a:srcRect b="0" l="0" r="0" t="0"/>
          <a:stretch/>
        </p:blipFill>
        <p:spPr>
          <a:xfrm rot="5400000">
            <a:off x="7421729" y="1406173"/>
            <a:ext cx="207493" cy="9333047"/>
          </a:xfrm>
          <a:prstGeom prst="rect">
            <a:avLst/>
          </a:prstGeom>
          <a:noFill/>
          <a:ln>
            <a:noFill/>
          </a:ln>
        </p:spPr>
      </p:pic>
      <p:pic>
        <p:nvPicPr>
          <p:cNvPr descr="A close up of a sign&#10;&#10;Description automatically generated" id="208" name="Google Shape;208;p22"/>
          <p:cNvPicPr preferRelativeResize="0"/>
          <p:nvPr>
            <p:ph idx="1" type="body"/>
          </p:nvPr>
        </p:nvPicPr>
        <p:blipFill rotWithShape="1">
          <a:blip r:embed="rId11">
            <a:alphaModFix/>
          </a:blip>
          <a:srcRect b="0" l="0" r="0" t="0"/>
          <a:stretch/>
        </p:blipFill>
        <p:spPr>
          <a:xfrm>
            <a:off x="10844462" y="332681"/>
            <a:ext cx="968400" cy="721800"/>
          </a:xfrm>
          <a:prstGeom prst="rect">
            <a:avLst/>
          </a:prstGeom>
          <a:noFill/>
          <a:ln>
            <a:noFill/>
          </a:ln>
        </p:spPr>
      </p:pic>
      <p:pic>
        <p:nvPicPr>
          <p:cNvPr descr="A picture containing drawing&#10;&#10;Description automatically generated" id="209" name="Google Shape;209;p22"/>
          <p:cNvPicPr preferRelativeResize="0"/>
          <p:nvPr/>
        </p:nvPicPr>
        <p:blipFill rotWithShape="1">
          <a:blip r:embed="rId12">
            <a:alphaModFix/>
          </a:blip>
          <a:srcRect b="0" l="0" r="0" t="0"/>
          <a:stretch/>
        </p:blipFill>
        <p:spPr>
          <a:xfrm>
            <a:off x="105727" y="114434"/>
            <a:ext cx="3245735" cy="8114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descr="A screenshot of a cell phone&#10;&#10;Description automatically generated" id="99" name="Google Shape;99;p14"/>
          <p:cNvPicPr preferRelativeResize="0"/>
          <p:nvPr/>
        </p:nvPicPr>
        <p:blipFill rotWithShape="1">
          <a:blip r:embed="rId3">
            <a:alphaModFix/>
          </a:blip>
          <a:srcRect b="0" l="0" r="0" t="0"/>
          <a:stretch/>
        </p:blipFill>
        <p:spPr>
          <a:xfrm>
            <a:off x="10870049" y="-1822"/>
            <a:ext cx="1324665" cy="826527"/>
          </a:xfrm>
          <a:prstGeom prst="rect">
            <a:avLst/>
          </a:prstGeom>
          <a:noFill/>
          <a:ln>
            <a:noFill/>
          </a:ln>
        </p:spPr>
      </p:pic>
      <p:pic>
        <p:nvPicPr>
          <p:cNvPr descr="A picture containing drawing&#10;&#10;Description automatically generated" id="100" name="Google Shape;100;p14"/>
          <p:cNvPicPr preferRelativeResize="0"/>
          <p:nvPr>
            <p:ph idx="1" type="body"/>
          </p:nvPr>
        </p:nvPicPr>
        <p:blipFill rotWithShape="1">
          <a:blip r:embed="rId4">
            <a:alphaModFix/>
          </a:blip>
          <a:srcRect b="0" l="0" r="0" t="0"/>
          <a:stretch/>
        </p:blipFill>
        <p:spPr>
          <a:xfrm>
            <a:off x="66495" y="-2800"/>
            <a:ext cx="2857500" cy="762000"/>
          </a:xfrm>
          <a:prstGeom prst="rect">
            <a:avLst/>
          </a:prstGeom>
          <a:noFill/>
          <a:ln>
            <a:noFill/>
          </a:ln>
        </p:spPr>
      </p:pic>
      <p:pic>
        <p:nvPicPr>
          <p:cNvPr id="101" name="Google Shape;101;p14"/>
          <p:cNvPicPr preferRelativeResize="0"/>
          <p:nvPr/>
        </p:nvPicPr>
        <p:blipFill rotWithShape="1">
          <a:blip r:embed="rId5">
            <a:alphaModFix/>
          </a:blip>
          <a:srcRect b="0" l="0" r="0" t="0"/>
          <a:stretch/>
        </p:blipFill>
        <p:spPr>
          <a:xfrm>
            <a:off x="-5752" y="6754636"/>
            <a:ext cx="12217879" cy="307370"/>
          </a:xfrm>
          <a:prstGeom prst="rect">
            <a:avLst/>
          </a:prstGeom>
          <a:noFill/>
          <a:ln>
            <a:noFill/>
          </a:ln>
        </p:spPr>
      </p:pic>
      <p:pic>
        <p:nvPicPr>
          <p:cNvPr id="102" name="Google Shape;102;p14"/>
          <p:cNvPicPr preferRelativeResize="0"/>
          <p:nvPr/>
        </p:nvPicPr>
        <p:blipFill rotWithShape="1">
          <a:blip r:embed="rId6">
            <a:alphaModFix/>
          </a:blip>
          <a:srcRect b="0" l="0" r="0" t="0"/>
          <a:stretch/>
        </p:blipFill>
        <p:spPr>
          <a:xfrm flipH="1" rot="10800000">
            <a:off x="-5751" y="6595904"/>
            <a:ext cx="9313652" cy="164756"/>
          </a:xfrm>
          <a:prstGeom prst="rect">
            <a:avLst/>
          </a:prstGeom>
          <a:noFill/>
          <a:ln>
            <a:noFill/>
          </a:ln>
        </p:spPr>
      </p:pic>
      <p:sp>
        <p:nvSpPr>
          <p:cNvPr id="103" name="Google Shape;103;p14"/>
          <p:cNvSpPr txBox="1"/>
          <p:nvPr/>
        </p:nvSpPr>
        <p:spPr>
          <a:xfrm>
            <a:off x="1589950" y="2088250"/>
            <a:ext cx="7529700" cy="25272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360"/>
              </a:spcBef>
              <a:spcAft>
                <a:spcPts val="0"/>
              </a:spcAft>
              <a:buClr>
                <a:srgbClr val="000000"/>
              </a:buClr>
              <a:buSzPts val="2500"/>
              <a:buFont typeface="Arial"/>
              <a:buNone/>
            </a:pPr>
            <a:r>
              <a:rPr b="0" i="0" lang="en-IN" sz="2500" u="none" cap="none" strike="noStrike">
                <a:solidFill>
                  <a:schemeClr val="dk1"/>
                </a:solidFill>
                <a:latin typeface="Arial"/>
                <a:ea typeface="Arial"/>
                <a:cs typeface="Arial"/>
                <a:sym typeface="Arial"/>
              </a:rPr>
              <a:t>Create a program in python to execute a game of tic-tac-toe, Make two codes one for Multiplayer and one for AI</a:t>
            </a:r>
            <a:endParaRPr b="0" i="0" sz="2500" u="none" cap="none" strike="noStrike">
              <a:solidFill>
                <a:schemeClr val="dk1"/>
              </a:solidFill>
              <a:latin typeface="Arial"/>
              <a:ea typeface="Arial"/>
              <a:cs typeface="Arial"/>
              <a:sym typeface="Arial"/>
            </a:endParaRPr>
          </a:p>
        </p:txBody>
      </p:sp>
      <p:sp>
        <p:nvSpPr>
          <p:cNvPr id="104" name="Google Shape;104;p14"/>
          <p:cNvSpPr txBox="1"/>
          <p:nvPr/>
        </p:nvSpPr>
        <p:spPr>
          <a:xfrm>
            <a:off x="1589950" y="1008525"/>
            <a:ext cx="75297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700" u="none" cap="none" strike="noStrike">
                <a:solidFill>
                  <a:srgbClr val="FF8600"/>
                </a:solidFill>
                <a:latin typeface="Arial"/>
                <a:ea typeface="Arial"/>
                <a:cs typeface="Arial"/>
                <a:sym typeface="Arial"/>
              </a:rPr>
              <a:t>PROBLEM STATEMENT</a:t>
            </a:r>
            <a:endParaRPr b="0" i="0" sz="2700" u="none" cap="none" strike="noStrike">
              <a:solidFill>
                <a:srgbClr val="FF86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5"/>
          <p:cNvPicPr preferRelativeResize="0"/>
          <p:nvPr/>
        </p:nvPicPr>
        <p:blipFill rotWithShape="1">
          <a:blip r:embed="rId3">
            <a:alphaModFix/>
          </a:blip>
          <a:srcRect b="0" l="0" r="0" t="0"/>
          <a:stretch/>
        </p:blipFill>
        <p:spPr>
          <a:xfrm>
            <a:off x="11040979" y="0"/>
            <a:ext cx="1151021" cy="6855781"/>
          </a:xfrm>
          <a:prstGeom prst="rect">
            <a:avLst/>
          </a:prstGeom>
          <a:noFill/>
          <a:ln>
            <a:noFill/>
          </a:ln>
        </p:spPr>
      </p:pic>
      <p:pic>
        <p:nvPicPr>
          <p:cNvPr id="111" name="Google Shape;111;p15"/>
          <p:cNvPicPr preferRelativeResize="0"/>
          <p:nvPr/>
        </p:nvPicPr>
        <p:blipFill rotWithShape="1">
          <a:blip r:embed="rId4">
            <a:alphaModFix/>
          </a:blip>
          <a:srcRect b="0" l="0" r="0" t="0"/>
          <a:stretch/>
        </p:blipFill>
        <p:spPr>
          <a:xfrm>
            <a:off x="8153400" y="5696667"/>
            <a:ext cx="525379" cy="1159114"/>
          </a:xfrm>
          <a:prstGeom prst="rect">
            <a:avLst/>
          </a:prstGeom>
          <a:noFill/>
          <a:ln>
            <a:noFill/>
          </a:ln>
        </p:spPr>
      </p:pic>
      <p:pic>
        <p:nvPicPr>
          <p:cNvPr descr="A close up of a sign&#10;&#10;Description automatically generated" id="112" name="Google Shape;112;p15"/>
          <p:cNvPicPr preferRelativeResize="0"/>
          <p:nvPr/>
        </p:nvPicPr>
        <p:blipFill rotWithShape="1">
          <a:blip r:embed="rId5">
            <a:alphaModFix/>
          </a:blip>
          <a:srcRect b="0" l="0" r="0" t="0"/>
          <a:stretch/>
        </p:blipFill>
        <p:spPr>
          <a:xfrm>
            <a:off x="114404" y="6112827"/>
            <a:ext cx="868683" cy="647487"/>
          </a:xfrm>
          <a:prstGeom prst="rect">
            <a:avLst/>
          </a:prstGeom>
          <a:noFill/>
          <a:ln>
            <a:noFill/>
          </a:ln>
        </p:spPr>
      </p:pic>
      <p:pic>
        <p:nvPicPr>
          <p:cNvPr id="113" name="Google Shape;113;p15"/>
          <p:cNvPicPr preferRelativeResize="0"/>
          <p:nvPr/>
        </p:nvPicPr>
        <p:blipFill rotWithShape="1">
          <a:blip r:embed="rId6">
            <a:alphaModFix/>
          </a:blip>
          <a:srcRect b="0" l="0" r="0" t="0"/>
          <a:stretch/>
        </p:blipFill>
        <p:spPr>
          <a:xfrm rot="5400000">
            <a:off x="9288343" y="5088647"/>
            <a:ext cx="1159114" cy="2378242"/>
          </a:xfrm>
          <a:prstGeom prst="rect">
            <a:avLst/>
          </a:prstGeom>
          <a:noFill/>
          <a:ln>
            <a:noFill/>
          </a:ln>
        </p:spPr>
      </p:pic>
      <p:pic>
        <p:nvPicPr>
          <p:cNvPr descr="A picture containing drawing&#10;&#10;Description automatically generated" id="114" name="Google Shape;114;p15"/>
          <p:cNvPicPr preferRelativeResize="0"/>
          <p:nvPr/>
        </p:nvPicPr>
        <p:blipFill rotWithShape="1">
          <a:blip r:embed="rId7">
            <a:alphaModFix/>
          </a:blip>
          <a:srcRect b="0" l="0" r="0" t="0"/>
          <a:stretch/>
        </p:blipFill>
        <p:spPr>
          <a:xfrm>
            <a:off x="0" y="135035"/>
            <a:ext cx="2656121" cy="664030"/>
          </a:xfrm>
          <a:prstGeom prst="rect">
            <a:avLst/>
          </a:prstGeom>
          <a:noFill/>
          <a:ln>
            <a:noFill/>
          </a:ln>
        </p:spPr>
      </p:pic>
      <p:sp>
        <p:nvSpPr>
          <p:cNvPr id="115" name="Google Shape;115;p15"/>
          <p:cNvSpPr txBox="1"/>
          <p:nvPr/>
        </p:nvSpPr>
        <p:spPr>
          <a:xfrm>
            <a:off x="2656125" y="251420"/>
            <a:ext cx="7315200" cy="603000"/>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rgbClr val="000000"/>
              </a:buClr>
              <a:buSzPts val="2700"/>
              <a:buFont typeface="Arial"/>
              <a:buNone/>
            </a:pPr>
            <a:r>
              <a:rPr b="0" i="0" lang="en-IN" sz="2700" u="none" cap="none" strike="noStrike">
                <a:solidFill>
                  <a:srgbClr val="FF8600"/>
                </a:solidFill>
                <a:latin typeface="Arial"/>
                <a:ea typeface="Arial"/>
                <a:cs typeface="Arial"/>
                <a:sym typeface="Arial"/>
              </a:rPr>
              <a:t>System architecture</a:t>
            </a:r>
            <a:endParaRPr b="0" i="0" sz="2700" u="none" cap="none" strike="noStrike">
              <a:solidFill>
                <a:srgbClr val="FF8600"/>
              </a:solidFill>
              <a:latin typeface="Arial"/>
              <a:ea typeface="Arial"/>
              <a:cs typeface="Arial"/>
              <a:sym typeface="Arial"/>
            </a:endParaRPr>
          </a:p>
        </p:txBody>
      </p:sp>
      <p:sp>
        <p:nvSpPr>
          <p:cNvPr id="116" name="Google Shape;116;p15"/>
          <p:cNvSpPr txBox="1"/>
          <p:nvPr/>
        </p:nvSpPr>
        <p:spPr>
          <a:xfrm>
            <a:off x="494325" y="937350"/>
            <a:ext cx="5767800" cy="52296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360"/>
              </a:spcBef>
              <a:spcAft>
                <a:spcPts val="0"/>
              </a:spcAft>
              <a:buClr>
                <a:srgbClr val="000000"/>
              </a:buClr>
              <a:buSzPts val="1550"/>
              <a:buFont typeface="Arial"/>
              <a:buNone/>
            </a:pPr>
            <a:r>
              <a:rPr b="0" i="0" lang="en-IN" sz="1550" u="none" cap="none" strike="noStrike">
                <a:solidFill>
                  <a:schemeClr val="dk1"/>
                </a:solidFill>
                <a:latin typeface="Arial"/>
                <a:ea typeface="Arial"/>
                <a:cs typeface="Arial"/>
                <a:sym typeface="Arial"/>
              </a:rPr>
              <a:t>Tic-Tac-To is a game in which two players seek in alternate turns to complete a row, a column, or a diagonal with either three O's or three X's drawn in the spaces of a grid of nine squares; noughts and crosses.</a:t>
            </a:r>
            <a:endParaRPr b="0" i="0" sz="2500" u="none" cap="none" strike="noStrike">
              <a:solidFill>
                <a:schemeClr val="dk1"/>
              </a:solidFill>
              <a:latin typeface="Arial"/>
              <a:ea typeface="Arial"/>
              <a:cs typeface="Arial"/>
              <a:sym typeface="Arial"/>
            </a:endParaRPr>
          </a:p>
        </p:txBody>
      </p:sp>
      <p:pic>
        <p:nvPicPr>
          <p:cNvPr id="117" name="Google Shape;117;p15"/>
          <p:cNvPicPr preferRelativeResize="0"/>
          <p:nvPr/>
        </p:nvPicPr>
        <p:blipFill rotWithShape="1">
          <a:blip r:embed="rId8">
            <a:alphaModFix/>
          </a:blip>
          <a:srcRect b="0" l="0" r="0" t="0"/>
          <a:stretch/>
        </p:blipFill>
        <p:spPr>
          <a:xfrm>
            <a:off x="6363625" y="1046509"/>
            <a:ext cx="4196274" cy="5201141"/>
          </a:xfrm>
          <a:prstGeom prst="rect">
            <a:avLst/>
          </a:prstGeom>
          <a:noFill/>
          <a:ln>
            <a:noFill/>
          </a:ln>
        </p:spPr>
      </p:pic>
      <p:pic>
        <p:nvPicPr>
          <p:cNvPr id="118" name="Google Shape;118;p15"/>
          <p:cNvPicPr preferRelativeResize="0"/>
          <p:nvPr/>
        </p:nvPicPr>
        <p:blipFill rotWithShape="1">
          <a:blip r:embed="rId9">
            <a:alphaModFix/>
          </a:blip>
          <a:srcRect b="0" l="0" r="0" t="0"/>
          <a:stretch/>
        </p:blipFill>
        <p:spPr>
          <a:xfrm>
            <a:off x="2526725" y="1994423"/>
            <a:ext cx="3569300" cy="4661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6"/>
          <p:cNvPicPr preferRelativeResize="0"/>
          <p:nvPr/>
        </p:nvPicPr>
        <p:blipFill rotWithShape="1">
          <a:blip r:embed="rId3">
            <a:alphaModFix/>
          </a:blip>
          <a:srcRect b="0" l="0" r="0" t="0"/>
          <a:stretch/>
        </p:blipFill>
        <p:spPr>
          <a:xfrm rot="5400000">
            <a:off x="5722458" y="409318"/>
            <a:ext cx="702416" cy="12236665"/>
          </a:xfrm>
          <a:prstGeom prst="rect">
            <a:avLst/>
          </a:prstGeom>
          <a:noFill/>
          <a:ln>
            <a:noFill/>
          </a:ln>
        </p:spPr>
      </p:pic>
      <p:pic>
        <p:nvPicPr>
          <p:cNvPr id="124" name="Google Shape;124;p16"/>
          <p:cNvPicPr preferRelativeResize="0"/>
          <p:nvPr/>
        </p:nvPicPr>
        <p:blipFill rotWithShape="1">
          <a:blip r:embed="rId4">
            <a:alphaModFix/>
          </a:blip>
          <a:srcRect b="0" l="0" r="0" t="0"/>
          <a:stretch/>
        </p:blipFill>
        <p:spPr>
          <a:xfrm rot="5400000">
            <a:off x="7421729" y="1406173"/>
            <a:ext cx="207493" cy="9333048"/>
          </a:xfrm>
          <a:prstGeom prst="rect">
            <a:avLst/>
          </a:prstGeom>
          <a:noFill/>
          <a:ln>
            <a:noFill/>
          </a:ln>
        </p:spPr>
      </p:pic>
      <p:pic>
        <p:nvPicPr>
          <p:cNvPr descr="A close up of a sign&#10;&#10;Description automatically generated" id="125" name="Google Shape;125;p16"/>
          <p:cNvPicPr preferRelativeResize="0"/>
          <p:nvPr>
            <p:ph idx="1" type="body"/>
          </p:nvPr>
        </p:nvPicPr>
        <p:blipFill rotWithShape="1">
          <a:blip r:embed="rId5">
            <a:alphaModFix/>
          </a:blip>
          <a:srcRect b="0" l="0" r="0" t="0"/>
          <a:stretch/>
        </p:blipFill>
        <p:spPr>
          <a:xfrm>
            <a:off x="10844462" y="332681"/>
            <a:ext cx="968545" cy="721920"/>
          </a:xfrm>
          <a:prstGeom prst="rect">
            <a:avLst/>
          </a:prstGeom>
          <a:noFill/>
          <a:ln>
            <a:noFill/>
          </a:ln>
        </p:spPr>
      </p:pic>
      <p:pic>
        <p:nvPicPr>
          <p:cNvPr descr="A picture containing drawing&#10;&#10;Description automatically generated" id="126" name="Google Shape;126;p16"/>
          <p:cNvPicPr preferRelativeResize="0"/>
          <p:nvPr/>
        </p:nvPicPr>
        <p:blipFill rotWithShape="1">
          <a:blip r:embed="rId6">
            <a:alphaModFix/>
          </a:blip>
          <a:srcRect b="0" l="0" r="0" t="0"/>
          <a:stretch/>
        </p:blipFill>
        <p:spPr>
          <a:xfrm>
            <a:off x="236252" y="90709"/>
            <a:ext cx="3245735" cy="811434"/>
          </a:xfrm>
          <a:prstGeom prst="rect">
            <a:avLst/>
          </a:prstGeom>
          <a:noFill/>
          <a:ln>
            <a:noFill/>
          </a:ln>
        </p:spPr>
      </p:pic>
      <p:sp>
        <p:nvSpPr>
          <p:cNvPr id="127" name="Google Shape;127;p16"/>
          <p:cNvSpPr txBox="1"/>
          <p:nvPr/>
        </p:nvSpPr>
        <p:spPr>
          <a:xfrm>
            <a:off x="1020400" y="1015700"/>
            <a:ext cx="87684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FF8600"/>
                </a:solidFill>
                <a:latin typeface="Calibri"/>
                <a:ea typeface="Calibri"/>
                <a:cs typeface="Calibri"/>
                <a:sym typeface="Calibri"/>
              </a:rPr>
              <a:t>Features of designed system</a:t>
            </a:r>
            <a:endParaRPr b="0" i="0" sz="2500" u="none" cap="none" strike="noStrike">
              <a:solidFill>
                <a:srgbClr val="FF8600"/>
              </a:solidFill>
              <a:latin typeface="Calibri"/>
              <a:ea typeface="Calibri"/>
              <a:cs typeface="Calibri"/>
              <a:sym typeface="Calibri"/>
            </a:endParaRPr>
          </a:p>
        </p:txBody>
      </p:sp>
      <p:sp>
        <p:nvSpPr>
          <p:cNvPr id="128" name="Google Shape;128;p16"/>
          <p:cNvSpPr txBox="1"/>
          <p:nvPr/>
        </p:nvSpPr>
        <p:spPr>
          <a:xfrm>
            <a:off x="1091575" y="1554325"/>
            <a:ext cx="9539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1.Multiplayer</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IN">
                <a:latin typeface="Calibri"/>
                <a:ea typeface="Calibri"/>
                <a:cs typeface="Calibri"/>
                <a:sym typeface="Calibri"/>
              </a:rPr>
              <a:t>This program is a designed in such a way that the game can be played by two </a:t>
            </a:r>
            <a:r>
              <a:rPr lang="en-IN">
                <a:latin typeface="Calibri"/>
                <a:ea typeface="Calibri"/>
                <a:cs typeface="Calibri"/>
                <a:sym typeface="Calibri"/>
              </a:rPr>
              <a:t>individuals</a:t>
            </a:r>
            <a:r>
              <a:rPr lang="en-IN">
                <a:latin typeface="Calibri"/>
                <a:ea typeface="Calibri"/>
                <a:cs typeface="Calibri"/>
                <a:sym typeface="Calibri"/>
              </a:rPr>
              <a:t> by just typing the number of the box each player wants to fill with cross(X) or naughts(O). For the game to finish the program should be able to see if either of the rows or columns are filled with crosses(X)  or naughts(O),This is done by: </a:t>
            </a:r>
            <a:r>
              <a:rPr lang="en-IN">
                <a:latin typeface="Courier Prime"/>
                <a:ea typeface="Courier Prime"/>
                <a:cs typeface="Courier Prime"/>
                <a:sym typeface="Courier Prime"/>
              </a:rPr>
              <a:t>check win() </a:t>
            </a:r>
            <a:r>
              <a:rPr lang="en-IN">
                <a:latin typeface="Calibri"/>
                <a:ea typeface="Calibri"/>
                <a:cs typeface="Calibri"/>
                <a:sym typeface="Calibri"/>
              </a:rPr>
              <a:t>in </a:t>
            </a:r>
            <a:r>
              <a:rPr lang="en-IN">
                <a:latin typeface="Calibri"/>
                <a:ea typeface="Calibri"/>
                <a:cs typeface="Calibri"/>
                <a:sym typeface="Calibri"/>
              </a:rPr>
              <a:t>which</a:t>
            </a:r>
            <a:r>
              <a:rPr lang="en-IN">
                <a:latin typeface="Calibri"/>
                <a:ea typeface="Calibri"/>
                <a:cs typeface="Calibri"/>
                <a:sym typeface="Calibri"/>
              </a:rPr>
              <a:t> all the winning combinations are stored .if the </a:t>
            </a:r>
            <a:r>
              <a:rPr lang="en-IN">
                <a:latin typeface="Calibri"/>
                <a:ea typeface="Calibri"/>
                <a:cs typeface="Calibri"/>
                <a:sym typeface="Calibri"/>
              </a:rPr>
              <a:t>board</a:t>
            </a:r>
            <a:r>
              <a:rPr lang="en-IN">
                <a:latin typeface="Calibri"/>
                <a:ea typeface="Calibri"/>
                <a:cs typeface="Calibri"/>
                <a:sym typeface="Calibri"/>
              </a:rPr>
              <a:t> has no empty spaces left the programs deems it as draw with: </a:t>
            </a:r>
            <a:r>
              <a:rPr lang="en-IN">
                <a:latin typeface="Courier Prime"/>
                <a:ea typeface="Courier Prime"/>
                <a:cs typeface="Courier Prime"/>
                <a:sym typeface="Courier Prime"/>
              </a:rPr>
              <a:t>check draw()</a:t>
            </a:r>
            <a:r>
              <a:rPr lang="en-IN">
                <a:latin typeface="Calibri"/>
                <a:ea typeface="Calibri"/>
                <a:cs typeface="Calibri"/>
                <a:sym typeface="Calibri"/>
              </a:rPr>
              <a:t> as no row or column has been </a:t>
            </a:r>
            <a:r>
              <a:rPr lang="en-IN">
                <a:latin typeface="Calibri"/>
                <a:ea typeface="Calibri"/>
                <a:cs typeface="Calibri"/>
                <a:sym typeface="Calibri"/>
              </a:rPr>
              <a:t>completely</a:t>
            </a:r>
            <a:r>
              <a:rPr lang="en-IN">
                <a:latin typeface="Calibri"/>
                <a:ea typeface="Calibri"/>
                <a:cs typeface="Calibri"/>
                <a:sym typeface="Calibri"/>
              </a:rPr>
              <a:t> filled with either of the symbols.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IN">
                <a:latin typeface="Calibri"/>
                <a:ea typeface="Calibri"/>
                <a:cs typeface="Calibri"/>
                <a:sym typeface="Calibri"/>
              </a:rPr>
              <a:t>Another feature of this program is the ‘SCOREBOARD’ it is stored as a dictionary where keys are the player names and values are their win number,the keys which are the player names are extracted using </a:t>
            </a:r>
            <a:r>
              <a:rPr lang="en-IN">
                <a:latin typeface="Courier Prime"/>
                <a:ea typeface="Courier Prime"/>
                <a:cs typeface="Courier Prime"/>
                <a:sym typeface="Courier Prime"/>
              </a:rPr>
              <a:t>.keys() </a:t>
            </a:r>
            <a:r>
              <a:rPr lang="en-IN">
                <a:latin typeface="Calibri"/>
                <a:ea typeface="Calibri"/>
                <a:cs typeface="Calibri"/>
                <a:sym typeface="Calibri"/>
              </a:rPr>
              <a:t>function and converted into list.</a:t>
            </a:r>
            <a:endParaRPr>
              <a:latin typeface="Calibri"/>
              <a:ea typeface="Calibri"/>
              <a:cs typeface="Calibri"/>
              <a:sym typeface="Calibri"/>
            </a:endParaRPr>
          </a:p>
          <a:p>
            <a:pPr indent="0" lvl="0" marL="0" rtl="0" algn="l">
              <a:spcBef>
                <a:spcPts val="0"/>
              </a:spcBef>
              <a:spcAft>
                <a:spcPts val="0"/>
              </a:spcAft>
              <a:buNone/>
            </a:pPr>
            <a:r>
              <a:rPr lang="en-IN">
                <a:latin typeface="Calibri"/>
                <a:ea typeface="Calibri"/>
                <a:cs typeface="Calibri"/>
                <a:sym typeface="Calibri"/>
              </a:rPr>
              <a:t>After</a:t>
            </a:r>
            <a:r>
              <a:rPr lang="en-IN">
                <a:latin typeface="Calibri"/>
                <a:ea typeface="Calibri"/>
                <a:cs typeface="Calibri"/>
                <a:sym typeface="Calibri"/>
              </a:rPr>
              <a:t> each match the scoreboard needs to be updated which is done by:</a:t>
            </a:r>
            <a:endParaRPr>
              <a:latin typeface="Calibri"/>
              <a:ea typeface="Calibri"/>
              <a:cs typeface="Calibri"/>
              <a:sym typeface="Calibri"/>
            </a:endParaRPr>
          </a:p>
          <a:p>
            <a:pPr indent="0" lvl="0" marL="0" rtl="0" algn="l">
              <a:spcBef>
                <a:spcPts val="0"/>
              </a:spcBef>
              <a:spcAft>
                <a:spcPts val="0"/>
              </a:spcAft>
              <a:buNone/>
            </a:pPr>
            <a:r>
              <a:rPr lang="en-IN">
                <a:latin typeface="Courier Prime"/>
                <a:ea typeface="Courier Prime"/>
                <a:cs typeface="Courier Prime"/>
                <a:sym typeface="Courier Prime"/>
              </a:rPr>
              <a:t>player_won = player_choice[winner]</a:t>
            </a:r>
            <a:endParaRPr>
              <a:latin typeface="Courier Prime"/>
              <a:ea typeface="Courier Prime"/>
              <a:cs typeface="Courier Prime"/>
              <a:sym typeface="Courier Prime"/>
            </a:endParaRPr>
          </a:p>
          <a:p>
            <a:pPr indent="0" lvl="0" marL="0" rtl="0" algn="l">
              <a:spcBef>
                <a:spcPts val="0"/>
              </a:spcBef>
              <a:spcAft>
                <a:spcPts val="0"/>
              </a:spcAft>
              <a:buNone/>
            </a:pPr>
            <a:r>
              <a:rPr lang="en-IN">
                <a:latin typeface="Courier Prime"/>
                <a:ea typeface="Courier Prime"/>
                <a:cs typeface="Courier Prime"/>
                <a:sym typeface="Courier Prime"/>
              </a:rPr>
              <a:t>Score_board[player_won] = score_board[player_won] + 1</a:t>
            </a:r>
            <a:endParaRPr>
              <a:latin typeface="Courier Prime"/>
              <a:ea typeface="Courier Prime"/>
              <a:cs typeface="Courier Prime"/>
              <a:sym typeface="Courier Prime"/>
            </a:endParaRPr>
          </a:p>
          <a:p>
            <a:pPr indent="0" lvl="0" marL="0" rtl="0" algn="l">
              <a:spcBef>
                <a:spcPts val="0"/>
              </a:spcBef>
              <a:spcAft>
                <a:spcPts val="0"/>
              </a:spcAft>
              <a:buNone/>
            </a:pPr>
            <a:r>
              <a:rPr lang="en-IN">
                <a:latin typeface="Calibri"/>
                <a:ea typeface="Calibri"/>
                <a:cs typeface="Calibri"/>
                <a:sym typeface="Calibri"/>
              </a:rPr>
              <a:t>If the game is not ended in a draw,then we update the scoreboard</a:t>
            </a:r>
            <a:endParaRPr>
              <a:latin typeface="Calibri"/>
              <a:ea typeface="Calibri"/>
              <a:cs typeface="Calibri"/>
              <a:sym typeface="Calibri"/>
            </a:endParaRPr>
          </a:p>
          <a:p>
            <a:pPr indent="0" lvl="0" marL="0" rtl="0" algn="l">
              <a:spcBef>
                <a:spcPts val="0"/>
              </a:spcBef>
              <a:spcAft>
                <a:spcPts val="0"/>
              </a:spcAft>
              <a:buNone/>
            </a:pPr>
            <a:r>
              <a:rPr lang="en-IN">
                <a:latin typeface="Courier Prime"/>
                <a:ea typeface="Courier Prime"/>
                <a:cs typeface="Courier Prime"/>
                <a:sym typeface="Courier Prime"/>
              </a:rPr>
              <a:t>                                                 </a:t>
            </a:r>
            <a:endParaRPr>
              <a:latin typeface="Courier Prime"/>
              <a:ea typeface="Courier Prime"/>
              <a:cs typeface="Courier Prime"/>
              <a:sym typeface="Courier Prim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pic>
        <p:nvPicPr>
          <p:cNvPr id="135" name="Google Shape;135;p17"/>
          <p:cNvPicPr preferRelativeResize="0"/>
          <p:nvPr/>
        </p:nvPicPr>
        <p:blipFill rotWithShape="1">
          <a:blip r:embed="rId3">
            <a:alphaModFix/>
          </a:blip>
          <a:srcRect b="0" l="0" r="0" t="0"/>
          <a:stretch/>
        </p:blipFill>
        <p:spPr>
          <a:xfrm rot="5400000">
            <a:off x="5722459" y="409319"/>
            <a:ext cx="702416" cy="12236663"/>
          </a:xfrm>
          <a:prstGeom prst="rect">
            <a:avLst/>
          </a:prstGeom>
          <a:noFill/>
          <a:ln>
            <a:noFill/>
          </a:ln>
        </p:spPr>
      </p:pic>
      <p:pic>
        <p:nvPicPr>
          <p:cNvPr id="136" name="Google Shape;136;p17"/>
          <p:cNvPicPr preferRelativeResize="0"/>
          <p:nvPr/>
        </p:nvPicPr>
        <p:blipFill rotWithShape="1">
          <a:blip r:embed="rId4">
            <a:alphaModFix/>
          </a:blip>
          <a:srcRect b="0" l="0" r="0" t="0"/>
          <a:stretch/>
        </p:blipFill>
        <p:spPr>
          <a:xfrm rot="5400000">
            <a:off x="7421729" y="1406173"/>
            <a:ext cx="207493" cy="9333047"/>
          </a:xfrm>
          <a:prstGeom prst="rect">
            <a:avLst/>
          </a:prstGeom>
          <a:noFill/>
          <a:ln>
            <a:noFill/>
          </a:ln>
        </p:spPr>
      </p:pic>
      <p:pic>
        <p:nvPicPr>
          <p:cNvPr descr="A close up of a sign&#10;&#10;Description automatically generated" id="137" name="Google Shape;137;p17"/>
          <p:cNvPicPr preferRelativeResize="0"/>
          <p:nvPr>
            <p:ph idx="1" type="body"/>
          </p:nvPr>
        </p:nvPicPr>
        <p:blipFill rotWithShape="1">
          <a:blip r:embed="rId5">
            <a:alphaModFix/>
          </a:blip>
          <a:srcRect b="0" l="0" r="0" t="0"/>
          <a:stretch/>
        </p:blipFill>
        <p:spPr>
          <a:xfrm>
            <a:off x="10844462" y="332681"/>
            <a:ext cx="968400" cy="721800"/>
          </a:xfrm>
          <a:prstGeom prst="rect">
            <a:avLst/>
          </a:prstGeom>
          <a:noFill/>
          <a:ln>
            <a:noFill/>
          </a:ln>
        </p:spPr>
      </p:pic>
      <p:pic>
        <p:nvPicPr>
          <p:cNvPr descr="A picture containing drawing&#10;&#10;Description automatically generated" id="138" name="Google Shape;138;p17"/>
          <p:cNvPicPr preferRelativeResize="0"/>
          <p:nvPr/>
        </p:nvPicPr>
        <p:blipFill rotWithShape="1">
          <a:blip r:embed="rId6">
            <a:alphaModFix/>
          </a:blip>
          <a:srcRect b="0" l="0" r="0" t="0"/>
          <a:stretch/>
        </p:blipFill>
        <p:spPr>
          <a:xfrm>
            <a:off x="105727" y="114434"/>
            <a:ext cx="3245735" cy="811434"/>
          </a:xfrm>
          <a:prstGeom prst="rect">
            <a:avLst/>
          </a:prstGeom>
          <a:noFill/>
          <a:ln>
            <a:noFill/>
          </a:ln>
        </p:spPr>
      </p:pic>
      <p:sp>
        <p:nvSpPr>
          <p:cNvPr id="139" name="Google Shape;139;p17"/>
          <p:cNvSpPr txBox="1"/>
          <p:nvPr/>
        </p:nvSpPr>
        <p:spPr>
          <a:xfrm>
            <a:off x="1055975" y="1054475"/>
            <a:ext cx="7154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500"/>
              <a:buFont typeface="Arial"/>
              <a:buNone/>
            </a:pPr>
            <a:r>
              <a:rPr lang="en-IN" sz="2500">
                <a:solidFill>
                  <a:srgbClr val="FF8600"/>
                </a:solidFill>
                <a:latin typeface="Calibri"/>
                <a:ea typeface="Calibri"/>
                <a:cs typeface="Calibri"/>
                <a:sym typeface="Calibri"/>
              </a:rPr>
              <a:t>Features of designed system</a:t>
            </a:r>
            <a:endParaRPr>
              <a:latin typeface="Calibri"/>
              <a:ea typeface="Calibri"/>
              <a:cs typeface="Calibri"/>
              <a:sym typeface="Calibri"/>
            </a:endParaRPr>
          </a:p>
        </p:txBody>
      </p:sp>
      <p:sp>
        <p:nvSpPr>
          <p:cNvPr id="140" name="Google Shape;140;p17"/>
          <p:cNvSpPr txBox="1"/>
          <p:nvPr/>
        </p:nvSpPr>
        <p:spPr>
          <a:xfrm>
            <a:off x="1150900" y="1613650"/>
            <a:ext cx="9136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2. A.I.</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IN">
                <a:latin typeface="Calibri"/>
                <a:ea typeface="Calibri"/>
                <a:cs typeface="Calibri"/>
                <a:sym typeface="Calibri"/>
              </a:rPr>
              <a:t>This program may run the same game and have the same board as the multiplayer version but instead of two individuals </a:t>
            </a:r>
            <a:r>
              <a:rPr lang="en-IN">
                <a:latin typeface="Calibri"/>
                <a:ea typeface="Calibri"/>
                <a:cs typeface="Calibri"/>
                <a:sym typeface="Calibri"/>
              </a:rPr>
              <a:t>playing</a:t>
            </a:r>
            <a:r>
              <a:rPr lang="en-IN">
                <a:latin typeface="Calibri"/>
                <a:ea typeface="Calibri"/>
                <a:cs typeface="Calibri"/>
                <a:sym typeface="Calibri"/>
              </a:rPr>
              <a:t> the game it is played by the A.I by using: </a:t>
            </a:r>
            <a:r>
              <a:rPr lang="en-IN">
                <a:latin typeface="Courier Prime"/>
                <a:ea typeface="Courier Prime"/>
                <a:cs typeface="Courier Prime"/>
                <a:sym typeface="Courier Prime"/>
              </a:rPr>
              <a:t>comp move() </a:t>
            </a:r>
            <a:r>
              <a:rPr lang="en-IN">
                <a:latin typeface="Calibri"/>
                <a:ea typeface="Calibri"/>
                <a:cs typeface="Calibri"/>
                <a:sym typeface="Calibri"/>
              </a:rPr>
              <a:t>which contains the set if possible moves the </a:t>
            </a:r>
            <a:r>
              <a:rPr lang="en-IN">
                <a:latin typeface="Calibri"/>
                <a:ea typeface="Calibri"/>
                <a:cs typeface="Calibri"/>
                <a:sym typeface="Calibri"/>
              </a:rPr>
              <a:t>computer</a:t>
            </a:r>
            <a:r>
              <a:rPr lang="en-IN">
                <a:latin typeface="Calibri"/>
                <a:ea typeface="Calibri"/>
                <a:cs typeface="Calibri"/>
                <a:sym typeface="Calibri"/>
              </a:rPr>
              <a:t> can do, and using </a:t>
            </a:r>
            <a:r>
              <a:rPr lang="en-IN">
                <a:latin typeface="Courier Prime"/>
                <a:ea typeface="Courier Prime"/>
                <a:cs typeface="Courier Prime"/>
                <a:sym typeface="Courier Prime"/>
              </a:rPr>
              <a:t>selectRandom() </a:t>
            </a:r>
            <a:r>
              <a:rPr lang="en-IN">
                <a:latin typeface="Calibri"/>
                <a:ea typeface="Calibri"/>
                <a:cs typeface="Calibri"/>
                <a:sym typeface="Calibri"/>
              </a:rPr>
              <a:t>which selects a random move from the set of moves , also it is programmed in such a way that the AI always selects optimal moves in order to increase the difficulty of this game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pic>
        <p:nvPicPr>
          <p:cNvPr id="147" name="Google Shape;147;p18"/>
          <p:cNvPicPr preferRelativeResize="0"/>
          <p:nvPr/>
        </p:nvPicPr>
        <p:blipFill rotWithShape="1">
          <a:blip r:embed="rId3">
            <a:alphaModFix/>
          </a:blip>
          <a:srcRect b="0" l="0" r="0" t="0"/>
          <a:stretch/>
        </p:blipFill>
        <p:spPr>
          <a:xfrm rot="5400000">
            <a:off x="5722459" y="409319"/>
            <a:ext cx="702416" cy="12236663"/>
          </a:xfrm>
          <a:prstGeom prst="rect">
            <a:avLst/>
          </a:prstGeom>
          <a:noFill/>
          <a:ln>
            <a:noFill/>
          </a:ln>
        </p:spPr>
      </p:pic>
      <p:pic>
        <p:nvPicPr>
          <p:cNvPr id="148" name="Google Shape;148;p18"/>
          <p:cNvPicPr preferRelativeResize="0"/>
          <p:nvPr/>
        </p:nvPicPr>
        <p:blipFill rotWithShape="1">
          <a:blip r:embed="rId4">
            <a:alphaModFix/>
          </a:blip>
          <a:srcRect b="0" l="0" r="0" t="0"/>
          <a:stretch/>
        </p:blipFill>
        <p:spPr>
          <a:xfrm rot="5400000">
            <a:off x="7421729" y="1406173"/>
            <a:ext cx="207493" cy="9333047"/>
          </a:xfrm>
          <a:prstGeom prst="rect">
            <a:avLst/>
          </a:prstGeom>
          <a:noFill/>
          <a:ln>
            <a:noFill/>
          </a:ln>
        </p:spPr>
      </p:pic>
      <p:pic>
        <p:nvPicPr>
          <p:cNvPr descr="A close up of a sign&#10;&#10;Description automatically generated" id="149" name="Google Shape;149;p18"/>
          <p:cNvPicPr preferRelativeResize="0"/>
          <p:nvPr>
            <p:ph idx="1" type="body"/>
          </p:nvPr>
        </p:nvPicPr>
        <p:blipFill rotWithShape="1">
          <a:blip r:embed="rId5">
            <a:alphaModFix/>
          </a:blip>
          <a:srcRect b="0" l="0" r="0" t="0"/>
          <a:stretch/>
        </p:blipFill>
        <p:spPr>
          <a:xfrm>
            <a:off x="10844462" y="332681"/>
            <a:ext cx="968400" cy="721800"/>
          </a:xfrm>
          <a:prstGeom prst="rect">
            <a:avLst/>
          </a:prstGeom>
          <a:noFill/>
          <a:ln>
            <a:noFill/>
          </a:ln>
        </p:spPr>
      </p:pic>
      <p:pic>
        <p:nvPicPr>
          <p:cNvPr descr="A picture containing drawing&#10;&#10;Description automatically generated" id="150" name="Google Shape;150;p18"/>
          <p:cNvPicPr preferRelativeResize="0"/>
          <p:nvPr/>
        </p:nvPicPr>
        <p:blipFill rotWithShape="1">
          <a:blip r:embed="rId6">
            <a:alphaModFix/>
          </a:blip>
          <a:srcRect b="0" l="0" r="0" t="0"/>
          <a:stretch/>
        </p:blipFill>
        <p:spPr>
          <a:xfrm>
            <a:off x="105727" y="114434"/>
            <a:ext cx="3245735" cy="811434"/>
          </a:xfrm>
          <a:prstGeom prst="rect">
            <a:avLst/>
          </a:prstGeom>
          <a:noFill/>
          <a:ln>
            <a:noFill/>
          </a:ln>
        </p:spPr>
      </p:pic>
      <p:pic>
        <p:nvPicPr>
          <p:cNvPr id="151" name="Google Shape;151;p18"/>
          <p:cNvPicPr preferRelativeResize="0"/>
          <p:nvPr/>
        </p:nvPicPr>
        <p:blipFill rotWithShape="1">
          <a:blip r:embed="rId7">
            <a:alphaModFix/>
          </a:blip>
          <a:srcRect b="0" l="0" r="0" t="0"/>
          <a:stretch/>
        </p:blipFill>
        <p:spPr>
          <a:xfrm>
            <a:off x="3360725" y="114425"/>
            <a:ext cx="2201575" cy="5722099"/>
          </a:xfrm>
          <a:prstGeom prst="rect">
            <a:avLst/>
          </a:prstGeom>
          <a:noFill/>
          <a:ln>
            <a:noFill/>
          </a:ln>
        </p:spPr>
      </p:pic>
      <p:pic>
        <p:nvPicPr>
          <p:cNvPr id="152" name="Google Shape;152;p18"/>
          <p:cNvPicPr preferRelativeResize="0"/>
          <p:nvPr/>
        </p:nvPicPr>
        <p:blipFill rotWithShape="1">
          <a:blip r:embed="rId8">
            <a:alphaModFix/>
          </a:blip>
          <a:srcRect b="0" l="0" r="0" t="0"/>
          <a:stretch/>
        </p:blipFill>
        <p:spPr>
          <a:xfrm>
            <a:off x="5820500" y="114425"/>
            <a:ext cx="2070500" cy="5722101"/>
          </a:xfrm>
          <a:prstGeom prst="rect">
            <a:avLst/>
          </a:prstGeom>
          <a:noFill/>
          <a:ln>
            <a:noFill/>
          </a:ln>
        </p:spPr>
      </p:pic>
      <p:pic>
        <p:nvPicPr>
          <p:cNvPr id="153" name="Google Shape;153;p18"/>
          <p:cNvPicPr preferRelativeResize="0"/>
          <p:nvPr/>
        </p:nvPicPr>
        <p:blipFill rotWithShape="1">
          <a:blip r:embed="rId9">
            <a:alphaModFix/>
          </a:blip>
          <a:srcRect b="0" l="0" r="0" t="0"/>
          <a:stretch/>
        </p:blipFill>
        <p:spPr>
          <a:xfrm>
            <a:off x="8149200" y="124900"/>
            <a:ext cx="2019150" cy="5722099"/>
          </a:xfrm>
          <a:prstGeom prst="rect">
            <a:avLst/>
          </a:prstGeom>
          <a:noFill/>
          <a:ln>
            <a:noFill/>
          </a:ln>
        </p:spPr>
      </p:pic>
      <p:sp>
        <p:nvSpPr>
          <p:cNvPr id="154" name="Google Shape;154;p18"/>
          <p:cNvSpPr txBox="1"/>
          <p:nvPr/>
        </p:nvSpPr>
        <p:spPr>
          <a:xfrm>
            <a:off x="391550" y="1317025"/>
            <a:ext cx="23019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0" i="0" lang="en-IN" sz="2900" u="none" cap="none" strike="noStrike">
                <a:solidFill>
                  <a:srgbClr val="FF8600"/>
                </a:solidFill>
                <a:latin typeface="Calibri"/>
                <a:ea typeface="Calibri"/>
                <a:cs typeface="Calibri"/>
                <a:sym typeface="Calibri"/>
              </a:rPr>
              <a:t>Result</a:t>
            </a:r>
            <a:endParaRPr b="0" i="0" sz="2900" u="none" cap="none" strike="noStrike">
              <a:solidFill>
                <a:srgbClr val="FF8600"/>
              </a:solidFill>
              <a:latin typeface="Calibri"/>
              <a:ea typeface="Calibri"/>
              <a:cs typeface="Calibri"/>
              <a:sym typeface="Calibri"/>
            </a:endParaRPr>
          </a:p>
        </p:txBody>
      </p:sp>
      <p:sp>
        <p:nvSpPr>
          <p:cNvPr id="155" name="Google Shape;155;p18"/>
          <p:cNvSpPr txBox="1"/>
          <p:nvPr/>
        </p:nvSpPr>
        <p:spPr>
          <a:xfrm>
            <a:off x="391550" y="2088250"/>
            <a:ext cx="251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1.Multiplayer</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415325" y="1054475"/>
            <a:ext cx="2626500" cy="1094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2900"/>
              <a:buFont typeface="Arial"/>
              <a:buNone/>
            </a:pPr>
            <a:r>
              <a:rPr lang="en-IN" sz="2900">
                <a:solidFill>
                  <a:srgbClr val="FF8600"/>
                </a:solidFill>
              </a:rPr>
              <a:t>Result</a:t>
            </a:r>
            <a:endParaRPr/>
          </a:p>
        </p:txBody>
      </p:sp>
      <p:sp>
        <p:nvSpPr>
          <p:cNvPr id="162" name="Google Shape;162;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pic>
        <p:nvPicPr>
          <p:cNvPr id="163" name="Google Shape;163;p19"/>
          <p:cNvPicPr preferRelativeResize="0"/>
          <p:nvPr/>
        </p:nvPicPr>
        <p:blipFill rotWithShape="1">
          <a:blip r:embed="rId3">
            <a:alphaModFix/>
          </a:blip>
          <a:srcRect b="0" l="0" r="0" t="0"/>
          <a:stretch/>
        </p:blipFill>
        <p:spPr>
          <a:xfrm rot="5400000">
            <a:off x="5722459" y="409319"/>
            <a:ext cx="702416" cy="12236663"/>
          </a:xfrm>
          <a:prstGeom prst="rect">
            <a:avLst/>
          </a:prstGeom>
          <a:noFill/>
          <a:ln>
            <a:noFill/>
          </a:ln>
        </p:spPr>
      </p:pic>
      <p:pic>
        <p:nvPicPr>
          <p:cNvPr id="164" name="Google Shape;164;p19"/>
          <p:cNvPicPr preferRelativeResize="0"/>
          <p:nvPr/>
        </p:nvPicPr>
        <p:blipFill rotWithShape="1">
          <a:blip r:embed="rId4">
            <a:alphaModFix/>
          </a:blip>
          <a:srcRect b="0" l="0" r="0" t="0"/>
          <a:stretch/>
        </p:blipFill>
        <p:spPr>
          <a:xfrm rot="5400000">
            <a:off x="7421729" y="1406173"/>
            <a:ext cx="207493" cy="9333047"/>
          </a:xfrm>
          <a:prstGeom prst="rect">
            <a:avLst/>
          </a:prstGeom>
          <a:noFill/>
          <a:ln>
            <a:noFill/>
          </a:ln>
        </p:spPr>
      </p:pic>
      <p:pic>
        <p:nvPicPr>
          <p:cNvPr descr="A close up of a sign&#10;&#10;Description automatically generated" id="165" name="Google Shape;165;p19"/>
          <p:cNvPicPr preferRelativeResize="0"/>
          <p:nvPr>
            <p:ph idx="1" type="body"/>
          </p:nvPr>
        </p:nvPicPr>
        <p:blipFill rotWithShape="1">
          <a:blip r:embed="rId5">
            <a:alphaModFix/>
          </a:blip>
          <a:srcRect b="0" l="0" r="0" t="0"/>
          <a:stretch/>
        </p:blipFill>
        <p:spPr>
          <a:xfrm>
            <a:off x="10844462" y="332681"/>
            <a:ext cx="968400" cy="721800"/>
          </a:xfrm>
          <a:prstGeom prst="rect">
            <a:avLst/>
          </a:prstGeom>
          <a:noFill/>
          <a:ln>
            <a:noFill/>
          </a:ln>
        </p:spPr>
      </p:pic>
      <p:pic>
        <p:nvPicPr>
          <p:cNvPr descr="A picture containing drawing&#10;&#10;Description automatically generated" id="166" name="Google Shape;166;p19"/>
          <p:cNvPicPr preferRelativeResize="0"/>
          <p:nvPr/>
        </p:nvPicPr>
        <p:blipFill rotWithShape="1">
          <a:blip r:embed="rId6">
            <a:alphaModFix/>
          </a:blip>
          <a:srcRect b="0" l="0" r="0" t="0"/>
          <a:stretch/>
        </p:blipFill>
        <p:spPr>
          <a:xfrm>
            <a:off x="105727" y="114434"/>
            <a:ext cx="3245735" cy="811434"/>
          </a:xfrm>
          <a:prstGeom prst="rect">
            <a:avLst/>
          </a:prstGeom>
          <a:noFill/>
          <a:ln>
            <a:noFill/>
          </a:ln>
        </p:spPr>
      </p:pic>
      <p:sp>
        <p:nvSpPr>
          <p:cNvPr id="167" name="Google Shape;167;p19"/>
          <p:cNvSpPr txBox="1"/>
          <p:nvPr/>
        </p:nvSpPr>
        <p:spPr>
          <a:xfrm>
            <a:off x="533925" y="2028925"/>
            <a:ext cx="1340700" cy="400200"/>
          </a:xfrm>
          <a:prstGeom prst="rect">
            <a:avLst/>
          </a:prstGeom>
          <a:noFill/>
          <a:ln>
            <a:noFill/>
          </a:ln>
        </p:spPr>
        <p:txBody>
          <a:bodyPr anchorCtr="0" anchor="t" bIns="91425" lIns="91425" spcFirstLastPara="1" rIns="91425" wrap="square" tIns="91425">
            <a:spAutoFit/>
          </a:bodyPr>
          <a:lstStyle/>
          <a:p>
            <a:pPr indent="89999" lvl="0" marL="0" rtl="0" algn="l">
              <a:spcBef>
                <a:spcPts val="0"/>
              </a:spcBef>
              <a:spcAft>
                <a:spcPts val="0"/>
              </a:spcAft>
              <a:buNone/>
            </a:pPr>
            <a:r>
              <a:rPr lang="en-IN">
                <a:latin typeface="Calibri"/>
                <a:ea typeface="Calibri"/>
                <a:cs typeface="Calibri"/>
                <a:sym typeface="Calibri"/>
              </a:rPr>
              <a:t>2. A.I.</a:t>
            </a:r>
            <a:endParaRPr>
              <a:latin typeface="Calibri"/>
              <a:ea typeface="Calibri"/>
              <a:cs typeface="Calibri"/>
              <a:sym typeface="Calibri"/>
            </a:endParaRPr>
          </a:p>
        </p:txBody>
      </p:sp>
      <p:pic>
        <p:nvPicPr>
          <p:cNvPr id="168" name="Google Shape;168;p19"/>
          <p:cNvPicPr preferRelativeResize="0"/>
          <p:nvPr/>
        </p:nvPicPr>
        <p:blipFill>
          <a:blip r:embed="rId7">
            <a:alphaModFix/>
          </a:blip>
          <a:stretch>
            <a:fillRect/>
          </a:stretch>
        </p:blipFill>
        <p:spPr>
          <a:xfrm>
            <a:off x="3503862" y="152400"/>
            <a:ext cx="3787273" cy="5664151"/>
          </a:xfrm>
          <a:prstGeom prst="rect">
            <a:avLst/>
          </a:prstGeom>
          <a:noFill/>
          <a:ln>
            <a:noFill/>
          </a:ln>
        </p:spPr>
      </p:pic>
      <p:pic>
        <p:nvPicPr>
          <p:cNvPr id="169" name="Google Shape;169;p19"/>
          <p:cNvPicPr preferRelativeResize="0"/>
          <p:nvPr/>
        </p:nvPicPr>
        <p:blipFill>
          <a:blip r:embed="rId8">
            <a:alphaModFix/>
          </a:blip>
          <a:stretch>
            <a:fillRect/>
          </a:stretch>
        </p:blipFill>
        <p:spPr>
          <a:xfrm>
            <a:off x="7467260" y="1693331"/>
            <a:ext cx="4596065" cy="1969742"/>
          </a:xfrm>
          <a:prstGeom prst="rect">
            <a:avLst/>
          </a:prstGeom>
          <a:noFill/>
          <a:ln>
            <a:noFill/>
          </a:ln>
        </p:spPr>
      </p:pic>
      <p:sp>
        <p:nvSpPr>
          <p:cNvPr id="170" name="Google Shape;170;p19"/>
          <p:cNvSpPr txBox="1"/>
          <p:nvPr/>
        </p:nvSpPr>
        <p:spPr>
          <a:xfrm>
            <a:off x="1957725" y="2467925"/>
            <a:ext cx="121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Game 1</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pic>
        <p:nvPicPr>
          <p:cNvPr id="177" name="Google Shape;177;p20"/>
          <p:cNvPicPr preferRelativeResize="0"/>
          <p:nvPr/>
        </p:nvPicPr>
        <p:blipFill rotWithShape="1">
          <a:blip r:embed="rId3">
            <a:alphaModFix/>
          </a:blip>
          <a:srcRect b="0" l="0" r="0" t="0"/>
          <a:stretch/>
        </p:blipFill>
        <p:spPr>
          <a:xfrm rot="5400000">
            <a:off x="5722459" y="409319"/>
            <a:ext cx="702416" cy="12236663"/>
          </a:xfrm>
          <a:prstGeom prst="rect">
            <a:avLst/>
          </a:prstGeom>
          <a:noFill/>
          <a:ln>
            <a:noFill/>
          </a:ln>
        </p:spPr>
      </p:pic>
      <p:pic>
        <p:nvPicPr>
          <p:cNvPr id="178" name="Google Shape;178;p20"/>
          <p:cNvPicPr preferRelativeResize="0"/>
          <p:nvPr/>
        </p:nvPicPr>
        <p:blipFill rotWithShape="1">
          <a:blip r:embed="rId4">
            <a:alphaModFix/>
          </a:blip>
          <a:srcRect b="0" l="0" r="0" t="0"/>
          <a:stretch/>
        </p:blipFill>
        <p:spPr>
          <a:xfrm rot="5400000">
            <a:off x="7421729" y="1406173"/>
            <a:ext cx="207493" cy="9333047"/>
          </a:xfrm>
          <a:prstGeom prst="rect">
            <a:avLst/>
          </a:prstGeom>
          <a:noFill/>
          <a:ln>
            <a:noFill/>
          </a:ln>
        </p:spPr>
      </p:pic>
      <p:pic>
        <p:nvPicPr>
          <p:cNvPr descr="A close up of a sign&#10;&#10;Description automatically generated" id="179" name="Google Shape;179;p20"/>
          <p:cNvPicPr preferRelativeResize="0"/>
          <p:nvPr>
            <p:ph idx="1" type="body"/>
          </p:nvPr>
        </p:nvPicPr>
        <p:blipFill rotWithShape="1">
          <a:blip r:embed="rId5">
            <a:alphaModFix/>
          </a:blip>
          <a:srcRect b="0" l="0" r="0" t="0"/>
          <a:stretch/>
        </p:blipFill>
        <p:spPr>
          <a:xfrm>
            <a:off x="10844462" y="332681"/>
            <a:ext cx="968400" cy="721800"/>
          </a:xfrm>
          <a:prstGeom prst="rect">
            <a:avLst/>
          </a:prstGeom>
          <a:noFill/>
          <a:ln>
            <a:noFill/>
          </a:ln>
        </p:spPr>
      </p:pic>
      <p:pic>
        <p:nvPicPr>
          <p:cNvPr descr="A picture containing drawing&#10;&#10;Description automatically generated" id="180" name="Google Shape;180;p20"/>
          <p:cNvPicPr preferRelativeResize="0"/>
          <p:nvPr/>
        </p:nvPicPr>
        <p:blipFill rotWithShape="1">
          <a:blip r:embed="rId6">
            <a:alphaModFix/>
          </a:blip>
          <a:srcRect b="0" l="0" r="0" t="0"/>
          <a:stretch/>
        </p:blipFill>
        <p:spPr>
          <a:xfrm>
            <a:off x="105727" y="114434"/>
            <a:ext cx="3245735" cy="811434"/>
          </a:xfrm>
          <a:prstGeom prst="rect">
            <a:avLst/>
          </a:prstGeom>
          <a:noFill/>
          <a:ln>
            <a:noFill/>
          </a:ln>
        </p:spPr>
      </p:pic>
      <p:sp>
        <p:nvSpPr>
          <p:cNvPr id="181" name="Google Shape;181;p20"/>
          <p:cNvSpPr txBox="1"/>
          <p:nvPr/>
        </p:nvSpPr>
        <p:spPr>
          <a:xfrm>
            <a:off x="1433825" y="2645900"/>
            <a:ext cx="181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Game 2</a:t>
            </a:r>
            <a:endParaRPr>
              <a:latin typeface="Calibri"/>
              <a:ea typeface="Calibri"/>
              <a:cs typeface="Calibri"/>
              <a:sym typeface="Calibri"/>
            </a:endParaRPr>
          </a:p>
        </p:txBody>
      </p:sp>
      <p:pic>
        <p:nvPicPr>
          <p:cNvPr id="182" name="Google Shape;182;p20"/>
          <p:cNvPicPr preferRelativeResize="0"/>
          <p:nvPr/>
        </p:nvPicPr>
        <p:blipFill>
          <a:blip r:embed="rId7">
            <a:alphaModFix/>
          </a:blip>
          <a:stretch>
            <a:fillRect/>
          </a:stretch>
        </p:blipFill>
        <p:spPr>
          <a:xfrm>
            <a:off x="3249125" y="152400"/>
            <a:ext cx="3862854" cy="5664150"/>
          </a:xfrm>
          <a:prstGeom prst="rect">
            <a:avLst/>
          </a:prstGeom>
          <a:noFill/>
          <a:ln>
            <a:noFill/>
          </a:ln>
        </p:spPr>
      </p:pic>
      <p:pic>
        <p:nvPicPr>
          <p:cNvPr id="183" name="Google Shape;183;p20"/>
          <p:cNvPicPr preferRelativeResize="0"/>
          <p:nvPr/>
        </p:nvPicPr>
        <p:blipFill>
          <a:blip r:embed="rId8">
            <a:alphaModFix/>
          </a:blip>
          <a:stretch>
            <a:fillRect/>
          </a:stretch>
        </p:blipFill>
        <p:spPr>
          <a:xfrm>
            <a:off x="7418629" y="1206881"/>
            <a:ext cx="3672845" cy="4609669"/>
          </a:xfrm>
          <a:prstGeom prst="rect">
            <a:avLst/>
          </a:prstGeom>
          <a:noFill/>
          <a:ln>
            <a:noFill/>
          </a:ln>
        </p:spPr>
      </p:pic>
      <p:sp>
        <p:nvSpPr>
          <p:cNvPr id="184" name="Google Shape;184;p20"/>
          <p:cNvSpPr txBox="1"/>
          <p:nvPr/>
        </p:nvSpPr>
        <p:spPr>
          <a:xfrm>
            <a:off x="427125" y="1148363"/>
            <a:ext cx="1412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900"/>
              <a:buFont typeface="Arial"/>
              <a:buNone/>
            </a:pPr>
            <a:r>
              <a:rPr lang="en-IN" sz="2900">
                <a:solidFill>
                  <a:srgbClr val="FF8600"/>
                </a:solidFill>
                <a:latin typeface="Calibri"/>
                <a:ea typeface="Calibri"/>
                <a:cs typeface="Calibri"/>
                <a:sym typeface="Calibri"/>
              </a:rPr>
              <a:t>Result</a:t>
            </a:r>
            <a:endParaRPr sz="4400">
              <a:solidFill>
                <a:schemeClr val="dk1"/>
              </a:solidFill>
              <a:latin typeface="Calibri"/>
              <a:ea typeface="Calibri"/>
              <a:cs typeface="Calibri"/>
              <a:sym typeface="Calibri"/>
            </a:endParaRPr>
          </a:p>
        </p:txBody>
      </p:sp>
      <p:sp>
        <p:nvSpPr>
          <p:cNvPr id="185" name="Google Shape;185;p20"/>
          <p:cNvSpPr txBox="1"/>
          <p:nvPr/>
        </p:nvSpPr>
        <p:spPr>
          <a:xfrm>
            <a:off x="581375" y="2002038"/>
            <a:ext cx="151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a:solidFill>
                  <a:schemeClr val="dk1"/>
                </a:solidFill>
                <a:latin typeface="Calibri"/>
                <a:ea typeface="Calibri"/>
                <a:cs typeface="Calibri"/>
                <a:sym typeface="Calibri"/>
              </a:rPr>
              <a:t>2. A.I.</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838200" y="879375"/>
            <a:ext cx="10515600" cy="811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IN" sz="2900">
                <a:solidFill>
                  <a:srgbClr val="FF8600"/>
                </a:solidFill>
              </a:rPr>
              <a:t>Conclusion</a:t>
            </a:r>
            <a:endParaRPr sz="2900">
              <a:solidFill>
                <a:srgbClr val="FF8600"/>
              </a:solidFill>
            </a:endParaRPr>
          </a:p>
        </p:txBody>
      </p:sp>
      <p:sp>
        <p:nvSpPr>
          <p:cNvPr id="192" name="Google Shape;192;p21"/>
          <p:cNvSpPr txBox="1"/>
          <p:nvPr>
            <p:ph idx="1" type="body"/>
          </p:nvPr>
        </p:nvSpPr>
        <p:spPr>
          <a:xfrm>
            <a:off x="815870" y="1758075"/>
            <a:ext cx="62439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IN" sz="1900"/>
              <a:t>By making this program that runs the game of tic-tac-toe (multiplayer and A.I). we got to know some more functions and also got to learn some of the new applications of the functions we have already learnt.We also got some experience in making code for running games and understood how the game worked in more depth we also got to learn how to make AI to play against us and had fun while playing the finished </a:t>
            </a:r>
            <a:r>
              <a:rPr lang="en-IN" sz="1900"/>
              <a:t>result in both playing the game with each other nad also playing against AI</a:t>
            </a:r>
            <a:r>
              <a:rPr lang="en-IN" sz="1900"/>
              <a:t> </a:t>
            </a:r>
            <a:endParaRPr sz="1900"/>
          </a:p>
        </p:txBody>
      </p:sp>
      <p:sp>
        <p:nvSpPr>
          <p:cNvPr id="193" name="Google Shape;193;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pic>
        <p:nvPicPr>
          <p:cNvPr id="194" name="Google Shape;194;p21"/>
          <p:cNvPicPr preferRelativeResize="0"/>
          <p:nvPr/>
        </p:nvPicPr>
        <p:blipFill rotWithShape="1">
          <a:blip r:embed="rId3">
            <a:alphaModFix/>
          </a:blip>
          <a:srcRect b="0" l="0" r="0" t="0"/>
          <a:stretch/>
        </p:blipFill>
        <p:spPr>
          <a:xfrm rot="5400000">
            <a:off x="5722459" y="409319"/>
            <a:ext cx="702416" cy="12236663"/>
          </a:xfrm>
          <a:prstGeom prst="rect">
            <a:avLst/>
          </a:prstGeom>
          <a:noFill/>
          <a:ln>
            <a:noFill/>
          </a:ln>
        </p:spPr>
      </p:pic>
      <p:pic>
        <p:nvPicPr>
          <p:cNvPr id="195" name="Google Shape;195;p21"/>
          <p:cNvPicPr preferRelativeResize="0"/>
          <p:nvPr/>
        </p:nvPicPr>
        <p:blipFill rotWithShape="1">
          <a:blip r:embed="rId4">
            <a:alphaModFix/>
          </a:blip>
          <a:srcRect b="0" l="0" r="0" t="0"/>
          <a:stretch/>
        </p:blipFill>
        <p:spPr>
          <a:xfrm rot="5400000">
            <a:off x="7421729" y="1406173"/>
            <a:ext cx="207493" cy="9333047"/>
          </a:xfrm>
          <a:prstGeom prst="rect">
            <a:avLst/>
          </a:prstGeom>
          <a:noFill/>
          <a:ln>
            <a:noFill/>
          </a:ln>
        </p:spPr>
      </p:pic>
      <p:pic>
        <p:nvPicPr>
          <p:cNvPr descr="A close up of a sign&#10;&#10;Description automatically generated" id="196" name="Google Shape;196;p21"/>
          <p:cNvPicPr preferRelativeResize="0"/>
          <p:nvPr>
            <p:ph idx="1" type="body"/>
          </p:nvPr>
        </p:nvPicPr>
        <p:blipFill rotWithShape="1">
          <a:blip r:embed="rId5">
            <a:alphaModFix/>
          </a:blip>
          <a:srcRect b="0" l="0" r="0" t="0"/>
          <a:stretch/>
        </p:blipFill>
        <p:spPr>
          <a:xfrm>
            <a:off x="10844462" y="332681"/>
            <a:ext cx="968400" cy="721800"/>
          </a:xfrm>
          <a:prstGeom prst="rect">
            <a:avLst/>
          </a:prstGeom>
          <a:noFill/>
          <a:ln>
            <a:noFill/>
          </a:ln>
        </p:spPr>
      </p:pic>
      <p:pic>
        <p:nvPicPr>
          <p:cNvPr descr="A picture containing drawing&#10;&#10;Description automatically generated" id="197" name="Google Shape;197;p21"/>
          <p:cNvPicPr preferRelativeResize="0"/>
          <p:nvPr/>
        </p:nvPicPr>
        <p:blipFill rotWithShape="1">
          <a:blip r:embed="rId6">
            <a:alphaModFix/>
          </a:blip>
          <a:srcRect b="0" l="0" r="0" t="0"/>
          <a:stretch/>
        </p:blipFill>
        <p:spPr>
          <a:xfrm>
            <a:off x="105727" y="114434"/>
            <a:ext cx="3245735" cy="8114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