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5" r:id="rId6"/>
    <p:sldId id="290" r:id="rId7"/>
    <p:sldId id="262" r:id="rId8"/>
    <p:sldId id="268" r:id="rId9"/>
    <p:sldId id="271" r:id="rId10"/>
    <p:sldId id="291" r:id="rId11"/>
    <p:sldId id="273" r:id="rId12"/>
    <p:sldId id="270" r:id="rId13"/>
    <p:sldId id="274" r:id="rId14"/>
    <p:sldId id="275" r:id="rId15"/>
    <p:sldId id="276" r:id="rId16"/>
    <p:sldId id="277" r:id="rId17"/>
    <p:sldId id="278" r:id="rId18"/>
    <p:sldId id="279" r:id="rId19"/>
    <p:sldId id="280" r:id="rId20"/>
    <p:sldId id="284" r:id="rId21"/>
    <p:sldId id="285" r:id="rId22"/>
    <p:sldId id="286" r:id="rId23"/>
    <p:sldId id="283" r:id="rId24"/>
    <p:sldId id="287" r:id="rId25"/>
    <p:sldId id="28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6F6"/>
    <a:srgbClr val="CC0000"/>
    <a:srgbClr val="FB05D2"/>
    <a:srgbClr val="FFFF99"/>
    <a:srgbClr val="00EE17"/>
    <a:srgbClr val="03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1461BD-15B7-4605-A3D6-8EE9921C4200}" type="datetimeFigureOut">
              <a:rPr lang="en-PH" smtClean="0"/>
              <a:t>02/12/2022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426678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61BD-15B7-4605-A3D6-8EE9921C4200}" type="datetimeFigureOut">
              <a:rPr lang="en-PH" smtClean="0"/>
              <a:t>02/12/2022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47101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61BD-15B7-4605-A3D6-8EE9921C4200}" type="datetimeFigureOut">
              <a:rPr lang="en-PH" smtClean="0"/>
              <a:t>02/12/2022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25047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61BD-15B7-4605-A3D6-8EE9921C4200}" type="datetimeFigureOut">
              <a:rPr lang="en-PH" smtClean="0"/>
              <a:t>02/12/2022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04601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1461BD-15B7-4605-A3D6-8EE9921C4200}" type="datetimeFigureOut">
              <a:rPr lang="en-PH" smtClean="0"/>
              <a:t>02/12/2022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76210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1461BD-15B7-4605-A3D6-8EE9921C4200}" type="datetimeFigureOut">
              <a:rPr lang="en-PH" smtClean="0"/>
              <a:t>02/12/2022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16845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1461BD-15B7-4605-A3D6-8EE9921C4200}" type="datetimeFigureOut">
              <a:rPr lang="en-PH" smtClean="0"/>
              <a:t>02/12/2022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324642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1461BD-15B7-4605-A3D6-8EE9921C4200}" type="datetimeFigureOut">
              <a:rPr lang="en-PH" smtClean="0"/>
              <a:t>02/12/2022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750149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461BD-15B7-4605-A3D6-8EE9921C4200}" type="datetimeFigureOut">
              <a:rPr lang="en-PH" smtClean="0"/>
              <a:t>02/12/2022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217726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1461BD-15B7-4605-A3D6-8EE9921C4200}" type="datetimeFigureOut">
              <a:rPr lang="en-PH" smtClean="0"/>
              <a:t>02/12/2022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4266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1461BD-15B7-4605-A3D6-8EE9921C4200}" type="datetimeFigureOut">
              <a:rPr lang="en-PH" smtClean="0"/>
              <a:t>02/12/2022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57D34A1-B794-4280-B5DF-AFC289454FF4}" type="slidenum">
              <a:rPr lang="en-PH" smtClean="0"/>
              <a:t>‹#›</a:t>
            </a:fld>
            <a:endParaRPr lang="en-PH"/>
          </a:p>
        </p:txBody>
      </p:sp>
    </p:spTree>
    <p:extLst>
      <p:ext uri="{BB962C8B-B14F-4D97-AF65-F5344CB8AC3E}">
        <p14:creationId xmlns:p14="http://schemas.microsoft.com/office/powerpoint/2010/main" val="187683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461BD-15B7-4605-A3D6-8EE9921C4200}" type="datetimeFigureOut">
              <a:rPr lang="en-PH" smtClean="0"/>
              <a:t>02/12/2022</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D34A1-B794-4280-B5DF-AFC289454FF4}" type="slidenum">
              <a:rPr lang="en-PH" smtClean="0"/>
              <a:t>‹#›</a:t>
            </a:fld>
            <a:endParaRPr lang="en-PH"/>
          </a:p>
        </p:txBody>
      </p:sp>
    </p:spTree>
    <p:extLst>
      <p:ext uri="{BB962C8B-B14F-4D97-AF65-F5344CB8AC3E}">
        <p14:creationId xmlns:p14="http://schemas.microsoft.com/office/powerpoint/2010/main" val="654314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hf_6irGfDH0JjWEXjzC1sny1NEegUQB4/view?usp=share_li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2E27F5-0CAD-44B0-AB5C-52393DFA72C7}"/>
              </a:ext>
            </a:extLst>
          </p:cNvPr>
          <p:cNvSpPr/>
          <p:nvPr/>
        </p:nvSpPr>
        <p:spPr>
          <a:xfrm>
            <a:off x="8326120" y="0"/>
            <a:ext cx="4683760" cy="6858000"/>
          </a:xfrm>
          <a:prstGeom prst="rect">
            <a:avLst/>
          </a:prstGeom>
          <a:blipFill dpi="0" rotWithShape="1">
            <a:blip r:embed="rId2">
              <a:alphaModFix amt="3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Title 1">
            <a:extLst>
              <a:ext uri="{FF2B5EF4-FFF2-40B4-BE49-F238E27FC236}">
                <a16:creationId xmlns:a16="http://schemas.microsoft.com/office/drawing/2014/main" id="{51BD07C5-5F74-40CC-B6AB-32F7DA8CFFB4}"/>
              </a:ext>
            </a:extLst>
          </p:cNvPr>
          <p:cNvSpPr>
            <a:spLocks noGrp="1"/>
          </p:cNvSpPr>
          <p:nvPr>
            <p:ph type="ctrTitle"/>
          </p:nvPr>
        </p:nvSpPr>
        <p:spPr>
          <a:xfrm>
            <a:off x="1452880" y="1122363"/>
            <a:ext cx="9215120" cy="2387600"/>
          </a:xfrm>
        </p:spPr>
        <p:txBody>
          <a:bodyPr>
            <a:normAutofit fontScale="90000"/>
          </a:bodyPr>
          <a:lstStyle/>
          <a:p>
            <a:r>
              <a:rPr lang="en-US" dirty="0">
                <a:solidFill>
                  <a:srgbClr val="00F6F6"/>
                </a:solidFill>
                <a:latin typeface="Colonna MT" panose="04020805060202030203" pitchFamily="82" charset="0"/>
                <a:cs typeface="Arial" panose="020B0604020202020204" pitchFamily="34" charset="0"/>
              </a:rPr>
              <a:t>Sample Superstore Sales Analysis Dashboard Presentation</a:t>
            </a:r>
            <a:endParaRPr lang="en-PH" dirty="0">
              <a:solidFill>
                <a:srgbClr val="00F6F6"/>
              </a:solidFill>
              <a:latin typeface="Colonna MT" panose="04020805060202030203" pitchFamily="82" charset="0"/>
              <a:cs typeface="Arial" panose="020B0604020202020204" pitchFamily="34" charset="0"/>
            </a:endParaRPr>
          </a:p>
        </p:txBody>
      </p:sp>
      <p:sp>
        <p:nvSpPr>
          <p:cNvPr id="3" name="Subtitle 2">
            <a:extLst>
              <a:ext uri="{FF2B5EF4-FFF2-40B4-BE49-F238E27FC236}">
                <a16:creationId xmlns:a16="http://schemas.microsoft.com/office/drawing/2014/main" id="{594AD19A-B8FC-4CA5-9B92-F4BBF4761DFB}"/>
              </a:ext>
            </a:extLst>
          </p:cNvPr>
          <p:cNvSpPr>
            <a:spLocks noGrp="1"/>
          </p:cNvSpPr>
          <p:nvPr>
            <p:ph type="subTitle" idx="1"/>
          </p:nvPr>
        </p:nvSpPr>
        <p:spPr/>
        <p:txBody>
          <a:bodyPr/>
          <a:lstStyle/>
          <a:p>
            <a:endParaRPr lang="en-US" dirty="0">
              <a:latin typeface="Impact" panose="020B0806030902050204" pitchFamily="34" charset="0"/>
            </a:endParaRPr>
          </a:p>
          <a:p>
            <a:r>
              <a:rPr lang="en-US" dirty="0">
                <a:solidFill>
                  <a:srgbClr val="FFC000"/>
                </a:solidFill>
                <a:latin typeface="Colonna MT" panose="04020805060202030203" pitchFamily="82" charset="0"/>
              </a:rPr>
              <a:t>John Matthew F. Castro</a:t>
            </a:r>
            <a:endParaRPr lang="en-PH" dirty="0">
              <a:solidFill>
                <a:srgbClr val="FFC000"/>
              </a:solidFill>
              <a:latin typeface="Colonna MT" panose="04020805060202030203" pitchFamily="82" charset="0"/>
            </a:endParaRPr>
          </a:p>
        </p:txBody>
      </p:sp>
    </p:spTree>
    <p:extLst>
      <p:ext uri="{BB962C8B-B14F-4D97-AF65-F5344CB8AC3E}">
        <p14:creationId xmlns:p14="http://schemas.microsoft.com/office/powerpoint/2010/main" val="400766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F1DC-6B67-4B56-8900-71F7384A074C}"/>
              </a:ext>
            </a:extLst>
          </p:cNvPr>
          <p:cNvSpPr>
            <a:spLocks noGrp="1"/>
          </p:cNvSpPr>
          <p:nvPr>
            <p:ph type="title"/>
          </p:nvPr>
        </p:nvSpPr>
        <p:spPr>
          <a:xfrm>
            <a:off x="838200" y="2766218"/>
            <a:ext cx="10515600" cy="1325563"/>
          </a:xfrm>
          <a:noFill/>
          <a:ln w="38100" cap="rnd" cmpd="dbl">
            <a:solidFill>
              <a:srgbClr val="FFC000"/>
            </a:solidFill>
            <a:bevel/>
          </a:ln>
        </p:spPr>
        <p:txBody>
          <a:bodyPr/>
          <a:lstStyle/>
          <a:p>
            <a:pPr algn="ctr"/>
            <a:r>
              <a:rPr lang="en-US" sz="5400" dirty="0">
                <a:solidFill>
                  <a:srgbClr val="00F6F6"/>
                </a:solidFill>
                <a:latin typeface="Colonna MT" panose="04020805060202030203" pitchFamily="82" charset="0"/>
                <a:cs typeface="Arial" panose="020B0604020202020204" pitchFamily="34" charset="0"/>
              </a:rPr>
              <a:t>Profit Trend Analysis</a:t>
            </a:r>
            <a:endParaRPr lang="en-PH" sz="5400" dirty="0">
              <a:solidFill>
                <a:srgbClr val="00F6F6"/>
              </a:solidFill>
              <a:latin typeface="Colonna MT" panose="04020805060202030203" pitchFamily="82" charset="0"/>
              <a:cs typeface="Arial" panose="020B0604020202020204" pitchFamily="34" charset="0"/>
            </a:endParaRPr>
          </a:p>
        </p:txBody>
      </p:sp>
      <p:sp>
        <p:nvSpPr>
          <p:cNvPr id="3" name="Lightning Bolt 2">
            <a:extLst>
              <a:ext uri="{FF2B5EF4-FFF2-40B4-BE49-F238E27FC236}">
                <a16:creationId xmlns:a16="http://schemas.microsoft.com/office/drawing/2014/main" id="{6F2DA09A-BB63-4C66-A511-53F4A6B5E9BB}"/>
              </a:ext>
            </a:extLst>
          </p:cNvPr>
          <p:cNvSpPr/>
          <p:nvPr/>
        </p:nvSpPr>
        <p:spPr>
          <a:xfrm rot="2697965">
            <a:off x="10594340" y="1713524"/>
            <a:ext cx="802640" cy="1803400"/>
          </a:xfrm>
          <a:prstGeom prst="lightningBolt">
            <a:avLst/>
          </a:prstGeom>
          <a:noFill/>
          <a:ln w="63500" cmpd="dbl">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18005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C208CC-A7CD-4949-8DCB-5279075F4035}"/>
              </a:ext>
            </a:extLst>
          </p:cNvPr>
          <p:cNvPicPr>
            <a:picLocks noChangeAspect="1"/>
          </p:cNvPicPr>
          <p:nvPr/>
        </p:nvPicPr>
        <p:blipFill>
          <a:blip r:embed="rId2"/>
          <a:stretch>
            <a:fillRect/>
          </a:stretch>
        </p:blipFill>
        <p:spPr>
          <a:xfrm>
            <a:off x="219039" y="328830"/>
            <a:ext cx="11627522" cy="6328295"/>
          </a:xfrm>
          <a:prstGeom prst="rect">
            <a:avLst/>
          </a:prstGeom>
        </p:spPr>
      </p:pic>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spTree>
    <p:extLst>
      <p:ext uri="{BB962C8B-B14F-4D97-AF65-F5344CB8AC3E}">
        <p14:creationId xmlns:p14="http://schemas.microsoft.com/office/powerpoint/2010/main" val="243212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CA577-CAB7-486E-91E5-051B3DF1A414}"/>
              </a:ext>
            </a:extLst>
          </p:cNvPr>
          <p:cNvPicPr>
            <a:picLocks noChangeAspect="1"/>
          </p:cNvPicPr>
          <p:nvPr/>
        </p:nvPicPr>
        <p:blipFill>
          <a:blip r:embed="rId2"/>
          <a:stretch>
            <a:fillRect/>
          </a:stretch>
        </p:blipFill>
        <p:spPr>
          <a:xfrm>
            <a:off x="303991" y="285311"/>
            <a:ext cx="11584017" cy="6287377"/>
          </a:xfrm>
          <a:prstGeom prst="rect">
            <a:avLst/>
          </a:prstGeom>
        </p:spPr>
      </p:pic>
      <p:sp>
        <p:nvSpPr>
          <p:cNvPr id="3" name="TextBox 2">
            <a:extLst>
              <a:ext uri="{FF2B5EF4-FFF2-40B4-BE49-F238E27FC236}">
                <a16:creationId xmlns:a16="http://schemas.microsoft.com/office/drawing/2014/main" id="{62F4DD59-1D79-4024-B37D-FDC9838753E2}"/>
              </a:ext>
            </a:extLst>
          </p:cNvPr>
          <p:cNvSpPr txBox="1"/>
          <p:nvPr/>
        </p:nvSpPr>
        <p:spPr>
          <a:xfrm>
            <a:off x="5466080" y="3156368"/>
            <a:ext cx="4297680" cy="3416320"/>
          </a:xfrm>
          <a:prstGeom prst="rect">
            <a:avLst/>
          </a:prstGeom>
          <a:noFill/>
        </p:spPr>
        <p:txBody>
          <a:bodyPr wrap="square" rtlCol="0">
            <a:spAutoFit/>
          </a:bodyPr>
          <a:lstStyle/>
          <a:p>
            <a:r>
              <a:rPr lang="en-US" sz="2400" dirty="0">
                <a:solidFill>
                  <a:srgbClr val="FB05D2"/>
                </a:solidFill>
                <a:latin typeface="Impact" panose="020B0806030902050204" pitchFamily="34" charset="0"/>
              </a:rPr>
              <a:t>Profits consistently increased over the period from 2016-2019. Each year the company profited more by 12K, 20K, and 11K respectively.</a:t>
            </a:r>
          </a:p>
          <a:p>
            <a:endParaRPr lang="en-US" sz="2400" dirty="0">
              <a:solidFill>
                <a:srgbClr val="FB05D2"/>
              </a:solidFill>
              <a:latin typeface="Impact" panose="020B0806030902050204" pitchFamily="34" charset="0"/>
            </a:endParaRPr>
          </a:p>
          <a:p>
            <a:r>
              <a:rPr lang="en-US" sz="2400" dirty="0">
                <a:solidFill>
                  <a:srgbClr val="FB05D2"/>
                </a:solidFill>
                <a:latin typeface="Impact" panose="020B0806030902050204" pitchFamily="34" charset="0"/>
              </a:rPr>
              <a:t>This shows that the company is consistently improving its profits.</a:t>
            </a:r>
            <a:endParaRPr lang="en-PH" sz="2400" dirty="0">
              <a:solidFill>
                <a:srgbClr val="FB05D2"/>
              </a:solidFill>
              <a:latin typeface="Impact" panose="020B0806030902050204" pitchFamily="34" charset="0"/>
            </a:endParaRPr>
          </a:p>
        </p:txBody>
      </p:sp>
    </p:spTree>
    <p:extLst>
      <p:ext uri="{BB962C8B-B14F-4D97-AF65-F5344CB8AC3E}">
        <p14:creationId xmlns:p14="http://schemas.microsoft.com/office/powerpoint/2010/main" val="185313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2EEEF-DC00-4D68-8100-56F6893D9362}"/>
              </a:ext>
            </a:extLst>
          </p:cNvPr>
          <p:cNvPicPr>
            <a:picLocks noChangeAspect="1"/>
          </p:cNvPicPr>
          <p:nvPr/>
        </p:nvPicPr>
        <p:blipFill>
          <a:blip r:embed="rId2"/>
          <a:stretch>
            <a:fillRect/>
          </a:stretch>
        </p:blipFill>
        <p:spPr>
          <a:xfrm>
            <a:off x="303991" y="261495"/>
            <a:ext cx="11584017" cy="6335009"/>
          </a:xfrm>
          <a:prstGeom prst="rect">
            <a:avLst/>
          </a:prstGeom>
        </p:spPr>
      </p:pic>
      <p:sp>
        <p:nvSpPr>
          <p:cNvPr id="3" name="TextBox 2">
            <a:extLst>
              <a:ext uri="{FF2B5EF4-FFF2-40B4-BE49-F238E27FC236}">
                <a16:creationId xmlns:a16="http://schemas.microsoft.com/office/drawing/2014/main" id="{8B9657C7-E1AA-483D-8A4D-CD8A698F6042}"/>
              </a:ext>
            </a:extLst>
          </p:cNvPr>
          <p:cNvSpPr txBox="1"/>
          <p:nvPr/>
        </p:nvSpPr>
        <p:spPr>
          <a:xfrm>
            <a:off x="5405120" y="3696040"/>
            <a:ext cx="4297680" cy="1200329"/>
          </a:xfrm>
          <a:prstGeom prst="rect">
            <a:avLst/>
          </a:prstGeom>
          <a:noFill/>
        </p:spPr>
        <p:txBody>
          <a:bodyPr wrap="square" rtlCol="0">
            <a:spAutoFit/>
          </a:bodyPr>
          <a:lstStyle/>
          <a:p>
            <a:r>
              <a:rPr lang="en-US" sz="2400" dirty="0">
                <a:solidFill>
                  <a:srgbClr val="FB05D2"/>
                </a:solidFill>
                <a:latin typeface="Impact" panose="020B0806030902050204" pitchFamily="34" charset="0"/>
              </a:rPr>
              <a:t>Profit by quarter also show that Q4 gained the most profits for the company.</a:t>
            </a:r>
            <a:endParaRPr lang="en-PH" sz="2400" dirty="0">
              <a:solidFill>
                <a:srgbClr val="FB05D2"/>
              </a:solidFill>
              <a:latin typeface="Impact" panose="020B0806030902050204" pitchFamily="34" charset="0"/>
            </a:endParaRPr>
          </a:p>
        </p:txBody>
      </p:sp>
    </p:spTree>
    <p:extLst>
      <p:ext uri="{BB962C8B-B14F-4D97-AF65-F5344CB8AC3E}">
        <p14:creationId xmlns:p14="http://schemas.microsoft.com/office/powerpoint/2010/main" val="240660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19C043-29B8-4960-A987-103D1E17F597}"/>
              </a:ext>
            </a:extLst>
          </p:cNvPr>
          <p:cNvPicPr>
            <a:picLocks noChangeAspect="1"/>
          </p:cNvPicPr>
          <p:nvPr/>
        </p:nvPicPr>
        <p:blipFill>
          <a:blip r:embed="rId2"/>
          <a:stretch>
            <a:fillRect/>
          </a:stretch>
        </p:blipFill>
        <p:spPr>
          <a:xfrm>
            <a:off x="308755" y="275785"/>
            <a:ext cx="11574490" cy="6306430"/>
          </a:xfrm>
          <a:prstGeom prst="rect">
            <a:avLst/>
          </a:prstGeom>
        </p:spPr>
      </p:pic>
      <p:sp>
        <p:nvSpPr>
          <p:cNvPr id="3" name="TextBox 2">
            <a:extLst>
              <a:ext uri="{FF2B5EF4-FFF2-40B4-BE49-F238E27FC236}">
                <a16:creationId xmlns:a16="http://schemas.microsoft.com/office/drawing/2014/main" id="{1CF1B23D-6662-4987-A462-4AAA8B28E4F8}"/>
              </a:ext>
            </a:extLst>
          </p:cNvPr>
          <p:cNvSpPr txBox="1"/>
          <p:nvPr/>
        </p:nvSpPr>
        <p:spPr>
          <a:xfrm>
            <a:off x="5374640" y="1977175"/>
            <a:ext cx="6126480" cy="4154984"/>
          </a:xfrm>
          <a:prstGeom prst="rect">
            <a:avLst/>
          </a:prstGeom>
          <a:noFill/>
        </p:spPr>
        <p:txBody>
          <a:bodyPr wrap="square" rtlCol="0">
            <a:spAutoFit/>
          </a:bodyPr>
          <a:lstStyle/>
          <a:p>
            <a:r>
              <a:rPr lang="en-US" sz="2400" dirty="0">
                <a:solidFill>
                  <a:srgbClr val="FB05D2"/>
                </a:solidFill>
                <a:latin typeface="Impact" panose="020B0806030902050204" pitchFamily="34" charset="0"/>
              </a:rPr>
              <a:t>December is when profit peaks for the company. </a:t>
            </a:r>
          </a:p>
          <a:p>
            <a:endParaRPr lang="en-US" sz="2400" dirty="0">
              <a:solidFill>
                <a:srgbClr val="FB05D2"/>
              </a:solidFill>
              <a:latin typeface="Impact" panose="020B0806030902050204" pitchFamily="34" charset="0"/>
            </a:endParaRPr>
          </a:p>
          <a:p>
            <a:r>
              <a:rPr lang="en-US" sz="2400" dirty="0">
                <a:solidFill>
                  <a:srgbClr val="FB05D2"/>
                </a:solidFill>
                <a:latin typeface="Impact" panose="020B0806030902050204" pitchFamily="34" charset="0"/>
              </a:rPr>
              <a:t>This could be because more people have greater reason to purchase the items as well as in greater quantities.</a:t>
            </a:r>
          </a:p>
          <a:p>
            <a:endParaRPr lang="en-US" sz="2400" dirty="0">
              <a:solidFill>
                <a:srgbClr val="FB05D2"/>
              </a:solidFill>
              <a:latin typeface="Impact" panose="020B0806030902050204" pitchFamily="34" charset="0"/>
            </a:endParaRPr>
          </a:p>
          <a:p>
            <a:r>
              <a:rPr lang="en-US" sz="2400" dirty="0">
                <a:solidFill>
                  <a:srgbClr val="FB05D2"/>
                </a:solidFill>
                <a:latin typeface="Impact" panose="020B0806030902050204" pitchFamily="34" charset="0"/>
              </a:rPr>
              <a:t>There also seem to be a steep decline in profit come January and summer season. This trend suggests that company can improve on this and aim increasing profit in these periods.</a:t>
            </a:r>
            <a:endParaRPr lang="en-PH" sz="2400" dirty="0">
              <a:solidFill>
                <a:srgbClr val="FB05D2"/>
              </a:solidFill>
              <a:latin typeface="Impact" panose="020B0806030902050204" pitchFamily="34" charset="0"/>
            </a:endParaRPr>
          </a:p>
        </p:txBody>
      </p:sp>
    </p:spTree>
    <p:extLst>
      <p:ext uri="{BB962C8B-B14F-4D97-AF65-F5344CB8AC3E}">
        <p14:creationId xmlns:p14="http://schemas.microsoft.com/office/powerpoint/2010/main" val="366252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20D250-31CD-4C3C-BCA9-037ECD2163AC}"/>
              </a:ext>
            </a:extLst>
          </p:cNvPr>
          <p:cNvPicPr>
            <a:picLocks noChangeAspect="1"/>
          </p:cNvPicPr>
          <p:nvPr/>
        </p:nvPicPr>
        <p:blipFill>
          <a:blip r:embed="rId2"/>
          <a:stretch>
            <a:fillRect/>
          </a:stretch>
        </p:blipFill>
        <p:spPr>
          <a:xfrm>
            <a:off x="327807" y="294837"/>
            <a:ext cx="11536385" cy="6268325"/>
          </a:xfrm>
          <a:prstGeom prst="rect">
            <a:avLst/>
          </a:prstGeom>
        </p:spPr>
      </p:pic>
      <p:sp>
        <p:nvSpPr>
          <p:cNvPr id="4" name="TextBox 3">
            <a:extLst>
              <a:ext uri="{FF2B5EF4-FFF2-40B4-BE49-F238E27FC236}">
                <a16:creationId xmlns:a16="http://schemas.microsoft.com/office/drawing/2014/main" id="{1598CCB7-0751-418C-ADAD-9334E0D72D7C}"/>
              </a:ext>
            </a:extLst>
          </p:cNvPr>
          <p:cNvSpPr txBox="1"/>
          <p:nvPr/>
        </p:nvSpPr>
        <p:spPr>
          <a:xfrm>
            <a:off x="1127760" y="2272448"/>
            <a:ext cx="4297680" cy="2308324"/>
          </a:xfrm>
          <a:prstGeom prst="rect">
            <a:avLst/>
          </a:prstGeom>
          <a:noFill/>
        </p:spPr>
        <p:txBody>
          <a:bodyPr wrap="square" rtlCol="0">
            <a:spAutoFit/>
          </a:bodyPr>
          <a:lstStyle/>
          <a:p>
            <a:r>
              <a:rPr lang="en-US" sz="2400" dirty="0">
                <a:solidFill>
                  <a:schemeClr val="tx2">
                    <a:lumMod val="90000"/>
                  </a:schemeClr>
                </a:solidFill>
                <a:latin typeface="Impact" panose="020B0806030902050204" pitchFamily="34" charset="0"/>
              </a:rPr>
              <a:t>This panel shows sum of profit by sub category. </a:t>
            </a:r>
          </a:p>
          <a:p>
            <a:endParaRPr lang="en-US" sz="2400" dirty="0">
              <a:solidFill>
                <a:schemeClr val="tx2">
                  <a:lumMod val="90000"/>
                </a:schemeClr>
              </a:solidFill>
              <a:latin typeface="Impact" panose="020B0806030902050204" pitchFamily="34" charset="0"/>
            </a:endParaRPr>
          </a:p>
          <a:p>
            <a:r>
              <a:rPr lang="en-US" sz="2400" dirty="0">
                <a:solidFill>
                  <a:schemeClr val="tx2">
                    <a:lumMod val="90000"/>
                  </a:schemeClr>
                </a:solidFill>
                <a:latin typeface="Impact" panose="020B0806030902050204" pitchFamily="34" charset="0"/>
              </a:rPr>
              <a:t>Copiers, followed by phones and accessories, are the most profitable. </a:t>
            </a:r>
            <a:endParaRPr lang="en-PH" sz="2400" dirty="0">
              <a:solidFill>
                <a:schemeClr val="tx2">
                  <a:lumMod val="90000"/>
                </a:schemeClr>
              </a:solidFill>
              <a:latin typeface="Impact" panose="020B0806030902050204" pitchFamily="34" charset="0"/>
            </a:endParaRPr>
          </a:p>
        </p:txBody>
      </p:sp>
    </p:spTree>
    <p:extLst>
      <p:ext uri="{BB962C8B-B14F-4D97-AF65-F5344CB8AC3E}">
        <p14:creationId xmlns:p14="http://schemas.microsoft.com/office/powerpoint/2010/main" val="100983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20D250-31CD-4C3C-BCA9-037ECD2163AC}"/>
              </a:ext>
            </a:extLst>
          </p:cNvPr>
          <p:cNvPicPr>
            <a:picLocks noChangeAspect="1"/>
          </p:cNvPicPr>
          <p:nvPr/>
        </p:nvPicPr>
        <p:blipFill>
          <a:blip r:embed="rId2"/>
          <a:stretch>
            <a:fillRect/>
          </a:stretch>
        </p:blipFill>
        <p:spPr>
          <a:xfrm>
            <a:off x="327807" y="294837"/>
            <a:ext cx="11536385" cy="6268325"/>
          </a:xfrm>
          <a:prstGeom prst="rect">
            <a:avLst/>
          </a:prstGeom>
        </p:spPr>
      </p:pic>
      <p:sp>
        <p:nvSpPr>
          <p:cNvPr id="4" name="TextBox 3">
            <a:extLst>
              <a:ext uri="{FF2B5EF4-FFF2-40B4-BE49-F238E27FC236}">
                <a16:creationId xmlns:a16="http://schemas.microsoft.com/office/drawing/2014/main" id="{1598CCB7-0751-418C-ADAD-9334E0D72D7C}"/>
              </a:ext>
            </a:extLst>
          </p:cNvPr>
          <p:cNvSpPr txBox="1"/>
          <p:nvPr/>
        </p:nvSpPr>
        <p:spPr>
          <a:xfrm>
            <a:off x="1127760" y="2272448"/>
            <a:ext cx="4297680" cy="1938992"/>
          </a:xfrm>
          <a:prstGeom prst="rect">
            <a:avLst/>
          </a:prstGeom>
          <a:noFill/>
        </p:spPr>
        <p:txBody>
          <a:bodyPr wrap="square" rtlCol="0">
            <a:spAutoFit/>
          </a:bodyPr>
          <a:lstStyle/>
          <a:p>
            <a:r>
              <a:rPr lang="en-US" sz="2400" dirty="0">
                <a:solidFill>
                  <a:schemeClr val="tx2">
                    <a:lumMod val="90000"/>
                  </a:schemeClr>
                </a:solidFill>
                <a:latin typeface="Impact" panose="020B0806030902050204" pitchFamily="34" charset="0"/>
              </a:rPr>
              <a:t>On the other hand, the least profitable products were Tables, Bookcases, and Supplies. All of which had negative profit for the company.</a:t>
            </a:r>
          </a:p>
        </p:txBody>
      </p:sp>
    </p:spTree>
    <p:extLst>
      <p:ext uri="{BB962C8B-B14F-4D97-AF65-F5344CB8AC3E}">
        <p14:creationId xmlns:p14="http://schemas.microsoft.com/office/powerpoint/2010/main" val="11975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20D250-31CD-4C3C-BCA9-037ECD2163AC}"/>
              </a:ext>
            </a:extLst>
          </p:cNvPr>
          <p:cNvPicPr>
            <a:picLocks noChangeAspect="1"/>
          </p:cNvPicPr>
          <p:nvPr/>
        </p:nvPicPr>
        <p:blipFill>
          <a:blip r:embed="rId2"/>
          <a:stretch>
            <a:fillRect/>
          </a:stretch>
        </p:blipFill>
        <p:spPr>
          <a:xfrm>
            <a:off x="327807" y="294837"/>
            <a:ext cx="11536385" cy="6268325"/>
          </a:xfrm>
          <a:prstGeom prst="rect">
            <a:avLst/>
          </a:prstGeom>
        </p:spPr>
      </p:pic>
      <p:sp>
        <p:nvSpPr>
          <p:cNvPr id="4" name="TextBox 3">
            <a:extLst>
              <a:ext uri="{FF2B5EF4-FFF2-40B4-BE49-F238E27FC236}">
                <a16:creationId xmlns:a16="http://schemas.microsoft.com/office/drawing/2014/main" id="{1598CCB7-0751-418C-ADAD-9334E0D72D7C}"/>
              </a:ext>
            </a:extLst>
          </p:cNvPr>
          <p:cNvSpPr txBox="1"/>
          <p:nvPr/>
        </p:nvSpPr>
        <p:spPr>
          <a:xfrm>
            <a:off x="1127760" y="2272448"/>
            <a:ext cx="4297680" cy="3046988"/>
          </a:xfrm>
          <a:prstGeom prst="rect">
            <a:avLst/>
          </a:prstGeom>
          <a:noFill/>
        </p:spPr>
        <p:txBody>
          <a:bodyPr wrap="square" rtlCol="0">
            <a:spAutoFit/>
          </a:bodyPr>
          <a:lstStyle/>
          <a:p>
            <a:r>
              <a:rPr lang="en-US" sz="2400" dirty="0">
                <a:solidFill>
                  <a:schemeClr val="tx2">
                    <a:lumMod val="90000"/>
                  </a:schemeClr>
                </a:solidFill>
                <a:latin typeface="Impact" panose="020B0806030902050204" pitchFamily="34" charset="0"/>
              </a:rPr>
              <a:t>The hue darkness of the bars indicate the greater quantity sold per sub-category.</a:t>
            </a:r>
          </a:p>
          <a:p>
            <a:endParaRPr lang="en-US" sz="2400" dirty="0">
              <a:solidFill>
                <a:schemeClr val="tx2">
                  <a:lumMod val="90000"/>
                </a:schemeClr>
              </a:solidFill>
              <a:latin typeface="Impact" panose="020B0806030902050204" pitchFamily="34" charset="0"/>
            </a:endParaRPr>
          </a:p>
          <a:p>
            <a:r>
              <a:rPr lang="en-US" sz="2400" dirty="0">
                <a:solidFill>
                  <a:schemeClr val="tx2">
                    <a:lumMod val="90000"/>
                  </a:schemeClr>
                </a:solidFill>
                <a:latin typeface="Impact" panose="020B0806030902050204" pitchFamily="34" charset="0"/>
              </a:rPr>
              <a:t>It seems that Paper and Binders were the most saleable quantity-wise, albeit placing 4</a:t>
            </a:r>
            <a:r>
              <a:rPr lang="en-US" sz="2400" baseline="30000" dirty="0">
                <a:solidFill>
                  <a:schemeClr val="tx2">
                    <a:lumMod val="90000"/>
                  </a:schemeClr>
                </a:solidFill>
                <a:latin typeface="Impact" panose="020B0806030902050204" pitchFamily="34" charset="0"/>
              </a:rPr>
              <a:t>th</a:t>
            </a:r>
            <a:r>
              <a:rPr lang="en-US" sz="2400" dirty="0">
                <a:solidFill>
                  <a:schemeClr val="tx2">
                    <a:lumMod val="90000"/>
                  </a:schemeClr>
                </a:solidFill>
                <a:latin typeface="Impact" panose="020B0806030902050204" pitchFamily="34" charset="0"/>
              </a:rPr>
              <a:t> and 5</a:t>
            </a:r>
            <a:r>
              <a:rPr lang="en-US" sz="2400" baseline="30000" dirty="0">
                <a:solidFill>
                  <a:schemeClr val="tx2">
                    <a:lumMod val="90000"/>
                  </a:schemeClr>
                </a:solidFill>
                <a:latin typeface="Impact" panose="020B0806030902050204" pitchFamily="34" charset="0"/>
              </a:rPr>
              <a:t>th</a:t>
            </a:r>
            <a:r>
              <a:rPr lang="en-US" sz="2400" dirty="0">
                <a:solidFill>
                  <a:schemeClr val="tx2">
                    <a:lumMod val="90000"/>
                  </a:schemeClr>
                </a:solidFill>
                <a:latin typeface="Impact" panose="020B0806030902050204" pitchFamily="34" charset="0"/>
              </a:rPr>
              <a:t> in the profit hierarchy respectively.</a:t>
            </a:r>
          </a:p>
        </p:txBody>
      </p:sp>
    </p:spTree>
    <p:extLst>
      <p:ext uri="{BB962C8B-B14F-4D97-AF65-F5344CB8AC3E}">
        <p14:creationId xmlns:p14="http://schemas.microsoft.com/office/powerpoint/2010/main" val="130837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20D250-31CD-4C3C-BCA9-037ECD2163AC}"/>
              </a:ext>
            </a:extLst>
          </p:cNvPr>
          <p:cNvPicPr>
            <a:picLocks noChangeAspect="1"/>
          </p:cNvPicPr>
          <p:nvPr/>
        </p:nvPicPr>
        <p:blipFill>
          <a:blip r:embed="rId2"/>
          <a:stretch>
            <a:fillRect/>
          </a:stretch>
        </p:blipFill>
        <p:spPr>
          <a:xfrm>
            <a:off x="327807" y="294837"/>
            <a:ext cx="11536385" cy="6268325"/>
          </a:xfrm>
          <a:prstGeom prst="rect">
            <a:avLst/>
          </a:prstGeom>
        </p:spPr>
      </p:pic>
      <p:sp>
        <p:nvSpPr>
          <p:cNvPr id="4" name="TextBox 3">
            <a:extLst>
              <a:ext uri="{FF2B5EF4-FFF2-40B4-BE49-F238E27FC236}">
                <a16:creationId xmlns:a16="http://schemas.microsoft.com/office/drawing/2014/main" id="{1598CCB7-0751-418C-ADAD-9334E0D72D7C}"/>
              </a:ext>
            </a:extLst>
          </p:cNvPr>
          <p:cNvSpPr txBox="1"/>
          <p:nvPr/>
        </p:nvSpPr>
        <p:spPr>
          <a:xfrm>
            <a:off x="1127760" y="2272448"/>
            <a:ext cx="4297680" cy="3416320"/>
          </a:xfrm>
          <a:prstGeom prst="rect">
            <a:avLst/>
          </a:prstGeom>
          <a:noFill/>
        </p:spPr>
        <p:txBody>
          <a:bodyPr wrap="square" rtlCol="0">
            <a:spAutoFit/>
          </a:bodyPr>
          <a:lstStyle/>
          <a:p>
            <a:r>
              <a:rPr lang="en-US" sz="2400" dirty="0">
                <a:solidFill>
                  <a:schemeClr val="tx2">
                    <a:lumMod val="90000"/>
                  </a:schemeClr>
                </a:solidFill>
                <a:latin typeface="Impact" panose="020B0806030902050204" pitchFamily="34" charset="0"/>
              </a:rPr>
              <a:t>Our findings indicate that it would be smart to stock more supplies of Copiers as they are the most profitable.</a:t>
            </a:r>
          </a:p>
          <a:p>
            <a:endParaRPr lang="en-US" sz="2400" dirty="0">
              <a:solidFill>
                <a:schemeClr val="tx2">
                  <a:lumMod val="90000"/>
                </a:schemeClr>
              </a:solidFill>
              <a:latin typeface="Impact" panose="020B0806030902050204" pitchFamily="34" charset="0"/>
            </a:endParaRPr>
          </a:p>
          <a:p>
            <a:r>
              <a:rPr lang="en-US" sz="2400" dirty="0">
                <a:solidFill>
                  <a:schemeClr val="tx2">
                    <a:lumMod val="90000"/>
                  </a:schemeClr>
                </a:solidFill>
                <a:latin typeface="Impact" panose="020B0806030902050204" pitchFamily="34" charset="0"/>
              </a:rPr>
              <a:t>Inversely, the company can stock less Tables and the other less profitable products based on this chart.</a:t>
            </a:r>
          </a:p>
        </p:txBody>
      </p:sp>
    </p:spTree>
    <p:extLst>
      <p:ext uri="{BB962C8B-B14F-4D97-AF65-F5344CB8AC3E}">
        <p14:creationId xmlns:p14="http://schemas.microsoft.com/office/powerpoint/2010/main" val="166665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20D250-31CD-4C3C-BCA9-037ECD2163AC}"/>
              </a:ext>
            </a:extLst>
          </p:cNvPr>
          <p:cNvPicPr>
            <a:picLocks noChangeAspect="1"/>
          </p:cNvPicPr>
          <p:nvPr/>
        </p:nvPicPr>
        <p:blipFill>
          <a:blip r:embed="rId2"/>
          <a:stretch>
            <a:fillRect/>
          </a:stretch>
        </p:blipFill>
        <p:spPr>
          <a:xfrm>
            <a:off x="327807" y="294837"/>
            <a:ext cx="11536385" cy="6268325"/>
          </a:xfrm>
          <a:prstGeom prst="rect">
            <a:avLst/>
          </a:prstGeom>
        </p:spPr>
      </p:pic>
      <p:sp>
        <p:nvSpPr>
          <p:cNvPr id="4" name="TextBox 3">
            <a:extLst>
              <a:ext uri="{FF2B5EF4-FFF2-40B4-BE49-F238E27FC236}">
                <a16:creationId xmlns:a16="http://schemas.microsoft.com/office/drawing/2014/main" id="{1598CCB7-0751-418C-ADAD-9334E0D72D7C}"/>
              </a:ext>
            </a:extLst>
          </p:cNvPr>
          <p:cNvSpPr txBox="1"/>
          <p:nvPr/>
        </p:nvSpPr>
        <p:spPr>
          <a:xfrm>
            <a:off x="1127760" y="2272448"/>
            <a:ext cx="4297680" cy="1569660"/>
          </a:xfrm>
          <a:prstGeom prst="rect">
            <a:avLst/>
          </a:prstGeom>
          <a:noFill/>
        </p:spPr>
        <p:txBody>
          <a:bodyPr wrap="square" rtlCol="0">
            <a:spAutoFit/>
          </a:bodyPr>
          <a:lstStyle/>
          <a:p>
            <a:r>
              <a:rPr lang="en-US" sz="2400" dirty="0">
                <a:solidFill>
                  <a:schemeClr val="accent2"/>
                </a:solidFill>
                <a:latin typeface="Impact" panose="020B0806030902050204" pitchFamily="34" charset="0"/>
              </a:rPr>
              <a:t>We will now look into the rightmost panels concerning the profit by category, segment, and region.</a:t>
            </a:r>
          </a:p>
        </p:txBody>
      </p:sp>
      <p:sp>
        <p:nvSpPr>
          <p:cNvPr id="3" name="Rectangle 2">
            <a:extLst>
              <a:ext uri="{FF2B5EF4-FFF2-40B4-BE49-F238E27FC236}">
                <a16:creationId xmlns:a16="http://schemas.microsoft.com/office/drawing/2014/main" id="{2118FA10-E3B3-4D13-A26A-D95F7B9B0795}"/>
              </a:ext>
            </a:extLst>
          </p:cNvPr>
          <p:cNvSpPr/>
          <p:nvPr/>
        </p:nvSpPr>
        <p:spPr>
          <a:xfrm>
            <a:off x="9177168" y="934720"/>
            <a:ext cx="2611120" cy="5557520"/>
          </a:xfrm>
          <a:prstGeom prst="rect">
            <a:avLst/>
          </a:prstGeom>
          <a:noFill/>
          <a:ln w="444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09538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5223-16DA-478D-BAA0-636B442629F2}"/>
              </a:ext>
            </a:extLst>
          </p:cNvPr>
          <p:cNvSpPr>
            <a:spLocks noGrp="1"/>
          </p:cNvSpPr>
          <p:nvPr>
            <p:ph type="title"/>
          </p:nvPr>
        </p:nvSpPr>
        <p:spPr/>
        <p:txBody>
          <a:bodyPr/>
          <a:lstStyle/>
          <a:p>
            <a:r>
              <a:rPr lang="en-US" sz="5400" dirty="0">
                <a:solidFill>
                  <a:srgbClr val="00F6F6"/>
                </a:solidFill>
                <a:latin typeface="Colonna MT" panose="04020805060202030203" pitchFamily="82" charset="0"/>
                <a:cs typeface="Arial" panose="020B0604020202020204" pitchFamily="34" charset="0"/>
              </a:rPr>
              <a:t>Presentation</a:t>
            </a:r>
            <a:r>
              <a:rPr lang="en-US" dirty="0"/>
              <a:t> </a:t>
            </a:r>
            <a:r>
              <a:rPr lang="en-US" sz="5400" dirty="0">
                <a:solidFill>
                  <a:srgbClr val="00F6F6"/>
                </a:solidFill>
                <a:latin typeface="Colonna MT" panose="04020805060202030203" pitchFamily="82" charset="0"/>
                <a:cs typeface="Arial" panose="020B0604020202020204" pitchFamily="34" charset="0"/>
              </a:rPr>
              <a:t>Overview</a:t>
            </a:r>
            <a:endParaRPr lang="en-PH" sz="5400" dirty="0">
              <a:solidFill>
                <a:srgbClr val="00F6F6"/>
              </a:solidFill>
              <a:latin typeface="Colonna MT" panose="04020805060202030203" pitchFamily="82" charset="0"/>
              <a:cs typeface="Arial" panose="020B0604020202020204" pitchFamily="34" charset="0"/>
            </a:endParaRPr>
          </a:p>
        </p:txBody>
      </p:sp>
      <p:sp>
        <p:nvSpPr>
          <p:cNvPr id="3" name="Content Placeholder 2">
            <a:extLst>
              <a:ext uri="{FF2B5EF4-FFF2-40B4-BE49-F238E27FC236}">
                <a16:creationId xmlns:a16="http://schemas.microsoft.com/office/drawing/2014/main" id="{66C70100-B990-4F85-9615-E7DEE20E4C5A}"/>
              </a:ext>
            </a:extLst>
          </p:cNvPr>
          <p:cNvSpPr>
            <a:spLocks noGrp="1"/>
          </p:cNvSpPr>
          <p:nvPr>
            <p:ph idx="1"/>
          </p:nvPr>
        </p:nvSpPr>
        <p:spPr/>
        <p:txBody>
          <a:bodyPr/>
          <a:lstStyle/>
          <a:p>
            <a:r>
              <a:rPr lang="en-US" dirty="0">
                <a:solidFill>
                  <a:srgbClr val="FFFF99"/>
                </a:solidFill>
              </a:rPr>
              <a:t>This presentation used the ‘Sample Superstore’ dataset for a dashboard analysis project. You can access this raw csv file through this link: </a:t>
            </a:r>
            <a:r>
              <a:rPr lang="en-US" dirty="0">
                <a:solidFill>
                  <a:srgbClr val="FB05D2"/>
                </a:solidFill>
                <a:hlinkClick r:id="rId2">
                  <a:extLst>
                    <a:ext uri="{A12FA001-AC4F-418D-AE19-62706E023703}">
                      <ahyp:hlinkClr xmlns:ahyp="http://schemas.microsoft.com/office/drawing/2018/hyperlinkcolor" val="tx"/>
                    </a:ext>
                  </a:extLst>
                </a:hlinkClick>
              </a:rPr>
              <a:t>https://drive.google.com/file/d/1hf_6irGfDH0JjWEXjzC1sny1NEegUQB4/view?usp=share_link</a:t>
            </a:r>
            <a:endParaRPr lang="en-US" dirty="0">
              <a:solidFill>
                <a:srgbClr val="FB05D2"/>
              </a:solidFill>
            </a:endParaRPr>
          </a:p>
          <a:p>
            <a:pPr marL="0" indent="0">
              <a:buNone/>
            </a:pPr>
            <a:endParaRPr lang="en-US" dirty="0"/>
          </a:p>
          <a:p>
            <a:endParaRPr lang="en-PH" dirty="0"/>
          </a:p>
        </p:txBody>
      </p:sp>
    </p:spTree>
    <p:extLst>
      <p:ext uri="{BB962C8B-B14F-4D97-AF65-F5344CB8AC3E}">
        <p14:creationId xmlns:p14="http://schemas.microsoft.com/office/powerpoint/2010/main" val="3465244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0C235-46A0-4DCE-8E8D-69157239290A}"/>
              </a:ext>
            </a:extLst>
          </p:cNvPr>
          <p:cNvSpPr/>
          <p:nvPr/>
        </p:nvSpPr>
        <p:spPr>
          <a:xfrm>
            <a:off x="219039" y="347226"/>
            <a:ext cx="11617361" cy="6307574"/>
          </a:xfrm>
          <a:prstGeom prst="rect">
            <a:avLst/>
          </a:prstGeom>
          <a:blipFill dpi="0" rotWithShape="1">
            <a:blip r:embed="rId2">
              <a:alphaModFix amt="1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pic>
        <p:nvPicPr>
          <p:cNvPr id="4" name="Picture 3">
            <a:extLst>
              <a:ext uri="{FF2B5EF4-FFF2-40B4-BE49-F238E27FC236}">
                <a16:creationId xmlns:a16="http://schemas.microsoft.com/office/drawing/2014/main" id="{7282491E-94BC-4F33-B10C-407CDF1641F6}"/>
              </a:ext>
            </a:extLst>
          </p:cNvPr>
          <p:cNvPicPr>
            <a:picLocks noChangeAspect="1"/>
          </p:cNvPicPr>
          <p:nvPr/>
        </p:nvPicPr>
        <p:blipFill rotWithShape="1">
          <a:blip r:embed="rId3"/>
          <a:srcRect l="75359" t="11608"/>
          <a:stretch/>
        </p:blipFill>
        <p:spPr>
          <a:xfrm>
            <a:off x="8981439" y="1063408"/>
            <a:ext cx="2865121" cy="5593717"/>
          </a:xfrm>
          <a:prstGeom prst="rect">
            <a:avLst/>
          </a:prstGeom>
        </p:spPr>
      </p:pic>
      <p:sp>
        <p:nvSpPr>
          <p:cNvPr id="5" name="TextBox 4">
            <a:extLst>
              <a:ext uri="{FF2B5EF4-FFF2-40B4-BE49-F238E27FC236}">
                <a16:creationId xmlns:a16="http://schemas.microsoft.com/office/drawing/2014/main" id="{E9C9B5A4-7D99-4919-A2EB-EEE71C6D0EE2}"/>
              </a:ext>
            </a:extLst>
          </p:cNvPr>
          <p:cNvSpPr txBox="1"/>
          <p:nvPr/>
        </p:nvSpPr>
        <p:spPr>
          <a:xfrm>
            <a:off x="4917440" y="1063408"/>
            <a:ext cx="4297680" cy="1938992"/>
          </a:xfrm>
          <a:prstGeom prst="rect">
            <a:avLst/>
          </a:prstGeom>
          <a:noFill/>
        </p:spPr>
        <p:txBody>
          <a:bodyPr wrap="square" rtlCol="0">
            <a:spAutoFit/>
          </a:bodyPr>
          <a:lstStyle/>
          <a:p>
            <a:r>
              <a:rPr lang="en-US" sz="2400" dirty="0">
                <a:solidFill>
                  <a:schemeClr val="accent2">
                    <a:lumMod val="20000"/>
                    <a:lumOff val="80000"/>
                  </a:schemeClr>
                </a:solidFill>
                <a:latin typeface="Impact" panose="020B0806030902050204" pitchFamily="34" charset="0"/>
              </a:rPr>
              <a:t>The Technology category is the most profitable with 50.79% of profit share. Office supplies had 42.77% and Furniture performed dismally with only 6.44%</a:t>
            </a:r>
          </a:p>
        </p:txBody>
      </p:sp>
    </p:spTree>
    <p:extLst>
      <p:ext uri="{BB962C8B-B14F-4D97-AF65-F5344CB8AC3E}">
        <p14:creationId xmlns:p14="http://schemas.microsoft.com/office/powerpoint/2010/main" val="4226952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0C235-46A0-4DCE-8E8D-69157239290A}"/>
              </a:ext>
            </a:extLst>
          </p:cNvPr>
          <p:cNvSpPr/>
          <p:nvPr/>
        </p:nvSpPr>
        <p:spPr>
          <a:xfrm>
            <a:off x="219039" y="347226"/>
            <a:ext cx="11617361" cy="6307574"/>
          </a:xfrm>
          <a:prstGeom prst="rect">
            <a:avLst/>
          </a:prstGeom>
          <a:blipFill dpi="0" rotWithShape="1">
            <a:blip r:embed="rId2">
              <a:alphaModFix amt="1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sp>
        <p:nvSpPr>
          <p:cNvPr id="5" name="TextBox 4">
            <a:extLst>
              <a:ext uri="{FF2B5EF4-FFF2-40B4-BE49-F238E27FC236}">
                <a16:creationId xmlns:a16="http://schemas.microsoft.com/office/drawing/2014/main" id="{E9C9B5A4-7D99-4919-A2EB-EEE71C6D0EE2}"/>
              </a:ext>
            </a:extLst>
          </p:cNvPr>
          <p:cNvSpPr txBox="1"/>
          <p:nvPr/>
        </p:nvSpPr>
        <p:spPr>
          <a:xfrm>
            <a:off x="4917440" y="3014128"/>
            <a:ext cx="4063999" cy="1938992"/>
          </a:xfrm>
          <a:prstGeom prst="rect">
            <a:avLst/>
          </a:prstGeom>
          <a:noFill/>
        </p:spPr>
        <p:txBody>
          <a:bodyPr wrap="square" rtlCol="0">
            <a:spAutoFit/>
          </a:bodyPr>
          <a:lstStyle/>
          <a:p>
            <a:r>
              <a:rPr lang="en-US" sz="2400" dirty="0">
                <a:solidFill>
                  <a:schemeClr val="accent2">
                    <a:lumMod val="20000"/>
                    <a:lumOff val="80000"/>
                  </a:schemeClr>
                </a:solidFill>
                <a:latin typeface="Impact" panose="020B0806030902050204" pitchFamily="34" charset="0"/>
              </a:rPr>
              <a:t>Consumer items are the most profitable segment with 46.83% followed by Corporate with 32.12% and lastly by Home Office with 21.05%.</a:t>
            </a:r>
          </a:p>
        </p:txBody>
      </p:sp>
      <p:pic>
        <p:nvPicPr>
          <p:cNvPr id="6" name="Picture 5">
            <a:extLst>
              <a:ext uri="{FF2B5EF4-FFF2-40B4-BE49-F238E27FC236}">
                <a16:creationId xmlns:a16="http://schemas.microsoft.com/office/drawing/2014/main" id="{F4F6D6ED-139C-485C-942A-65338257D867}"/>
              </a:ext>
            </a:extLst>
          </p:cNvPr>
          <p:cNvPicPr>
            <a:picLocks noChangeAspect="1"/>
          </p:cNvPicPr>
          <p:nvPr/>
        </p:nvPicPr>
        <p:blipFill rotWithShape="1">
          <a:blip r:embed="rId3"/>
          <a:srcRect l="75359" t="11608"/>
          <a:stretch/>
        </p:blipFill>
        <p:spPr>
          <a:xfrm>
            <a:off x="8981439" y="1063408"/>
            <a:ext cx="2865121" cy="5593717"/>
          </a:xfrm>
          <a:prstGeom prst="rect">
            <a:avLst/>
          </a:prstGeom>
        </p:spPr>
      </p:pic>
    </p:spTree>
    <p:extLst>
      <p:ext uri="{BB962C8B-B14F-4D97-AF65-F5344CB8AC3E}">
        <p14:creationId xmlns:p14="http://schemas.microsoft.com/office/powerpoint/2010/main" val="190429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0C235-46A0-4DCE-8E8D-69157239290A}"/>
              </a:ext>
            </a:extLst>
          </p:cNvPr>
          <p:cNvSpPr/>
          <p:nvPr/>
        </p:nvSpPr>
        <p:spPr>
          <a:xfrm>
            <a:off x="219039" y="347226"/>
            <a:ext cx="11617361" cy="6307574"/>
          </a:xfrm>
          <a:prstGeom prst="rect">
            <a:avLst/>
          </a:prstGeom>
          <a:blipFill dpi="0" rotWithShape="1">
            <a:blip r:embed="rId2">
              <a:alphaModFix amt="1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sp>
        <p:nvSpPr>
          <p:cNvPr id="5" name="TextBox 4">
            <a:extLst>
              <a:ext uri="{FF2B5EF4-FFF2-40B4-BE49-F238E27FC236}">
                <a16:creationId xmlns:a16="http://schemas.microsoft.com/office/drawing/2014/main" id="{E9C9B5A4-7D99-4919-A2EB-EEE71C6D0EE2}"/>
              </a:ext>
            </a:extLst>
          </p:cNvPr>
          <p:cNvSpPr txBox="1"/>
          <p:nvPr/>
        </p:nvSpPr>
        <p:spPr>
          <a:xfrm>
            <a:off x="4135120" y="4715808"/>
            <a:ext cx="4917439" cy="1938992"/>
          </a:xfrm>
          <a:prstGeom prst="rect">
            <a:avLst/>
          </a:prstGeom>
          <a:noFill/>
        </p:spPr>
        <p:txBody>
          <a:bodyPr wrap="square" rtlCol="0">
            <a:spAutoFit/>
          </a:bodyPr>
          <a:lstStyle/>
          <a:p>
            <a:r>
              <a:rPr lang="en-US" sz="2400" dirty="0">
                <a:solidFill>
                  <a:schemeClr val="accent2">
                    <a:lumMod val="20000"/>
                    <a:lumOff val="80000"/>
                  </a:schemeClr>
                </a:solidFill>
                <a:latin typeface="Impact" panose="020B0806030902050204" pitchFamily="34" charset="0"/>
              </a:rPr>
              <a:t>The West region has been the best market with 37.86% of profit share followed by the East (31.9%), South(16.32%), and lastly by Central Region (13.86%).</a:t>
            </a:r>
          </a:p>
        </p:txBody>
      </p:sp>
      <p:pic>
        <p:nvPicPr>
          <p:cNvPr id="6" name="Picture 5">
            <a:extLst>
              <a:ext uri="{FF2B5EF4-FFF2-40B4-BE49-F238E27FC236}">
                <a16:creationId xmlns:a16="http://schemas.microsoft.com/office/drawing/2014/main" id="{B1B21D41-0823-46E0-834F-B995D11A97EC}"/>
              </a:ext>
            </a:extLst>
          </p:cNvPr>
          <p:cNvPicPr>
            <a:picLocks noChangeAspect="1"/>
          </p:cNvPicPr>
          <p:nvPr/>
        </p:nvPicPr>
        <p:blipFill rotWithShape="1">
          <a:blip r:embed="rId3"/>
          <a:srcRect l="75359" t="11608"/>
          <a:stretch/>
        </p:blipFill>
        <p:spPr>
          <a:xfrm>
            <a:off x="8981439" y="1063408"/>
            <a:ext cx="2865121" cy="5593717"/>
          </a:xfrm>
          <a:prstGeom prst="rect">
            <a:avLst/>
          </a:prstGeom>
        </p:spPr>
      </p:pic>
    </p:spTree>
    <p:extLst>
      <p:ext uri="{BB962C8B-B14F-4D97-AF65-F5344CB8AC3E}">
        <p14:creationId xmlns:p14="http://schemas.microsoft.com/office/powerpoint/2010/main" val="337894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0C235-46A0-4DCE-8E8D-69157239290A}"/>
              </a:ext>
            </a:extLst>
          </p:cNvPr>
          <p:cNvSpPr/>
          <p:nvPr/>
        </p:nvSpPr>
        <p:spPr>
          <a:xfrm>
            <a:off x="219039" y="347226"/>
            <a:ext cx="11617361" cy="6307574"/>
          </a:xfrm>
          <a:prstGeom prst="rect">
            <a:avLst/>
          </a:prstGeom>
          <a:blipFill dpi="0" rotWithShape="1">
            <a:blip r:embed="rId2">
              <a:alphaModFix amt="22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pic>
        <p:nvPicPr>
          <p:cNvPr id="3" name="Picture 2">
            <a:extLst>
              <a:ext uri="{FF2B5EF4-FFF2-40B4-BE49-F238E27FC236}">
                <a16:creationId xmlns:a16="http://schemas.microsoft.com/office/drawing/2014/main" id="{54605131-A729-43DD-B2B1-E1EABC938F97}"/>
              </a:ext>
            </a:extLst>
          </p:cNvPr>
          <p:cNvPicPr>
            <a:picLocks noChangeAspect="1"/>
          </p:cNvPicPr>
          <p:nvPr/>
        </p:nvPicPr>
        <p:blipFill rotWithShape="1">
          <a:blip r:embed="rId3"/>
          <a:srcRect t="26173"/>
          <a:stretch/>
        </p:blipFill>
        <p:spPr>
          <a:xfrm>
            <a:off x="177028" y="2023408"/>
            <a:ext cx="1962424" cy="4669933"/>
          </a:xfrm>
          <a:prstGeom prst="rect">
            <a:avLst/>
          </a:prstGeom>
        </p:spPr>
      </p:pic>
      <p:sp>
        <p:nvSpPr>
          <p:cNvPr id="7" name="TextBox 6">
            <a:extLst>
              <a:ext uri="{FF2B5EF4-FFF2-40B4-BE49-F238E27FC236}">
                <a16:creationId xmlns:a16="http://schemas.microsoft.com/office/drawing/2014/main" id="{7528DF3B-2410-45BF-AF46-755BD652B56A}"/>
              </a:ext>
            </a:extLst>
          </p:cNvPr>
          <p:cNvSpPr txBox="1"/>
          <p:nvPr/>
        </p:nvSpPr>
        <p:spPr>
          <a:xfrm>
            <a:off x="2139452" y="2090172"/>
            <a:ext cx="3598794" cy="3785652"/>
          </a:xfrm>
          <a:prstGeom prst="rect">
            <a:avLst/>
          </a:prstGeom>
          <a:noFill/>
        </p:spPr>
        <p:txBody>
          <a:bodyPr wrap="square" rtlCol="0">
            <a:spAutoFit/>
          </a:bodyPr>
          <a:lstStyle/>
          <a:p>
            <a:r>
              <a:rPr lang="en-US" sz="2400" dirty="0">
                <a:solidFill>
                  <a:schemeClr val="accent2">
                    <a:lumMod val="20000"/>
                    <a:lumOff val="80000"/>
                  </a:schemeClr>
                </a:solidFill>
                <a:latin typeface="Impact" panose="020B0806030902050204" pitchFamily="34" charset="0"/>
              </a:rPr>
              <a:t>The four side panel cards here are for quick overview of pertinent information such as Sales, Profit, Quantity, and Discount regarding selected fields for the stakeholder . Try clicking on select fields in the dashboard to see effect.</a:t>
            </a:r>
          </a:p>
        </p:txBody>
      </p:sp>
    </p:spTree>
    <p:extLst>
      <p:ext uri="{BB962C8B-B14F-4D97-AF65-F5344CB8AC3E}">
        <p14:creationId xmlns:p14="http://schemas.microsoft.com/office/powerpoint/2010/main" val="454809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0C235-46A0-4DCE-8E8D-69157239290A}"/>
              </a:ext>
            </a:extLst>
          </p:cNvPr>
          <p:cNvSpPr/>
          <p:nvPr/>
        </p:nvSpPr>
        <p:spPr>
          <a:xfrm>
            <a:off x="219039" y="347226"/>
            <a:ext cx="11617361" cy="6307574"/>
          </a:xfrm>
          <a:prstGeom prst="rect">
            <a:avLst/>
          </a:prstGeom>
          <a:blipFill dpi="0" rotWithShape="1">
            <a:blip r:embed="rId2">
              <a:alphaModFix amt="2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pic>
        <p:nvPicPr>
          <p:cNvPr id="3" name="Picture 2">
            <a:extLst>
              <a:ext uri="{FF2B5EF4-FFF2-40B4-BE49-F238E27FC236}">
                <a16:creationId xmlns:a16="http://schemas.microsoft.com/office/drawing/2014/main" id="{AF46DE45-1AD6-4499-AC51-390F874E23EC}"/>
              </a:ext>
            </a:extLst>
          </p:cNvPr>
          <p:cNvPicPr>
            <a:picLocks noChangeAspect="1"/>
          </p:cNvPicPr>
          <p:nvPr/>
        </p:nvPicPr>
        <p:blipFill>
          <a:blip r:embed="rId3"/>
          <a:stretch>
            <a:fillRect/>
          </a:stretch>
        </p:blipFill>
        <p:spPr>
          <a:xfrm>
            <a:off x="219039" y="347226"/>
            <a:ext cx="1914792" cy="2829320"/>
          </a:xfrm>
          <a:prstGeom prst="rect">
            <a:avLst/>
          </a:prstGeom>
        </p:spPr>
      </p:pic>
      <p:sp>
        <p:nvSpPr>
          <p:cNvPr id="5" name="TextBox 4">
            <a:extLst>
              <a:ext uri="{FF2B5EF4-FFF2-40B4-BE49-F238E27FC236}">
                <a16:creationId xmlns:a16="http://schemas.microsoft.com/office/drawing/2014/main" id="{62300EAC-E934-464E-8B58-591542C23A68}"/>
              </a:ext>
            </a:extLst>
          </p:cNvPr>
          <p:cNvSpPr txBox="1"/>
          <p:nvPr/>
        </p:nvSpPr>
        <p:spPr>
          <a:xfrm>
            <a:off x="2133831" y="1003052"/>
            <a:ext cx="3598794" cy="5262979"/>
          </a:xfrm>
          <a:prstGeom prst="rect">
            <a:avLst/>
          </a:prstGeom>
          <a:noFill/>
        </p:spPr>
        <p:txBody>
          <a:bodyPr wrap="square" rtlCol="0">
            <a:spAutoFit/>
          </a:bodyPr>
          <a:lstStyle/>
          <a:p>
            <a:r>
              <a:rPr lang="en-US" sz="2400" dirty="0">
                <a:solidFill>
                  <a:schemeClr val="accent2">
                    <a:lumMod val="20000"/>
                    <a:lumOff val="80000"/>
                  </a:schemeClr>
                </a:solidFill>
                <a:latin typeface="Impact" panose="020B0806030902050204" pitchFamily="34" charset="0"/>
              </a:rPr>
              <a:t>This panel has a drop down menu showing the states arranged in alphabetical order to serve as an option for the stakeholder to manually select the state he/she is concerned about.</a:t>
            </a:r>
          </a:p>
          <a:p>
            <a:endParaRPr lang="en-US" sz="2400" dirty="0">
              <a:solidFill>
                <a:schemeClr val="accent2">
                  <a:lumMod val="20000"/>
                  <a:lumOff val="80000"/>
                </a:schemeClr>
              </a:solidFill>
              <a:latin typeface="Impact" panose="020B0806030902050204" pitchFamily="34" charset="0"/>
            </a:endParaRPr>
          </a:p>
          <a:p>
            <a:r>
              <a:rPr lang="en-US" sz="2400" dirty="0">
                <a:solidFill>
                  <a:schemeClr val="accent2">
                    <a:lumMod val="20000"/>
                    <a:lumOff val="80000"/>
                  </a:schemeClr>
                </a:solidFill>
                <a:latin typeface="Impact" panose="020B0806030902050204" pitchFamily="34" charset="0"/>
              </a:rPr>
              <a:t>Notice that we selected California and the other panels have adjusted to only show information about this state.</a:t>
            </a:r>
          </a:p>
        </p:txBody>
      </p:sp>
    </p:spTree>
    <p:extLst>
      <p:ext uri="{BB962C8B-B14F-4D97-AF65-F5344CB8AC3E}">
        <p14:creationId xmlns:p14="http://schemas.microsoft.com/office/powerpoint/2010/main" val="2706295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E0C235-46A0-4DCE-8E8D-69157239290A}"/>
              </a:ext>
            </a:extLst>
          </p:cNvPr>
          <p:cNvSpPr/>
          <p:nvPr/>
        </p:nvSpPr>
        <p:spPr>
          <a:xfrm>
            <a:off x="219039" y="347226"/>
            <a:ext cx="11617361" cy="6307574"/>
          </a:xfrm>
          <a:prstGeom prst="rect">
            <a:avLst/>
          </a:prstGeom>
          <a:blipFill dpi="0" rotWithShape="1">
            <a:blip r:embed="rId2">
              <a:alphaModFix amt="92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pic>
        <p:nvPicPr>
          <p:cNvPr id="3" name="Picture 2">
            <a:extLst>
              <a:ext uri="{FF2B5EF4-FFF2-40B4-BE49-F238E27FC236}">
                <a16:creationId xmlns:a16="http://schemas.microsoft.com/office/drawing/2014/main" id="{AF46DE45-1AD6-4499-AC51-390F874E23EC}"/>
              </a:ext>
            </a:extLst>
          </p:cNvPr>
          <p:cNvPicPr>
            <a:picLocks noChangeAspect="1"/>
          </p:cNvPicPr>
          <p:nvPr/>
        </p:nvPicPr>
        <p:blipFill>
          <a:blip r:embed="rId3"/>
          <a:stretch>
            <a:fillRect/>
          </a:stretch>
        </p:blipFill>
        <p:spPr>
          <a:xfrm>
            <a:off x="219039" y="347226"/>
            <a:ext cx="1914792" cy="2829320"/>
          </a:xfrm>
          <a:prstGeom prst="rect">
            <a:avLst/>
          </a:prstGeom>
        </p:spPr>
      </p:pic>
    </p:spTree>
    <p:extLst>
      <p:ext uri="{BB962C8B-B14F-4D97-AF65-F5344CB8AC3E}">
        <p14:creationId xmlns:p14="http://schemas.microsoft.com/office/powerpoint/2010/main" val="2491315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10331-C4E1-4CEC-A846-3D1AA2093A58}"/>
              </a:ext>
            </a:extLst>
          </p:cNvPr>
          <p:cNvSpPr txBox="1"/>
          <p:nvPr/>
        </p:nvSpPr>
        <p:spPr>
          <a:xfrm>
            <a:off x="2799080" y="1905506"/>
            <a:ext cx="6593840" cy="3046988"/>
          </a:xfrm>
          <a:prstGeom prst="rect">
            <a:avLst/>
          </a:prstGeom>
          <a:noFill/>
        </p:spPr>
        <p:txBody>
          <a:bodyPr wrap="square" rtlCol="0">
            <a:spAutoFit/>
          </a:bodyPr>
          <a:lstStyle/>
          <a:p>
            <a:pPr algn="ctr"/>
            <a:r>
              <a:rPr lang="en-US" sz="2400" dirty="0">
                <a:solidFill>
                  <a:srgbClr val="FFC000"/>
                </a:solidFill>
                <a:latin typeface="Colonna MT" panose="04020805060202030203" pitchFamily="82" charset="0"/>
              </a:rPr>
              <a:t>This is the end of the dashboard presentation. You may refer to the Power BI file related to this presentation for better interactivity.</a:t>
            </a:r>
          </a:p>
          <a:p>
            <a:pPr algn="ctr"/>
            <a:endParaRPr lang="en-US" sz="2400" dirty="0">
              <a:solidFill>
                <a:srgbClr val="FFC000"/>
              </a:solidFill>
              <a:latin typeface="Colonna MT" panose="04020805060202030203" pitchFamily="82" charset="0"/>
            </a:endParaRPr>
          </a:p>
          <a:p>
            <a:pPr algn="ctr"/>
            <a:r>
              <a:rPr lang="en-US" sz="2400" dirty="0">
                <a:solidFill>
                  <a:srgbClr val="FFC000"/>
                </a:solidFill>
                <a:latin typeface="Colonna MT" panose="04020805060202030203" pitchFamily="82" charset="0"/>
              </a:rPr>
              <a:t>Thank you.</a:t>
            </a:r>
          </a:p>
          <a:p>
            <a:pPr algn="ctr"/>
            <a:endParaRPr lang="en-US" sz="2400" dirty="0">
              <a:solidFill>
                <a:schemeClr val="accent2">
                  <a:lumMod val="20000"/>
                  <a:lumOff val="80000"/>
                </a:schemeClr>
              </a:solidFill>
              <a:latin typeface="Colonna MT" panose="04020805060202030203" pitchFamily="82" charset="0"/>
            </a:endParaRPr>
          </a:p>
          <a:p>
            <a:pPr algn="ctr"/>
            <a:r>
              <a:rPr lang="en-US" sz="2400" dirty="0">
                <a:solidFill>
                  <a:srgbClr val="00F6F6"/>
                </a:solidFill>
                <a:latin typeface="Colonna MT" panose="04020805060202030203" pitchFamily="82" charset="0"/>
              </a:rPr>
              <a:t>You can raise questions and inquiries to my email:</a:t>
            </a:r>
          </a:p>
          <a:p>
            <a:pPr algn="ctr"/>
            <a:r>
              <a:rPr lang="en-US" sz="2400" dirty="0">
                <a:solidFill>
                  <a:srgbClr val="00F6F6"/>
                </a:solidFill>
                <a:latin typeface="Colonna MT" panose="04020805060202030203" pitchFamily="82" charset="0"/>
              </a:rPr>
              <a:t>jmblitz95@gmail.com</a:t>
            </a:r>
          </a:p>
        </p:txBody>
      </p:sp>
    </p:spTree>
    <p:extLst>
      <p:ext uri="{BB962C8B-B14F-4D97-AF65-F5344CB8AC3E}">
        <p14:creationId xmlns:p14="http://schemas.microsoft.com/office/powerpoint/2010/main" val="40997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F1DC-6B67-4B56-8900-71F7384A074C}"/>
              </a:ext>
            </a:extLst>
          </p:cNvPr>
          <p:cNvSpPr>
            <a:spLocks noGrp="1"/>
          </p:cNvSpPr>
          <p:nvPr>
            <p:ph type="title"/>
          </p:nvPr>
        </p:nvSpPr>
        <p:spPr>
          <a:xfrm>
            <a:off x="838200" y="2766218"/>
            <a:ext cx="10515600" cy="1325563"/>
          </a:xfrm>
          <a:noFill/>
          <a:ln w="38100" cap="rnd" cmpd="dbl">
            <a:solidFill>
              <a:srgbClr val="FFC000"/>
            </a:solidFill>
            <a:bevel/>
          </a:ln>
        </p:spPr>
        <p:txBody>
          <a:bodyPr/>
          <a:lstStyle/>
          <a:p>
            <a:pPr algn="ctr"/>
            <a:r>
              <a:rPr lang="en-US" sz="5400" dirty="0">
                <a:solidFill>
                  <a:srgbClr val="00F6F6"/>
                </a:solidFill>
                <a:latin typeface="Colonna MT" panose="04020805060202030203" pitchFamily="82" charset="0"/>
                <a:cs typeface="Arial" panose="020B0604020202020204" pitchFamily="34" charset="0"/>
              </a:rPr>
              <a:t>Dashboard</a:t>
            </a:r>
            <a:r>
              <a:rPr lang="en-US" dirty="0"/>
              <a:t> </a:t>
            </a:r>
            <a:r>
              <a:rPr lang="en-US" sz="5400" dirty="0">
                <a:solidFill>
                  <a:srgbClr val="00F6F6"/>
                </a:solidFill>
                <a:latin typeface="Colonna MT" panose="04020805060202030203" pitchFamily="82" charset="0"/>
                <a:cs typeface="Arial" panose="020B0604020202020204" pitchFamily="34" charset="0"/>
              </a:rPr>
              <a:t>Overview</a:t>
            </a:r>
            <a:endParaRPr lang="en-PH" sz="5400" dirty="0">
              <a:solidFill>
                <a:srgbClr val="00F6F6"/>
              </a:solidFill>
              <a:latin typeface="Colonna MT" panose="04020805060202030203" pitchFamily="82" charset="0"/>
              <a:cs typeface="Arial" panose="020B0604020202020204" pitchFamily="34" charset="0"/>
            </a:endParaRPr>
          </a:p>
        </p:txBody>
      </p:sp>
      <p:sp>
        <p:nvSpPr>
          <p:cNvPr id="4" name="Star: 5 Points 3">
            <a:extLst>
              <a:ext uri="{FF2B5EF4-FFF2-40B4-BE49-F238E27FC236}">
                <a16:creationId xmlns:a16="http://schemas.microsoft.com/office/drawing/2014/main" id="{2767123F-7C5C-4251-AAFF-364D2F52F559}"/>
              </a:ext>
            </a:extLst>
          </p:cNvPr>
          <p:cNvSpPr/>
          <p:nvPr/>
        </p:nvSpPr>
        <p:spPr>
          <a:xfrm rot="1355226">
            <a:off x="10180320" y="3525520"/>
            <a:ext cx="934720" cy="904240"/>
          </a:xfrm>
          <a:prstGeom prst="star5">
            <a:avLst/>
          </a:prstGeom>
          <a:noFill/>
          <a:ln w="44450" cmpd="thickThin">
            <a:solidFill>
              <a:srgbClr val="FB05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06860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C4C540-3094-40FD-8A72-3DDD2195D3DD}"/>
              </a:ext>
            </a:extLst>
          </p:cNvPr>
          <p:cNvSpPr txBox="1"/>
          <p:nvPr/>
        </p:nvSpPr>
        <p:spPr>
          <a:xfrm>
            <a:off x="1035860" y="156694"/>
            <a:ext cx="894126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F6F6"/>
                </a:solidFill>
              </a:rPr>
              <a:t>Here is an overview of the dashboard. As the title suggests, we are to discuss the sales analysis of Sample Superstore for the years 2016-2019. Below it are eleven panels which we will tackle as we go along the presentation. </a:t>
            </a:r>
            <a:endParaRPr lang="en-PH" dirty="0">
              <a:solidFill>
                <a:srgbClr val="00F6F6"/>
              </a:solidFill>
            </a:endParaRPr>
          </a:p>
        </p:txBody>
      </p:sp>
      <p:pic>
        <p:nvPicPr>
          <p:cNvPr id="11" name="Content Placeholder 10">
            <a:extLst>
              <a:ext uri="{FF2B5EF4-FFF2-40B4-BE49-F238E27FC236}">
                <a16:creationId xmlns:a16="http://schemas.microsoft.com/office/drawing/2014/main" id="{8481A2C3-36E9-410C-B1A8-A7FA0A5232DE}"/>
              </a:ext>
            </a:extLst>
          </p:cNvPr>
          <p:cNvPicPr>
            <a:picLocks noGrp="1" noChangeAspect="1"/>
          </p:cNvPicPr>
          <p:nvPr>
            <p:ph idx="1"/>
          </p:nvPr>
        </p:nvPicPr>
        <p:blipFill>
          <a:blip r:embed="rId2"/>
          <a:stretch>
            <a:fillRect/>
          </a:stretch>
        </p:blipFill>
        <p:spPr>
          <a:xfrm>
            <a:off x="1035860" y="1080024"/>
            <a:ext cx="10328465" cy="5621282"/>
          </a:xfrm>
          <a:prstGeom prst="rect">
            <a:avLst/>
          </a:prstGeom>
        </p:spPr>
      </p:pic>
    </p:spTree>
    <p:extLst>
      <p:ext uri="{BB962C8B-B14F-4D97-AF65-F5344CB8AC3E}">
        <p14:creationId xmlns:p14="http://schemas.microsoft.com/office/powerpoint/2010/main" val="340533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16291B-A341-4FC3-9244-26182288DF31}"/>
              </a:ext>
            </a:extLst>
          </p:cNvPr>
          <p:cNvSpPr txBox="1"/>
          <p:nvPr/>
        </p:nvSpPr>
        <p:spPr>
          <a:xfrm>
            <a:off x="1035860" y="126214"/>
            <a:ext cx="456366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F6F6"/>
                </a:solidFill>
              </a:rPr>
              <a:t>You will be guided accordingly throughout the presentation. Proceed by clicking [SPACE]</a:t>
            </a:r>
            <a:endParaRPr lang="en-PH" dirty="0">
              <a:solidFill>
                <a:srgbClr val="00F6F6"/>
              </a:solidFill>
            </a:endParaRPr>
          </a:p>
        </p:txBody>
      </p:sp>
      <p:pic>
        <p:nvPicPr>
          <p:cNvPr id="8" name="Content Placeholder 10">
            <a:extLst>
              <a:ext uri="{FF2B5EF4-FFF2-40B4-BE49-F238E27FC236}">
                <a16:creationId xmlns:a16="http://schemas.microsoft.com/office/drawing/2014/main" id="{C3AE3A7A-E3CF-4752-B867-083494B22C1A}"/>
              </a:ext>
            </a:extLst>
          </p:cNvPr>
          <p:cNvPicPr>
            <a:picLocks noChangeAspect="1"/>
          </p:cNvPicPr>
          <p:nvPr/>
        </p:nvPicPr>
        <p:blipFill>
          <a:blip r:embed="rId2"/>
          <a:stretch>
            <a:fillRect/>
          </a:stretch>
        </p:blipFill>
        <p:spPr>
          <a:xfrm>
            <a:off x="1035860" y="1080024"/>
            <a:ext cx="10328465" cy="5621282"/>
          </a:xfrm>
          <a:prstGeom prst="rect">
            <a:avLst/>
          </a:prstGeom>
        </p:spPr>
      </p:pic>
    </p:spTree>
    <p:extLst>
      <p:ext uri="{BB962C8B-B14F-4D97-AF65-F5344CB8AC3E}">
        <p14:creationId xmlns:p14="http://schemas.microsoft.com/office/powerpoint/2010/main" val="357855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F1DC-6B67-4B56-8900-71F7384A074C}"/>
              </a:ext>
            </a:extLst>
          </p:cNvPr>
          <p:cNvSpPr>
            <a:spLocks noGrp="1"/>
          </p:cNvSpPr>
          <p:nvPr>
            <p:ph type="title"/>
          </p:nvPr>
        </p:nvSpPr>
        <p:spPr>
          <a:xfrm>
            <a:off x="838200" y="2766218"/>
            <a:ext cx="10515600" cy="1325563"/>
          </a:xfrm>
          <a:noFill/>
          <a:ln w="38100" cap="rnd" cmpd="dbl">
            <a:solidFill>
              <a:srgbClr val="FFC000"/>
            </a:solidFill>
            <a:bevel/>
          </a:ln>
        </p:spPr>
        <p:txBody>
          <a:bodyPr/>
          <a:lstStyle/>
          <a:p>
            <a:pPr algn="ctr"/>
            <a:r>
              <a:rPr lang="en-US" sz="5400" dirty="0">
                <a:solidFill>
                  <a:srgbClr val="00F6F6"/>
                </a:solidFill>
                <a:latin typeface="Colonna MT" panose="04020805060202030203" pitchFamily="82" charset="0"/>
                <a:cs typeface="Arial" panose="020B0604020202020204" pitchFamily="34" charset="0"/>
              </a:rPr>
              <a:t>Sales Trend Analysis</a:t>
            </a:r>
            <a:endParaRPr lang="en-PH" sz="5400" dirty="0">
              <a:solidFill>
                <a:srgbClr val="00F6F6"/>
              </a:solidFill>
              <a:latin typeface="Colonna MT" panose="04020805060202030203" pitchFamily="82" charset="0"/>
              <a:cs typeface="Arial" panose="020B0604020202020204" pitchFamily="34" charset="0"/>
            </a:endParaRPr>
          </a:p>
        </p:txBody>
      </p:sp>
      <p:sp>
        <p:nvSpPr>
          <p:cNvPr id="7" name="Arrow: Striped Right 6">
            <a:extLst>
              <a:ext uri="{FF2B5EF4-FFF2-40B4-BE49-F238E27FC236}">
                <a16:creationId xmlns:a16="http://schemas.microsoft.com/office/drawing/2014/main" id="{E243CFAF-2C10-48E1-B4AD-FE7514323760}"/>
              </a:ext>
            </a:extLst>
          </p:cNvPr>
          <p:cNvSpPr/>
          <p:nvPr/>
        </p:nvSpPr>
        <p:spPr>
          <a:xfrm rot="19110897">
            <a:off x="10076536" y="2702508"/>
            <a:ext cx="968410" cy="665624"/>
          </a:xfrm>
          <a:prstGeom prst="stripedRightArrow">
            <a:avLst/>
          </a:prstGeom>
          <a:noFill/>
          <a:ln w="79375" cmpd="dbl">
            <a:solidFill>
              <a:srgbClr val="00EE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Arrow: Chevron 7">
            <a:extLst>
              <a:ext uri="{FF2B5EF4-FFF2-40B4-BE49-F238E27FC236}">
                <a16:creationId xmlns:a16="http://schemas.microsoft.com/office/drawing/2014/main" id="{FEE41FAF-6A70-41D4-B9BC-BC8E1C5C49C3}"/>
              </a:ext>
            </a:extLst>
          </p:cNvPr>
          <p:cNvSpPr/>
          <p:nvPr/>
        </p:nvSpPr>
        <p:spPr>
          <a:xfrm rot="18954645">
            <a:off x="11012947" y="1810621"/>
            <a:ext cx="603176" cy="1116875"/>
          </a:xfrm>
          <a:prstGeom prst="chevron">
            <a:avLst/>
          </a:prstGeom>
          <a:noFill/>
          <a:ln w="79375" cmpd="dbl">
            <a:solidFill>
              <a:srgbClr val="00EE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Arrow: Chevron 8">
            <a:extLst>
              <a:ext uri="{FF2B5EF4-FFF2-40B4-BE49-F238E27FC236}">
                <a16:creationId xmlns:a16="http://schemas.microsoft.com/office/drawing/2014/main" id="{13B13BAF-14BB-4BA4-A710-BE5E150F914C}"/>
              </a:ext>
            </a:extLst>
          </p:cNvPr>
          <p:cNvSpPr/>
          <p:nvPr/>
        </p:nvSpPr>
        <p:spPr>
          <a:xfrm rot="19003388">
            <a:off x="10737723" y="2243188"/>
            <a:ext cx="533038" cy="812209"/>
          </a:xfrm>
          <a:prstGeom prst="chevron">
            <a:avLst/>
          </a:prstGeom>
          <a:noFill/>
          <a:ln w="79375" cmpd="dbl">
            <a:solidFill>
              <a:srgbClr val="00EE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140283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C208CC-A7CD-4949-8DCB-5279075F4035}"/>
              </a:ext>
            </a:extLst>
          </p:cNvPr>
          <p:cNvPicPr>
            <a:picLocks noChangeAspect="1"/>
          </p:cNvPicPr>
          <p:nvPr/>
        </p:nvPicPr>
        <p:blipFill>
          <a:blip r:embed="rId2"/>
          <a:stretch>
            <a:fillRect/>
          </a:stretch>
        </p:blipFill>
        <p:spPr>
          <a:xfrm>
            <a:off x="219039" y="328830"/>
            <a:ext cx="11627522" cy="6328295"/>
          </a:xfrm>
          <a:prstGeom prst="rect">
            <a:avLst/>
          </a:prstGeom>
        </p:spPr>
      </p:pic>
      <p:sp>
        <p:nvSpPr>
          <p:cNvPr id="8" name="TextBox 7">
            <a:extLst>
              <a:ext uri="{FF2B5EF4-FFF2-40B4-BE49-F238E27FC236}">
                <a16:creationId xmlns:a16="http://schemas.microsoft.com/office/drawing/2014/main" id="{1C33DF5F-FE72-44E8-BDCA-27D0A24FE050}"/>
              </a:ext>
            </a:extLst>
          </p:cNvPr>
          <p:cNvSpPr txBox="1"/>
          <p:nvPr/>
        </p:nvSpPr>
        <p:spPr>
          <a:xfrm>
            <a:off x="219039" y="-22106"/>
            <a:ext cx="1971040" cy="369332"/>
          </a:xfrm>
          <a:prstGeom prst="rect">
            <a:avLst/>
          </a:prstGeom>
          <a:noFill/>
        </p:spPr>
        <p:txBody>
          <a:bodyPr wrap="square" rtlCol="0">
            <a:spAutoFit/>
          </a:bodyPr>
          <a:lstStyle/>
          <a:p>
            <a:r>
              <a:rPr lang="en-US" dirty="0">
                <a:solidFill>
                  <a:srgbClr val="00F6F6"/>
                </a:solidFill>
              </a:rPr>
              <a:t>CONTINUE [SPACE]</a:t>
            </a:r>
            <a:endParaRPr lang="en-PH" dirty="0">
              <a:solidFill>
                <a:srgbClr val="00F6F6"/>
              </a:solidFill>
            </a:endParaRPr>
          </a:p>
        </p:txBody>
      </p:sp>
    </p:spTree>
    <p:extLst>
      <p:ext uri="{BB962C8B-B14F-4D97-AF65-F5344CB8AC3E}">
        <p14:creationId xmlns:p14="http://schemas.microsoft.com/office/powerpoint/2010/main" val="830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288653-14F0-4360-A822-C4A562BF916B}"/>
              </a:ext>
            </a:extLst>
          </p:cNvPr>
          <p:cNvPicPr>
            <a:picLocks noChangeAspect="1"/>
          </p:cNvPicPr>
          <p:nvPr/>
        </p:nvPicPr>
        <p:blipFill>
          <a:blip r:embed="rId2"/>
          <a:stretch>
            <a:fillRect/>
          </a:stretch>
        </p:blipFill>
        <p:spPr>
          <a:xfrm>
            <a:off x="315242" y="283236"/>
            <a:ext cx="11561516" cy="6291527"/>
          </a:xfrm>
          <a:prstGeom prst="rect">
            <a:avLst/>
          </a:prstGeom>
        </p:spPr>
      </p:pic>
      <p:sp>
        <p:nvSpPr>
          <p:cNvPr id="5" name="TextBox 4">
            <a:extLst>
              <a:ext uri="{FF2B5EF4-FFF2-40B4-BE49-F238E27FC236}">
                <a16:creationId xmlns:a16="http://schemas.microsoft.com/office/drawing/2014/main" id="{2A47FCDF-806C-49FD-94E4-BC64C2CC4D7B}"/>
              </a:ext>
            </a:extLst>
          </p:cNvPr>
          <p:cNvSpPr txBox="1"/>
          <p:nvPr/>
        </p:nvSpPr>
        <p:spPr>
          <a:xfrm>
            <a:off x="5445760" y="1229360"/>
            <a:ext cx="4297680" cy="4893647"/>
          </a:xfrm>
          <a:prstGeom prst="rect">
            <a:avLst/>
          </a:prstGeom>
          <a:noFill/>
        </p:spPr>
        <p:txBody>
          <a:bodyPr wrap="square" rtlCol="0">
            <a:spAutoFit/>
          </a:bodyPr>
          <a:lstStyle/>
          <a:p>
            <a:r>
              <a:rPr lang="en-US" sz="2400" dirty="0">
                <a:solidFill>
                  <a:srgbClr val="FFC000"/>
                </a:solidFill>
                <a:latin typeface="Impact" panose="020B0806030902050204" pitchFamily="34" charset="0"/>
              </a:rPr>
              <a:t>At a glance, we can see the top states that got the most sales. California had the most sales with 0.46M, followed by New York with 0.31M, and at third is Texas with 0.17M.</a:t>
            </a:r>
          </a:p>
          <a:p>
            <a:endParaRPr lang="en-US" sz="2400" dirty="0">
              <a:solidFill>
                <a:srgbClr val="FFC000"/>
              </a:solidFill>
              <a:latin typeface="Impact" panose="020B0806030902050204" pitchFamily="34" charset="0"/>
            </a:endParaRPr>
          </a:p>
          <a:p>
            <a:r>
              <a:rPr lang="en-US" sz="2400" dirty="0">
                <a:solidFill>
                  <a:srgbClr val="FFC000"/>
                </a:solidFill>
                <a:latin typeface="Impact" panose="020B0806030902050204" pitchFamily="34" charset="0"/>
              </a:rPr>
              <a:t>The darkness of the bar indicate the count of items sold in that state. Rightfully so we see that the states that had the most sales also sold the most quantity of items sold.</a:t>
            </a:r>
            <a:endParaRPr lang="en-PH" sz="2400" dirty="0">
              <a:solidFill>
                <a:srgbClr val="FFC000"/>
              </a:solidFill>
              <a:latin typeface="Impact" panose="020B0806030902050204" pitchFamily="34" charset="0"/>
            </a:endParaRPr>
          </a:p>
        </p:txBody>
      </p:sp>
    </p:spTree>
    <p:extLst>
      <p:ext uri="{BB962C8B-B14F-4D97-AF65-F5344CB8AC3E}">
        <p14:creationId xmlns:p14="http://schemas.microsoft.com/office/powerpoint/2010/main" val="60037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FF2901-AE98-4DD1-A203-050D3A7B19CE}"/>
              </a:ext>
            </a:extLst>
          </p:cNvPr>
          <p:cNvPicPr>
            <a:picLocks noChangeAspect="1"/>
          </p:cNvPicPr>
          <p:nvPr/>
        </p:nvPicPr>
        <p:blipFill>
          <a:blip r:embed="rId2"/>
          <a:stretch>
            <a:fillRect/>
          </a:stretch>
        </p:blipFill>
        <p:spPr>
          <a:xfrm>
            <a:off x="307806" y="289560"/>
            <a:ext cx="11576387" cy="6278880"/>
          </a:xfrm>
          <a:prstGeom prst="rect">
            <a:avLst/>
          </a:prstGeom>
        </p:spPr>
      </p:pic>
      <p:sp>
        <p:nvSpPr>
          <p:cNvPr id="5" name="TextBox 4">
            <a:extLst>
              <a:ext uri="{FF2B5EF4-FFF2-40B4-BE49-F238E27FC236}">
                <a16:creationId xmlns:a16="http://schemas.microsoft.com/office/drawing/2014/main" id="{2A47FCDF-806C-49FD-94E4-BC64C2CC4D7B}"/>
              </a:ext>
            </a:extLst>
          </p:cNvPr>
          <p:cNvSpPr txBox="1"/>
          <p:nvPr/>
        </p:nvSpPr>
        <p:spPr>
          <a:xfrm>
            <a:off x="5445760" y="1229360"/>
            <a:ext cx="4297680" cy="3785652"/>
          </a:xfrm>
          <a:prstGeom prst="rect">
            <a:avLst/>
          </a:prstGeom>
          <a:noFill/>
        </p:spPr>
        <p:txBody>
          <a:bodyPr wrap="square" rtlCol="0">
            <a:spAutoFit/>
          </a:bodyPr>
          <a:lstStyle/>
          <a:p>
            <a:r>
              <a:rPr lang="en-US" sz="2400" dirty="0">
                <a:solidFill>
                  <a:srgbClr val="FFC000"/>
                </a:solidFill>
                <a:latin typeface="Impact" panose="020B0806030902050204" pitchFamily="34" charset="0"/>
              </a:rPr>
              <a:t>As we scroll down the panel, we can see the states that performed poorest in terms of sales.</a:t>
            </a:r>
          </a:p>
          <a:p>
            <a:endParaRPr lang="en-US" sz="2400" dirty="0">
              <a:solidFill>
                <a:srgbClr val="FFC000"/>
              </a:solidFill>
              <a:latin typeface="Impact" panose="020B0806030902050204" pitchFamily="34" charset="0"/>
            </a:endParaRPr>
          </a:p>
          <a:p>
            <a:r>
              <a:rPr lang="en-US" sz="2400" dirty="0">
                <a:solidFill>
                  <a:srgbClr val="FFC000"/>
                </a:solidFill>
                <a:latin typeface="Impact" panose="020B0806030902050204" pitchFamily="34" charset="0"/>
              </a:rPr>
              <a:t>The bottom states are comprised of North Dakota, West Virginia, Maine, South Dakota, Wyoming, and District of Columbia.</a:t>
            </a:r>
            <a:endParaRPr lang="en-PH" sz="2400" dirty="0">
              <a:solidFill>
                <a:srgbClr val="FFC000"/>
              </a:solidFill>
              <a:latin typeface="Impact" panose="020B0806030902050204" pitchFamily="34" charset="0"/>
            </a:endParaRPr>
          </a:p>
        </p:txBody>
      </p:sp>
    </p:spTree>
    <p:extLst>
      <p:ext uri="{BB962C8B-B14F-4D97-AF65-F5344CB8AC3E}">
        <p14:creationId xmlns:p14="http://schemas.microsoft.com/office/powerpoint/2010/main" val="786810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760</Words>
  <Application>Microsoft Office PowerPoint</Application>
  <PresentationFormat>Widescreen</PresentationFormat>
  <Paragraphs>57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Colonna MT</vt:lpstr>
      <vt:lpstr>Impact</vt:lpstr>
      <vt:lpstr>Wingdings</vt:lpstr>
      <vt:lpstr>Office Theme</vt:lpstr>
      <vt:lpstr>Sample Superstore Sales Analysis Dashboard Presentation</vt:lpstr>
      <vt:lpstr>Presentation Overview</vt:lpstr>
      <vt:lpstr>Dashboard Overview</vt:lpstr>
      <vt:lpstr>PowerPoint Presentation</vt:lpstr>
      <vt:lpstr>PowerPoint Presentation</vt:lpstr>
      <vt:lpstr>Sales Trend Analysis</vt:lpstr>
      <vt:lpstr>PowerPoint Presentation</vt:lpstr>
      <vt:lpstr>PowerPoint Presentation</vt:lpstr>
      <vt:lpstr>PowerPoint Presentation</vt:lpstr>
      <vt:lpstr>Profit Trend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Superstore Sales Analysis Dashboard Presentation</dc:title>
  <dc:creator>John Matthew Castro</dc:creator>
  <cp:lastModifiedBy>John Matthew Castro</cp:lastModifiedBy>
  <cp:revision>27</cp:revision>
  <dcterms:created xsi:type="dcterms:W3CDTF">2022-12-02T03:39:32Z</dcterms:created>
  <dcterms:modified xsi:type="dcterms:W3CDTF">2022-12-02T07:51:33Z</dcterms:modified>
</cp:coreProperties>
</file>