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8" r:id="rId1"/>
    <p:sldMasterId id="2147483669" r:id="rId2"/>
  </p:sldMasterIdLst>
  <p:notesMasterIdLst>
    <p:notesMasterId r:id="rId22"/>
  </p:notesMasterIdLst>
  <p:sldIdLst>
    <p:sldId id="256" r:id="rId3"/>
    <p:sldId id="260" r:id="rId4"/>
    <p:sldId id="272" r:id="rId5"/>
    <p:sldId id="261" r:id="rId6"/>
    <p:sldId id="263" r:id="rId7"/>
    <p:sldId id="271" r:id="rId8"/>
    <p:sldId id="264" r:id="rId9"/>
    <p:sldId id="265" r:id="rId10"/>
    <p:sldId id="275" r:id="rId11"/>
    <p:sldId id="276" r:id="rId12"/>
    <p:sldId id="266" r:id="rId13"/>
    <p:sldId id="270" r:id="rId14"/>
    <p:sldId id="269" r:id="rId15"/>
    <p:sldId id="273" r:id="rId16"/>
    <p:sldId id="267" r:id="rId17"/>
    <p:sldId id="268" r:id="rId18"/>
    <p:sldId id="274" r:id="rId19"/>
    <p:sldId id="258" r:id="rId20"/>
    <p:sldId id="259" r:id="rId21"/>
  </p:sldIdLst>
  <p:sldSz cx="9144000" cy="5143500" type="screen16x9"/>
  <p:notesSz cx="6858000" cy="9144000"/>
  <p:embeddedFontLst>
    <p:embeddedFont>
      <p:font typeface="Amasis MT Pro Medium" panose="02040604050005020304" pitchFamily="18" charset="0"/>
      <p:regular r:id="rId23"/>
      <p:italic r:id="rId24"/>
    </p:embeddedFont>
    <p:embeddedFont>
      <p:font typeface="Poppins" panose="00000500000000000000" pitchFamily="2" charset="0"/>
      <p:regular r:id="rId25"/>
      <p:bold r:id="rId26"/>
      <p:italic r:id="rId27"/>
      <p:boldItalic r:id="rId28"/>
    </p:embeddedFont>
    <p:embeddedFont>
      <p:font typeface="Poppins Light" panose="00000400000000000000" pitchFamily="2" charset="0"/>
      <p:regular r:id="rId29"/>
      <p:bold r:id="rId30"/>
      <p:italic r:id="rId31"/>
      <p:boldItalic r:id="rId32"/>
    </p:embeddedFont>
    <p:embeddedFont>
      <p:font typeface="Poppins SemiBold" panose="00000700000000000000" pitchFamily="2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99"/>
    <a:srgbClr val="6CF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96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font" Target="fonts/font12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9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8569ad431c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8569ad431c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70344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04745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890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8022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814116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180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81160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73868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8569ad431c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8569ad431c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8569ad431c_0_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8569ad431c_0_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5761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19269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5220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23034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78061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978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5857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8569ad431c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8569ad431c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30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215700" y="859800"/>
            <a:ext cx="4020300" cy="2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  <a:defRPr sz="40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100"/>
              <a:buNone/>
              <a:defRPr sz="41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215700" y="4107600"/>
            <a:ext cx="4248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sz="19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1080000" y="1958850"/>
            <a:ext cx="69840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None/>
              <a:defRPr sz="32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8156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title"/>
          </p:nvPr>
        </p:nvSpPr>
        <p:spPr>
          <a:xfrm>
            <a:off x="311700" y="672450"/>
            <a:ext cx="548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body" idx="1"/>
          </p:nvPr>
        </p:nvSpPr>
        <p:spPr>
          <a:xfrm>
            <a:off x="311700" y="1355375"/>
            <a:ext cx="8520600" cy="30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Char char="●"/>
              <a:defRPr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>
            <a:spLocks noGrp="1"/>
          </p:cNvSpPr>
          <p:nvPr>
            <p:ph type="title"/>
          </p:nvPr>
        </p:nvSpPr>
        <p:spPr>
          <a:xfrm>
            <a:off x="265500" y="1425175"/>
            <a:ext cx="26385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None/>
              <a:defRPr sz="33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7" name="Google Shape;67;p17"/>
          <p:cNvSpPr txBox="1">
            <a:spLocks noGrp="1"/>
          </p:cNvSpPr>
          <p:nvPr>
            <p:ph type="subTitle" idx="1"/>
          </p:nvPr>
        </p:nvSpPr>
        <p:spPr>
          <a:xfrm>
            <a:off x="265500" y="3144000"/>
            <a:ext cx="23865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3F73A"/>
              </a:buClr>
              <a:buSzPts val="1700"/>
              <a:buFont typeface="Poppins Light"/>
              <a:buNone/>
              <a:defRPr sz="1700">
                <a:solidFill>
                  <a:srgbClr val="C3F73A"/>
                </a:solidFill>
                <a:latin typeface="Poppins Light"/>
                <a:ea typeface="Poppins Light"/>
                <a:cs typeface="Poppins Light"/>
                <a:sym typeface="Poppins Light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2"/>
          </p:nvPr>
        </p:nvSpPr>
        <p:spPr>
          <a:xfrm>
            <a:off x="3972000" y="724075"/>
            <a:ext cx="48045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9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548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1829850" y="2065025"/>
            <a:ext cx="548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0D606D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image" Target="../media/image1.jpg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1">
            <a:alphaModFix/>
          </a:blip>
          <a:stretch>
            <a:fillRect/>
          </a:stretch>
        </a:blip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311700" y="579775"/>
            <a:ext cx="54843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606D"/>
              </a:buClr>
              <a:buSzPts val="2800"/>
              <a:buFont typeface="Poppins"/>
              <a:buNone/>
              <a:defRPr sz="2800" b="1" i="0" u="none" strike="noStrike" cap="none">
                <a:solidFill>
                  <a:srgbClr val="0D606D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311700" y="1355375"/>
            <a:ext cx="8520600" cy="304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Poppins SemiBold"/>
              <a:buChar char="●"/>
              <a:defRPr sz="1800" b="0" i="0" u="none" strike="noStrike" cap="none">
                <a:solidFill>
                  <a:schemeClr val="accent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●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○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Poppins"/>
              <a:buChar char="■"/>
              <a:defRPr sz="1400" b="0" i="0" u="none" strike="noStrike" cap="non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739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FlPF5Svsi4lsiTL0IWPbwdAvO9ggcte?authuser=2#scrollTo=-0rKAZKFQ6Ci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FlPF5Svsi4lsiTL0IWPbwdAvO9ggcte?authuser=2#scrollTo=-0rKAZKFQ6Ci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FlPF5Svsi4lsiTL0IWPbwdAvO9ggcte?authuser=2#scrollTo=-0rKAZKFQ6Ci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FlPF5Svsi4lsiTL0IWPbwdAvO9ggcte?authuser=2#scrollTo=-0rKAZKFQ6Ci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ooI1NXuWrXrdvCJb_4prlZFpkmYP2tW8rdkp-EIaH0/edit?usp=shar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FlPF5Svsi4lsiTL0IWPbwdAvO9ggcte?authuser=2#scrollTo=-0rKAZKFQ6Ci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lookerstudio.google.com/reporting/adf5d1ea-80ed-4539-a1aa-648351029eb8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drive/folders/1VmFlVhpGXkYZR3JUZtylMh06v1TkIQxc?usp=sharing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ooI1NXuWrXrdvCJb_4prlZFpkmYP2tW8rdkp-EIaH0/edit?usp=shar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ooI1NXuWrXrdvCJb_4prlZFpkmYP2tW8rdkp-EIaH0/edit?usp=shar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hyperlink" Target="https://drive.google.com/file/d/1S2Snb1cyzzWpLV4WuulDbyUCOgRJFoEl/view?usp=sharin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tooI1NXuWrXrdvCJb_4prlZFpkmYP2tW8rdkp-EIaH0/edit?usp=shar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colab.research.google.com/drive/1pFlPF5Svsi4lsiTL0IWPbwdAvO9ggcte?authuser=2#scrollTo=-0rKAZKFQ6Ci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FlPF5Svsi4lsiTL0IWPbwdAvO9ggcte?authuser=2#scrollTo=-0rKAZKFQ6Ci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pFlPF5Svsi4lsiTL0IWPbwdAvO9ggcte?authuser=2#scrollTo=-0rKAZKFQ6Ci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ctrTitle"/>
          </p:nvPr>
        </p:nvSpPr>
        <p:spPr>
          <a:xfrm>
            <a:off x="215700" y="859800"/>
            <a:ext cx="4020300" cy="24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 dirty="0"/>
              <a:t>Project Analisis Data </a:t>
            </a:r>
            <a:r>
              <a:rPr lang="en-ID" i="0" dirty="0" err="1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DQMall</a:t>
            </a:r>
            <a:r>
              <a:rPr lang="en-ID" b="0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 </a:t>
            </a:r>
            <a:endParaRPr dirty="0"/>
          </a:p>
        </p:txBody>
      </p:sp>
      <p:sp>
        <p:nvSpPr>
          <p:cNvPr id="90" name="Google Shape;90;p23"/>
          <p:cNvSpPr txBox="1">
            <a:spLocks noGrp="1"/>
          </p:cNvSpPr>
          <p:nvPr>
            <p:ph type="subTitle" idx="1"/>
          </p:nvPr>
        </p:nvSpPr>
        <p:spPr>
          <a:xfrm>
            <a:off x="215700" y="4443675"/>
            <a:ext cx="4248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35"/>
              <a:buNone/>
            </a:pPr>
            <a:r>
              <a:rPr lang="en" dirty="0"/>
              <a:t>Vernanda Dwi Ardian</a:t>
            </a:r>
            <a:endParaRPr dirty="0"/>
          </a:p>
        </p:txBody>
      </p:sp>
      <p:sp>
        <p:nvSpPr>
          <p:cNvPr id="91" name="Google Shape;91;p23"/>
          <p:cNvSpPr txBox="1"/>
          <p:nvPr/>
        </p:nvSpPr>
        <p:spPr>
          <a:xfrm>
            <a:off x="215700" y="3852975"/>
            <a:ext cx="4248300" cy="5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rgbClr val="21212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Bootcamp Data Analyst with SQL &amp; Python using Google Platform</a:t>
            </a:r>
            <a:endParaRPr sz="1900" dirty="0">
              <a:solidFill>
                <a:srgbClr val="21212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57D454-C240-475E-008C-2C85B6D800E8}"/>
              </a:ext>
            </a:extLst>
          </p:cNvPr>
          <p:cNvSpPr txBox="1"/>
          <p:nvPr/>
        </p:nvSpPr>
        <p:spPr>
          <a:xfrm>
            <a:off x="1643841" y="57035"/>
            <a:ext cx="67212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Kota </a:t>
            </a:r>
            <a:r>
              <a:rPr lang="en-US" sz="24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US" sz="2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Rata-rata Profit </a:t>
            </a:r>
            <a:r>
              <a:rPr lang="en-US" sz="24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Terendah</a:t>
            </a:r>
            <a:r>
              <a:rPr lang="en-US" sz="2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endParaRPr lang="en-ID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7D836-04ED-957A-DC7A-650B58D79099}"/>
              </a:ext>
            </a:extLst>
          </p:cNvPr>
          <p:cNvSpPr txBox="1"/>
          <p:nvPr/>
        </p:nvSpPr>
        <p:spPr>
          <a:xfrm>
            <a:off x="6310133" y="967541"/>
            <a:ext cx="283386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Analisis</a:t>
            </a:r>
            <a:r>
              <a:rPr lang="en-US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 :</a:t>
            </a:r>
          </a:p>
          <a:p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Kota 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Milford</a:t>
            </a:r>
            <a:r>
              <a:rPr lang="en-US" sz="2400" b="1" dirty="0">
                <a:solidFill>
                  <a:srgbClr val="FFFFFF"/>
                </a:solidFill>
                <a:latin typeface="Poppins" panose="00000500000000000000" pitchFamily="2" charset="0"/>
              </a:rPr>
              <a:t>,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sz="2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Concort</a:t>
            </a:r>
            <a:r>
              <a:rPr lang="en-US" sz="2400" b="1" dirty="0" err="1">
                <a:solidFill>
                  <a:srgbClr val="FFFFFF"/>
                </a:solidFill>
                <a:latin typeface="Poppins" panose="00000500000000000000" pitchFamily="2" charset="0"/>
              </a:rPr>
              <a:t>,</a:t>
            </a:r>
            <a:r>
              <a:rPr lang="en-US" sz="2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Linden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memiliki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rata-rata Profit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terendah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dan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perlu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analisis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alasan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kenapa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tingkat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profitnya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rendah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Poppins" panose="00000500000000000000" pitchFamily="2" charset="0"/>
            </a:endParaRP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1CCA45A5-A6C0-D294-D653-39D532ACA08F}"/>
              </a:ext>
            </a:extLst>
          </p:cNvPr>
          <p:cNvSpPr txBox="1"/>
          <p:nvPr/>
        </p:nvSpPr>
        <p:spPr>
          <a:xfrm>
            <a:off x="7654511" y="4110564"/>
            <a:ext cx="107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Poppins" panose="00000500000000000000" pitchFamily="2" charset="0"/>
              </a:rPr>
              <a:t>Result</a:t>
            </a:r>
            <a:endParaRPr lang="en-ID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9D7E9E1-4933-0262-561C-E4220E2664C3}"/>
              </a:ext>
            </a:extLst>
          </p:cNvPr>
          <p:cNvSpPr txBox="1"/>
          <p:nvPr/>
        </p:nvSpPr>
        <p:spPr>
          <a:xfrm>
            <a:off x="1339685" y="3905009"/>
            <a:ext cx="631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69.075777 </a:t>
            </a:r>
            <a:r>
              <a:rPr lang="en-US" sz="160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rata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rata</a:t>
            </a:r>
            <a:r>
              <a:rPr lang="en-US" sz="160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600" dirty="0">
                <a:solidFill>
                  <a:schemeClr val="bg1"/>
                </a:solidFill>
                <a:latin typeface="Poppins" panose="00000500000000000000" pitchFamily="2" charset="0"/>
              </a:rPr>
              <a:t>profit</a:t>
            </a:r>
            <a:r>
              <a:rPr lang="en-US" sz="160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keseluruhan</a:t>
            </a:r>
            <a:r>
              <a:rPr lang="en-US" sz="2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endParaRPr lang="en-ID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 graph of a number of people&#10;&#10;Description automatically generated with medium confidence">
            <a:extLst>
              <a:ext uri="{FF2B5EF4-FFF2-40B4-BE49-F238E27FC236}">
                <a16:creationId xmlns:a16="http://schemas.microsoft.com/office/drawing/2014/main" id="{99492D3D-B747-A2A6-CC6F-AEFC4D1CAD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75310"/>
            <a:ext cx="6345533" cy="3273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901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57D454-C240-475E-008C-2C85B6D800E8}"/>
              </a:ext>
            </a:extLst>
          </p:cNvPr>
          <p:cNvSpPr txBox="1"/>
          <p:nvPr/>
        </p:nvSpPr>
        <p:spPr>
          <a:xfrm>
            <a:off x="1460809" y="109439"/>
            <a:ext cx="65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Rata 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rata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lama 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pengiriman</a:t>
            </a:r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 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berdasarkan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ship mode</a:t>
            </a:r>
            <a:endParaRPr lang="en-ID" sz="1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7D836-04ED-957A-DC7A-650B58D79099}"/>
              </a:ext>
            </a:extLst>
          </p:cNvPr>
          <p:cNvSpPr txBox="1"/>
          <p:nvPr/>
        </p:nvSpPr>
        <p:spPr>
          <a:xfrm>
            <a:off x="4919890" y="718276"/>
            <a:ext cx="3722305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Analisis</a:t>
            </a:r>
            <a:r>
              <a:rPr lang="en-US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 :</a:t>
            </a:r>
          </a:p>
          <a:p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Standard class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menjadi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ship mode yang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memiliki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rata-rata lama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pengiriman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terlama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yaitu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lebih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lama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48,4%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dari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ship mode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lainnya</a:t>
            </a: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1CCA45A5-A6C0-D294-D653-39D532ACA08F}"/>
              </a:ext>
            </a:extLst>
          </p:cNvPr>
          <p:cNvSpPr txBox="1"/>
          <p:nvPr/>
        </p:nvSpPr>
        <p:spPr>
          <a:xfrm>
            <a:off x="7654511" y="4110564"/>
            <a:ext cx="107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Poppins" panose="00000500000000000000" pitchFamily="2" charset="0"/>
              </a:rPr>
              <a:t>Result</a:t>
            </a:r>
            <a:endParaRPr lang="en-ID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A green circle with numbers and a white background&#10;&#10;Description automatically generated">
            <a:extLst>
              <a:ext uri="{FF2B5EF4-FFF2-40B4-BE49-F238E27FC236}">
                <a16:creationId xmlns:a16="http://schemas.microsoft.com/office/drawing/2014/main" id="{70CCB43E-71E3-031A-3BCF-701FAB2692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29" y="561760"/>
            <a:ext cx="4659538" cy="3318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29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57D454-C240-475E-008C-2C85B6D800E8}"/>
              </a:ext>
            </a:extLst>
          </p:cNvPr>
          <p:cNvSpPr txBox="1"/>
          <p:nvPr/>
        </p:nvSpPr>
        <p:spPr>
          <a:xfrm>
            <a:off x="2085278" y="126755"/>
            <a:ext cx="65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P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ersentase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rata-rata  sales 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tahun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2020</a:t>
            </a:r>
            <a:endParaRPr lang="en-ID" sz="1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7D836-04ED-957A-DC7A-650B58D79099}"/>
              </a:ext>
            </a:extLst>
          </p:cNvPr>
          <p:cNvSpPr txBox="1"/>
          <p:nvPr/>
        </p:nvSpPr>
        <p:spPr>
          <a:xfrm>
            <a:off x="4919890" y="718276"/>
            <a:ext cx="3722305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Analisis</a:t>
            </a:r>
            <a:r>
              <a:rPr lang="en-US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 :</a:t>
            </a:r>
          </a:p>
          <a:p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Furniture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menjadi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category yang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memiliki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persentase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sales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terbesar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pada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tahun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2020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yaitu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sebesar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47,8%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dari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 category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lainnya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.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1CCA45A5-A6C0-D294-D653-39D532ACA08F}"/>
              </a:ext>
            </a:extLst>
          </p:cNvPr>
          <p:cNvSpPr txBox="1"/>
          <p:nvPr/>
        </p:nvSpPr>
        <p:spPr>
          <a:xfrm>
            <a:off x="7654511" y="4110564"/>
            <a:ext cx="107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Poppins" panose="00000500000000000000" pitchFamily="2" charset="0"/>
              </a:rPr>
              <a:t>Result</a:t>
            </a:r>
            <a:endParaRPr lang="en-ID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 descr="A blue circle with white text&#10;&#10;Description automatically generated">
            <a:extLst>
              <a:ext uri="{FF2B5EF4-FFF2-40B4-BE49-F238E27FC236}">
                <a16:creationId xmlns:a16="http://schemas.microsoft.com/office/drawing/2014/main" id="{EE512385-FAB7-748C-7CE3-2C5844128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21" y="531417"/>
            <a:ext cx="4478867" cy="3359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51091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57D454-C240-475E-008C-2C85B6D800E8}"/>
              </a:ext>
            </a:extLst>
          </p:cNvPr>
          <p:cNvSpPr txBox="1"/>
          <p:nvPr/>
        </p:nvSpPr>
        <p:spPr>
          <a:xfrm>
            <a:off x="2172229" y="126755"/>
            <a:ext cx="65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Persentase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Rata-Rata  Profit 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tahun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2020</a:t>
            </a:r>
            <a:endParaRPr lang="en-ID" sz="1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7D836-04ED-957A-DC7A-650B58D79099}"/>
              </a:ext>
            </a:extLst>
          </p:cNvPr>
          <p:cNvSpPr txBox="1"/>
          <p:nvPr/>
        </p:nvSpPr>
        <p:spPr>
          <a:xfrm>
            <a:off x="4886023" y="496087"/>
            <a:ext cx="3722305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Analisis</a:t>
            </a:r>
            <a:r>
              <a:rPr lang="en-US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 :</a:t>
            </a:r>
          </a:p>
          <a:p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Technology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menjadi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category yang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memiliki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persentase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profit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terbesar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pada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tahun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sz="28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2020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yaitu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sebesar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55,8%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dari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category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lainnya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.  </a:t>
            </a:r>
          </a:p>
          <a:p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Meskipun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menjadi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category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dengan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sales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terbesar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, </a:t>
            </a:r>
            <a:r>
              <a:rPr lang="en-US" sz="2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namun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 Furniture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memiliki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persentase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profit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terendah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1CCA45A5-A6C0-D294-D653-39D532ACA08F}"/>
              </a:ext>
            </a:extLst>
          </p:cNvPr>
          <p:cNvSpPr txBox="1"/>
          <p:nvPr/>
        </p:nvSpPr>
        <p:spPr>
          <a:xfrm>
            <a:off x="7654511" y="4110564"/>
            <a:ext cx="107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Poppins" panose="00000500000000000000" pitchFamily="2" charset="0"/>
              </a:rPr>
              <a:t>Result</a:t>
            </a:r>
            <a:endParaRPr lang="en-ID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6" name="Picture 5" descr="A blue circle with numbers and text&#10;&#10;Description automatically generated">
            <a:extLst>
              <a:ext uri="{FF2B5EF4-FFF2-40B4-BE49-F238E27FC236}">
                <a16:creationId xmlns:a16="http://schemas.microsoft.com/office/drawing/2014/main" id="{7FADF74C-5B3F-3E7F-8C3C-21CF7ACB3E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691" y="618036"/>
            <a:ext cx="4458354" cy="3343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5996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37983-18C6-2B95-A114-6CFC1035919D}"/>
              </a:ext>
            </a:extLst>
          </p:cNvPr>
          <p:cNvSpPr txBox="1"/>
          <p:nvPr/>
        </p:nvSpPr>
        <p:spPr>
          <a:xfrm>
            <a:off x="293299" y="1752761"/>
            <a:ext cx="88507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D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ANALYST WITH LOOKER STUDIO</a:t>
            </a:r>
          </a:p>
          <a:p>
            <a:endParaRPr lang="en-ID" sz="1600" b="1" u="sng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pPr algn="ctr"/>
            <a:endParaRPr lang="en-ID" sz="1600" dirty="0">
              <a:solidFill>
                <a:schemeClr val="tx2"/>
              </a:solidFill>
              <a:hlinkClick r:id="rId3"/>
            </a:endParaRPr>
          </a:p>
          <a:p>
            <a:pPr marL="342900" indent="-342900">
              <a:buAutoNum type="arabicPeriod"/>
            </a:pPr>
            <a:endParaRPr lang="en-ID" sz="1600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ID" sz="1600" b="1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ID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404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57D454-C240-475E-008C-2C85B6D800E8}"/>
              </a:ext>
            </a:extLst>
          </p:cNvPr>
          <p:cNvSpPr txBox="1"/>
          <p:nvPr/>
        </p:nvSpPr>
        <p:spPr>
          <a:xfrm>
            <a:off x="1460809" y="109439"/>
            <a:ext cx="65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Jumlah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Order Per </a:t>
            </a:r>
            <a:r>
              <a:rPr lang="en-US" sz="1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ahun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2017-2020</a:t>
            </a:r>
            <a:endParaRPr lang="en-ID" sz="1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7D836-04ED-957A-DC7A-650B58D79099}"/>
              </a:ext>
            </a:extLst>
          </p:cNvPr>
          <p:cNvSpPr txBox="1"/>
          <p:nvPr/>
        </p:nvSpPr>
        <p:spPr>
          <a:xfrm>
            <a:off x="526366" y="2977545"/>
            <a:ext cx="8856254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Analisis</a:t>
            </a:r>
            <a:r>
              <a:rPr lang="en-US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 :</a:t>
            </a:r>
          </a:p>
          <a:p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Terdapat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peningkatan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jumlah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order per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tahunnya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dimana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Tahun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2020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menjadi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tahun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dengan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jumlah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order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terbanyak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sebesar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12.476 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Produk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yang paling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banyak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di order pada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tahun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ini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adalah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oppins" panose="00000500000000000000" pitchFamily="2" charset="0"/>
              </a:rPr>
              <a:t>Easy-Staple Paper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1CCA45A5-A6C0-D294-D653-39D532ACA08F}"/>
              </a:ext>
            </a:extLst>
          </p:cNvPr>
          <p:cNvSpPr txBox="1"/>
          <p:nvPr/>
        </p:nvSpPr>
        <p:spPr>
          <a:xfrm>
            <a:off x="7654511" y="4110564"/>
            <a:ext cx="107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Poppins" panose="00000500000000000000" pitchFamily="2" charset="0"/>
              </a:rPr>
              <a:t>Result</a:t>
            </a:r>
            <a:endParaRPr lang="en-ID" sz="1800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5E02EB3-8377-7A3C-285F-319954C0D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467" y="663603"/>
            <a:ext cx="4442743" cy="220225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9076473-20BD-D87D-6840-DD5AD5B8EC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1210" y="663602"/>
            <a:ext cx="3579541" cy="220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415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57D454-C240-475E-008C-2C85B6D800E8}"/>
              </a:ext>
            </a:extLst>
          </p:cNvPr>
          <p:cNvSpPr txBox="1"/>
          <p:nvPr/>
        </p:nvSpPr>
        <p:spPr>
          <a:xfrm>
            <a:off x="1460809" y="109439"/>
            <a:ext cx="65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Total Profit Per </a:t>
            </a:r>
            <a:r>
              <a:rPr lang="en-US" sz="1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ahun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2017-2020</a:t>
            </a:r>
            <a:endParaRPr lang="en-ID" sz="1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7D836-04ED-957A-DC7A-650B58D79099}"/>
              </a:ext>
            </a:extLst>
          </p:cNvPr>
          <p:cNvSpPr txBox="1"/>
          <p:nvPr/>
        </p:nvSpPr>
        <p:spPr>
          <a:xfrm>
            <a:off x="576687" y="2915268"/>
            <a:ext cx="856731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Analisis</a:t>
            </a:r>
            <a:r>
              <a:rPr lang="en-US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 :</a:t>
            </a:r>
          </a:p>
          <a:p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Tahun</a:t>
            </a:r>
            <a:r>
              <a:rPr lang="en-US" b="1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oppins" panose="00000500000000000000" pitchFamily="2" charset="0"/>
              </a:rPr>
              <a:t>2020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tahun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profit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terbesar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dan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memberikan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oppins" panose="00000500000000000000" pitchFamily="2" charset="0"/>
              </a:rPr>
              <a:t>Discount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besar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tidak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mempengaruhi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total profit yang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diterima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oleh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DQMaill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endParaRPr lang="en-US" sz="2400" dirty="0">
              <a:solidFill>
                <a:schemeClr val="accent5">
                  <a:lumMod val="40000"/>
                  <a:lumOff val="60000"/>
                </a:schemeClr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13A19A-B110-7165-553E-B488DAC88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706" y="798336"/>
            <a:ext cx="4266294" cy="21228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AD2BD12-FEAD-7AE7-6D3F-CD0C4C7E70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9267" y="798336"/>
            <a:ext cx="3515216" cy="129663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C2B680A-5ACC-161F-C939-F4CF51D9BA06}"/>
              </a:ext>
            </a:extLst>
          </p:cNvPr>
          <p:cNvSpPr txBox="1"/>
          <p:nvPr/>
        </p:nvSpPr>
        <p:spPr>
          <a:xfrm>
            <a:off x="4576445" y="2276658"/>
            <a:ext cx="42662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oppins" panose="00000500000000000000" pitchFamily="2" charset="0"/>
              </a:rPr>
              <a:t>Total Profit $286,4K  </a:t>
            </a:r>
          </a:p>
        </p:txBody>
      </p:sp>
    </p:spTree>
    <p:extLst>
      <p:ext uri="{BB962C8B-B14F-4D97-AF65-F5344CB8AC3E}">
        <p14:creationId xmlns:p14="http://schemas.microsoft.com/office/powerpoint/2010/main" val="1431518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57D454-C240-475E-008C-2C85B6D800E8}"/>
              </a:ext>
            </a:extLst>
          </p:cNvPr>
          <p:cNvSpPr txBox="1"/>
          <p:nvPr/>
        </p:nvSpPr>
        <p:spPr>
          <a:xfrm>
            <a:off x="1293541" y="109439"/>
            <a:ext cx="65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Peta 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Persebaran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Jumlah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Banyaknya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Produk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r>
              <a:rPr lang="en-US" sz="1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T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erjual</a:t>
            </a:r>
            <a:endParaRPr lang="en-ID" sz="1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7D836-04ED-957A-DC7A-650B58D79099}"/>
              </a:ext>
            </a:extLst>
          </p:cNvPr>
          <p:cNvSpPr txBox="1"/>
          <p:nvPr/>
        </p:nvSpPr>
        <p:spPr>
          <a:xfrm>
            <a:off x="779887" y="3355534"/>
            <a:ext cx="856731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Analisis</a:t>
            </a:r>
            <a:r>
              <a:rPr lang="en-US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 :</a:t>
            </a:r>
          </a:p>
          <a:p>
            <a:r>
              <a:rPr lang="en-US" sz="2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oppins" panose="00000500000000000000" pitchFamily="2" charset="0"/>
              </a:rPr>
              <a:t>California</a:t>
            </a:r>
            <a:r>
              <a:rPr lang="en-US" sz="1400" b="1" dirty="0">
                <a:solidFill>
                  <a:schemeClr val="accent5">
                    <a:lumMod val="40000"/>
                    <a:lumOff val="60000"/>
                  </a:schemeClr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menjadi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state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dengan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jumlah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pembelian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product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terbanyak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berdasarkan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Poppins" panose="00000500000000000000" pitchFamily="2" charset="0"/>
              </a:rPr>
              <a:t>keseluruhan</a:t>
            </a:r>
            <a:r>
              <a:rPr lang="en-US" dirty="0">
                <a:solidFill>
                  <a:schemeClr val="bg1"/>
                </a:solidFill>
                <a:latin typeface="Poppins" panose="00000500000000000000" pitchFamily="2" charset="0"/>
              </a:rPr>
              <a:t> product </a:t>
            </a: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71F7D7-A25D-0B53-10AC-DAB97D124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521" y="600045"/>
            <a:ext cx="5435820" cy="263421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83A9365-FE2C-F435-AAD6-409F89541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80" y="993227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92587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507FE8-792C-7935-A9F2-13ADA49FAC7D}"/>
              </a:ext>
            </a:extLst>
          </p:cNvPr>
          <p:cNvSpPr txBox="1"/>
          <p:nvPr/>
        </p:nvSpPr>
        <p:spPr>
          <a:xfrm>
            <a:off x="3418604" y="4169319"/>
            <a:ext cx="205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  <a:hlinkClick r:id="rId3"/>
              </a:rPr>
              <a:t>Dashboard</a:t>
            </a:r>
            <a:endParaRPr lang="en-ID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4" name="Picture 3" descr="A screenshot of a graph&#10;&#10;Description automatically generated">
            <a:extLst>
              <a:ext uri="{FF2B5EF4-FFF2-40B4-BE49-F238E27FC236}">
                <a16:creationId xmlns:a16="http://schemas.microsoft.com/office/drawing/2014/main" id="{4CC7BED2-5FEB-E57C-4762-D5F7708FB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802" y="63055"/>
            <a:ext cx="5147733" cy="2390215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B791BE7F-23B6-7191-E50C-FCB0245644BC}"/>
              </a:ext>
            </a:extLst>
          </p:cNvPr>
          <p:cNvSpPr/>
          <p:nvPr/>
        </p:nvSpPr>
        <p:spPr>
          <a:xfrm>
            <a:off x="2908676" y="4284735"/>
            <a:ext cx="519288" cy="23083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1CCE16C7-1584-F3CF-CACB-FFABAA949783}"/>
              </a:ext>
            </a:extLst>
          </p:cNvPr>
          <p:cNvSpPr/>
          <p:nvPr/>
        </p:nvSpPr>
        <p:spPr>
          <a:xfrm rot="10800000">
            <a:off x="5358367" y="4284734"/>
            <a:ext cx="519288" cy="230833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1D75A9-1D79-CDCF-BD19-3FCEC3CB77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2380" y="2482125"/>
            <a:ext cx="6379134" cy="1744901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F978CFE-8D16-1570-A626-DFD09BE3AD08}"/>
              </a:ext>
            </a:extLst>
          </p:cNvPr>
          <p:cNvSpPr txBox="1"/>
          <p:nvPr/>
        </p:nvSpPr>
        <p:spPr>
          <a:xfrm>
            <a:off x="1394178" y="2310140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D" sz="28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/>
              </a:rPr>
              <a:t>PROJECT</a:t>
            </a:r>
            <a:r>
              <a:rPr lang="en-ID" sz="2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37983-18C6-2B95-A114-6CFC1035919D}"/>
              </a:ext>
            </a:extLst>
          </p:cNvPr>
          <p:cNvSpPr txBox="1"/>
          <p:nvPr/>
        </p:nvSpPr>
        <p:spPr>
          <a:xfrm>
            <a:off x="293298" y="638356"/>
            <a:ext cx="8850701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b="1" dirty="0" err="1">
                <a:solidFill>
                  <a:schemeClr val="bg1"/>
                </a:solidFill>
                <a:latin typeface="Amasis MT Pro Medium" panose="02040604050005020304" pitchFamily="18" charset="0"/>
              </a:rPr>
              <a:t>Mendefinisikan</a:t>
            </a:r>
            <a:r>
              <a:rPr lang="en-ID" sz="20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Amasis MT Pro Medium" panose="02040604050005020304" pitchFamily="18" charset="0"/>
              </a:rPr>
              <a:t>objektif</a:t>
            </a:r>
            <a:r>
              <a:rPr lang="en-ID" sz="20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Amasis MT Pro Medium" panose="02040604050005020304" pitchFamily="18" charset="0"/>
              </a:rPr>
              <a:t>dari</a:t>
            </a:r>
            <a:r>
              <a:rPr lang="en-ID" sz="20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 </a:t>
            </a:r>
            <a:r>
              <a:rPr lang="en-ID" sz="2000" b="1" dirty="0" err="1">
                <a:solidFill>
                  <a:schemeClr val="bg1"/>
                </a:solidFill>
                <a:latin typeface="Amasis MT Pro Medium" panose="02040604050005020304" pitchFamily="18" charset="0"/>
              </a:rPr>
              <a:t>analisis</a:t>
            </a:r>
            <a:r>
              <a:rPr lang="en-ID" sz="2000" b="1" dirty="0">
                <a:solidFill>
                  <a:schemeClr val="bg1"/>
                </a:solidFill>
                <a:latin typeface="Amasis MT Pro Medium" panose="02040604050005020304" pitchFamily="18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>
              <a:solidFill>
                <a:schemeClr val="tx2"/>
              </a:solidFill>
            </a:endParaRPr>
          </a:p>
          <a:p>
            <a:r>
              <a:rPr lang="en-ID" sz="1600" dirty="0">
                <a:solidFill>
                  <a:schemeClr val="tx2"/>
                </a:solidFill>
              </a:rPr>
              <a:t>1. APA ITU </a:t>
            </a:r>
            <a:r>
              <a:rPr lang="en-ID" sz="1600" dirty="0" err="1">
                <a:solidFill>
                  <a:schemeClr val="tx2"/>
                </a:solidFill>
              </a:rPr>
              <a:t>Analisis</a:t>
            </a:r>
            <a:r>
              <a:rPr lang="en-ID" sz="1600" dirty="0">
                <a:solidFill>
                  <a:schemeClr val="tx2"/>
                </a:solidFill>
              </a:rPr>
              <a:t> Data? </a:t>
            </a:r>
          </a:p>
          <a:p>
            <a:r>
              <a:rPr lang="en-ID" sz="1600" dirty="0" err="1">
                <a:solidFill>
                  <a:schemeClr val="tx2"/>
                </a:solidFill>
              </a:rPr>
              <a:t>Analisis</a:t>
            </a:r>
            <a:r>
              <a:rPr lang="en-ID" sz="1600" dirty="0">
                <a:solidFill>
                  <a:schemeClr val="tx2"/>
                </a:solidFill>
              </a:rPr>
              <a:t> data </a:t>
            </a:r>
            <a:r>
              <a:rPr lang="en-ID" sz="1600" dirty="0" err="1">
                <a:solidFill>
                  <a:schemeClr val="tx2"/>
                </a:solidFill>
              </a:rPr>
              <a:t>merupakan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suatu</a:t>
            </a:r>
            <a:r>
              <a:rPr lang="en-ID" sz="1600" dirty="0">
                <a:solidFill>
                  <a:schemeClr val="tx2"/>
                </a:solidFill>
              </a:rPr>
              <a:t> proses </a:t>
            </a:r>
            <a:r>
              <a:rPr lang="en-ID" sz="1600" dirty="0" err="1">
                <a:solidFill>
                  <a:schemeClr val="tx2"/>
                </a:solidFill>
              </a:rPr>
              <a:t>mengevaluasi</a:t>
            </a:r>
            <a:r>
              <a:rPr lang="en-ID" sz="1600" dirty="0">
                <a:solidFill>
                  <a:schemeClr val="tx2"/>
                </a:solidFill>
              </a:rPr>
              <a:t> data </a:t>
            </a:r>
            <a:r>
              <a:rPr lang="en-ID" sz="1600" dirty="0" err="1">
                <a:solidFill>
                  <a:schemeClr val="tx2"/>
                </a:solidFill>
              </a:rPr>
              <a:t>untuk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menarik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kesimpulan</a:t>
            </a:r>
            <a:r>
              <a:rPr lang="en-ID" sz="1600" dirty="0">
                <a:solidFill>
                  <a:schemeClr val="tx2"/>
                </a:solidFill>
              </a:rPr>
              <a:t> dan </a:t>
            </a:r>
            <a:r>
              <a:rPr lang="en-ID" sz="1600" dirty="0" err="1">
                <a:solidFill>
                  <a:schemeClr val="tx2"/>
                </a:solidFill>
              </a:rPr>
              <a:t>menjawab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beberapa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pertanyaan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bisnis.Contohnya</a:t>
            </a:r>
            <a:r>
              <a:rPr lang="en-ID" sz="1600" dirty="0">
                <a:solidFill>
                  <a:schemeClr val="tx2"/>
                </a:solidFill>
              </a:rPr>
              <a:t> pada kali </a:t>
            </a:r>
            <a:r>
              <a:rPr lang="en-ID" sz="1600" dirty="0" err="1">
                <a:solidFill>
                  <a:schemeClr val="tx2"/>
                </a:solidFill>
              </a:rPr>
              <a:t>ini</a:t>
            </a:r>
            <a:r>
              <a:rPr lang="en-ID" sz="1600" dirty="0">
                <a:solidFill>
                  <a:schemeClr val="tx2"/>
                </a:solidFill>
              </a:rPr>
              <a:t>  </a:t>
            </a:r>
            <a:r>
              <a:rPr lang="en-ID" sz="1600" dirty="0" err="1">
                <a:solidFill>
                  <a:schemeClr val="tx2"/>
                </a:solidFill>
              </a:rPr>
              <a:t>dimana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saya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akan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menganalisis</a:t>
            </a:r>
            <a:r>
              <a:rPr lang="en-ID" sz="1600" dirty="0">
                <a:solidFill>
                  <a:schemeClr val="tx2"/>
                </a:solidFill>
              </a:rPr>
              <a:t> data </a:t>
            </a:r>
            <a:r>
              <a:rPr lang="en-ID" sz="1600" dirty="0" err="1">
                <a:solidFill>
                  <a:schemeClr val="tx2"/>
                </a:solidFill>
              </a:rPr>
              <a:t>dari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DQMaill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untuk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bisa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menjawab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pertanyaan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mengenai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kinerja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dari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bisnis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dari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DQMail</a:t>
            </a:r>
            <a:endParaRPr lang="en-ID" sz="1600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sz="1600" dirty="0">
              <a:solidFill>
                <a:schemeClr val="tx2"/>
              </a:solidFill>
            </a:endParaRPr>
          </a:p>
          <a:p>
            <a:r>
              <a:rPr lang="en-ID" sz="1600" dirty="0">
                <a:solidFill>
                  <a:schemeClr val="tx2"/>
                </a:solidFill>
              </a:rPr>
              <a:t>Proses </a:t>
            </a:r>
            <a:r>
              <a:rPr lang="en-ID" sz="1600" dirty="0" err="1">
                <a:solidFill>
                  <a:schemeClr val="tx2"/>
                </a:solidFill>
              </a:rPr>
              <a:t>analisis</a:t>
            </a:r>
            <a:r>
              <a:rPr lang="en-ID" sz="1600" dirty="0">
                <a:solidFill>
                  <a:schemeClr val="tx2"/>
                </a:solidFill>
              </a:rPr>
              <a:t> data </a:t>
            </a:r>
            <a:r>
              <a:rPr lang="en-ID" sz="1600" dirty="0" err="1">
                <a:solidFill>
                  <a:schemeClr val="tx2"/>
                </a:solidFill>
              </a:rPr>
              <a:t>dapat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dilakukan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berikut</a:t>
            </a:r>
            <a:endParaRPr lang="en-ID" sz="1600" dirty="0">
              <a:solidFill>
                <a:schemeClr val="tx2"/>
              </a:solidFill>
            </a:endParaRPr>
          </a:p>
          <a:p>
            <a:pPr lvl="1"/>
            <a:r>
              <a:rPr lang="en-ID" sz="1600" dirty="0">
                <a:solidFill>
                  <a:schemeClr val="tx2"/>
                </a:solidFill>
              </a:rPr>
              <a:t>1. </a:t>
            </a:r>
            <a:r>
              <a:rPr lang="en-ID" sz="1600" dirty="0" err="1">
                <a:solidFill>
                  <a:schemeClr val="tx2"/>
                </a:solidFill>
              </a:rPr>
              <a:t>Mengidentifikasi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pertanyaan</a:t>
            </a:r>
            <a:endParaRPr lang="en-ID" sz="1600" dirty="0">
              <a:solidFill>
                <a:schemeClr val="tx2"/>
              </a:solidFill>
            </a:endParaRPr>
          </a:p>
          <a:p>
            <a:pPr lvl="1"/>
            <a:r>
              <a:rPr lang="en-ID" sz="1600" dirty="0">
                <a:solidFill>
                  <a:schemeClr val="tx2"/>
                </a:solidFill>
              </a:rPr>
              <a:t>2. </a:t>
            </a:r>
            <a:r>
              <a:rPr lang="en-ID" sz="1600" dirty="0" err="1">
                <a:solidFill>
                  <a:schemeClr val="tx2"/>
                </a:solidFill>
              </a:rPr>
              <a:t>Mempersiapkan</a:t>
            </a:r>
            <a:r>
              <a:rPr lang="en-ID" sz="1600" dirty="0">
                <a:solidFill>
                  <a:schemeClr val="tx2"/>
                </a:solidFill>
              </a:rPr>
              <a:t> dan </a:t>
            </a:r>
            <a:r>
              <a:rPr lang="en-ID" sz="1600" dirty="0" err="1">
                <a:solidFill>
                  <a:schemeClr val="tx2"/>
                </a:solidFill>
              </a:rPr>
              <a:t>menguasai</a:t>
            </a:r>
            <a:r>
              <a:rPr lang="en-ID" sz="1600" dirty="0">
                <a:solidFill>
                  <a:schemeClr val="tx2"/>
                </a:solidFill>
              </a:rPr>
              <a:t> data</a:t>
            </a:r>
          </a:p>
          <a:p>
            <a:pPr lvl="1"/>
            <a:r>
              <a:rPr lang="en-ID" sz="1600" dirty="0">
                <a:solidFill>
                  <a:schemeClr val="tx2"/>
                </a:solidFill>
              </a:rPr>
              <a:t>3. </a:t>
            </a:r>
            <a:r>
              <a:rPr lang="en-ID" sz="1600" dirty="0" err="1">
                <a:solidFill>
                  <a:schemeClr val="tx2"/>
                </a:solidFill>
              </a:rPr>
              <a:t>Menganalisis</a:t>
            </a:r>
            <a:r>
              <a:rPr lang="en-ID" sz="1600" dirty="0">
                <a:solidFill>
                  <a:schemeClr val="tx2"/>
                </a:solidFill>
              </a:rPr>
              <a:t> data</a:t>
            </a:r>
          </a:p>
          <a:p>
            <a:pPr lvl="1"/>
            <a:r>
              <a:rPr lang="en-ID" sz="1600" dirty="0">
                <a:solidFill>
                  <a:schemeClr val="tx2"/>
                </a:solidFill>
              </a:rPr>
              <a:t>4. </a:t>
            </a:r>
            <a:r>
              <a:rPr lang="en-ID" sz="1600" dirty="0" err="1">
                <a:solidFill>
                  <a:schemeClr val="tx2"/>
                </a:solidFill>
              </a:rPr>
              <a:t>Mengevaluasi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hasil</a:t>
            </a:r>
            <a:endParaRPr lang="en-ID" sz="1600" dirty="0">
              <a:solidFill>
                <a:schemeClr val="tx2"/>
              </a:solidFill>
            </a:endParaRPr>
          </a:p>
          <a:p>
            <a:pPr lvl="1"/>
            <a:r>
              <a:rPr lang="en-ID" sz="1600" dirty="0">
                <a:solidFill>
                  <a:schemeClr val="tx2"/>
                </a:solidFill>
              </a:rPr>
              <a:t>5. </a:t>
            </a:r>
            <a:r>
              <a:rPr lang="en-ID" sz="1600" dirty="0" err="1">
                <a:solidFill>
                  <a:schemeClr val="tx2"/>
                </a:solidFill>
              </a:rPr>
              <a:t>Mengkomunikasikan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hasil</a:t>
            </a:r>
            <a:endParaRPr lang="en-ID" sz="1600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711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37983-18C6-2B95-A114-6CFC1035919D}"/>
              </a:ext>
            </a:extLst>
          </p:cNvPr>
          <p:cNvSpPr txBox="1"/>
          <p:nvPr/>
        </p:nvSpPr>
        <p:spPr>
          <a:xfrm>
            <a:off x="146649" y="1560850"/>
            <a:ext cx="88507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D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ANALYST WITH SQL IN BIG QUERY</a:t>
            </a:r>
          </a:p>
          <a:p>
            <a:endParaRPr lang="en-ID" sz="1600" b="1" u="sng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pPr algn="ctr"/>
            <a:endParaRPr lang="en-ID" sz="1600" dirty="0">
              <a:solidFill>
                <a:schemeClr val="tx2"/>
              </a:solidFill>
              <a:hlinkClick r:id="rId3"/>
            </a:endParaRPr>
          </a:p>
          <a:p>
            <a:pPr marL="342900" indent="-342900">
              <a:buAutoNum type="arabicPeriod"/>
            </a:pPr>
            <a:endParaRPr lang="en-ID" sz="1600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ID" sz="1600" b="1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ID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0590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37983-18C6-2B95-A114-6CFC1035919D}"/>
              </a:ext>
            </a:extLst>
          </p:cNvPr>
          <p:cNvSpPr txBox="1"/>
          <p:nvPr/>
        </p:nvSpPr>
        <p:spPr>
          <a:xfrm>
            <a:off x="293298" y="638356"/>
            <a:ext cx="885070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D" sz="2000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Mendefinisikan</a:t>
            </a:r>
            <a:r>
              <a:rPr lang="en-ID" sz="2000" dirty="0">
                <a:solidFill>
                  <a:schemeClr val="tx2"/>
                </a:solidFill>
                <a:latin typeface="Amasis MT Pro Medium" panose="02040604050005020304" pitchFamily="18" charset="0"/>
              </a:rPr>
              <a:t> </a:t>
            </a:r>
            <a:r>
              <a:rPr lang="en-ID" sz="2000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objektif</a:t>
            </a:r>
            <a:r>
              <a:rPr lang="en-ID" sz="2000" dirty="0">
                <a:solidFill>
                  <a:schemeClr val="tx2"/>
                </a:solidFill>
                <a:latin typeface="Amasis MT Pro Medium" panose="02040604050005020304" pitchFamily="18" charset="0"/>
              </a:rPr>
              <a:t> </a:t>
            </a:r>
            <a:r>
              <a:rPr lang="en-ID" sz="2000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dari</a:t>
            </a:r>
            <a:r>
              <a:rPr lang="en-ID" sz="2000" dirty="0">
                <a:solidFill>
                  <a:schemeClr val="tx2"/>
                </a:solidFill>
                <a:latin typeface="Amasis MT Pro Medium" panose="02040604050005020304" pitchFamily="18" charset="0"/>
              </a:rPr>
              <a:t> </a:t>
            </a:r>
            <a:r>
              <a:rPr lang="en-ID" sz="2000" dirty="0" err="1">
                <a:solidFill>
                  <a:schemeClr val="tx2"/>
                </a:solidFill>
                <a:latin typeface="Amasis MT Pro Medium" panose="02040604050005020304" pitchFamily="18" charset="0"/>
              </a:rPr>
              <a:t>analisis</a:t>
            </a:r>
            <a:r>
              <a:rPr lang="en-ID" sz="2000" dirty="0">
                <a:solidFill>
                  <a:schemeClr val="tx2"/>
                </a:solidFill>
                <a:latin typeface="Amasis MT Pro Medium" panose="02040604050005020304" pitchFamily="18" charset="0"/>
              </a:rPr>
              <a:t>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D" dirty="0">
              <a:solidFill>
                <a:schemeClr val="tx2"/>
              </a:solidFill>
            </a:endParaRPr>
          </a:p>
          <a:p>
            <a:r>
              <a:rPr lang="en-ID" sz="1600" dirty="0">
                <a:solidFill>
                  <a:schemeClr val="tx2"/>
                </a:solidFill>
              </a:rPr>
              <a:t>1. </a:t>
            </a:r>
            <a:r>
              <a:rPr lang="en-ID" sz="1600" dirty="0" err="1">
                <a:solidFill>
                  <a:schemeClr val="tx2"/>
                </a:solidFill>
              </a:rPr>
              <a:t>Analisis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Tabel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DQMaill</a:t>
            </a:r>
            <a:endParaRPr lang="en-ID" sz="1600" dirty="0">
              <a:solidFill>
                <a:schemeClr val="tx2"/>
              </a:solidFill>
            </a:endParaRPr>
          </a:p>
          <a:p>
            <a:pPr lvl="2"/>
            <a:r>
              <a:rPr lang="en-ID" sz="1600" dirty="0">
                <a:solidFill>
                  <a:schemeClr val="tx2"/>
                </a:solidFill>
              </a:rPr>
              <a:t>Pada table </a:t>
            </a:r>
            <a:r>
              <a:rPr lang="en-ID" sz="1600" dirty="0" err="1">
                <a:solidFill>
                  <a:schemeClr val="tx2"/>
                </a:solidFill>
              </a:rPr>
              <a:t>DQMail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ini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diberikan</a:t>
            </a:r>
            <a:r>
              <a:rPr lang="en-ID" sz="1600" dirty="0">
                <a:solidFill>
                  <a:schemeClr val="tx2"/>
                </a:solidFill>
              </a:rPr>
              <a:t> info </a:t>
            </a:r>
            <a:r>
              <a:rPr lang="en-ID" sz="1600" dirty="0" err="1">
                <a:solidFill>
                  <a:schemeClr val="tx2"/>
                </a:solidFill>
              </a:rPr>
              <a:t>mengenai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kolom</a:t>
            </a:r>
            <a:r>
              <a:rPr lang="en-ID" sz="1600" dirty="0">
                <a:solidFill>
                  <a:schemeClr val="tx2"/>
                </a:solidFill>
              </a:rPr>
              <a:t> yang </a:t>
            </a:r>
            <a:r>
              <a:rPr lang="en-ID" sz="1600" dirty="0" err="1">
                <a:solidFill>
                  <a:schemeClr val="tx2"/>
                </a:solidFill>
              </a:rPr>
              <a:t>dimiliki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yaitu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sebagai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berikut</a:t>
            </a:r>
            <a:r>
              <a:rPr lang="en-ID" sz="1600" dirty="0">
                <a:solidFill>
                  <a:schemeClr val="tx2"/>
                </a:solidFill>
              </a:rPr>
              <a:t> : </a:t>
            </a:r>
          </a:p>
          <a:p>
            <a:pPr lvl="2"/>
            <a:endParaRPr lang="en-ID" sz="1600" dirty="0">
              <a:solidFill>
                <a:schemeClr val="tx2"/>
              </a:solidFill>
            </a:endParaRPr>
          </a:p>
          <a:p>
            <a:pPr lvl="2"/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Order_ID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Customer_ID,Postal_Code,Product_ID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, Sales, Quantity, Discount, Profit, Category, Sub-Category, 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Product_Name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Order_Date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Ship_Date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Ship_Mode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, </a:t>
            </a:r>
            <a:r>
              <a:rPr lang="en-US" sz="16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Customer_Name</a:t>
            </a:r>
            <a:r>
              <a:rPr lang="en-US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,Segment, Country, City, State, Region</a:t>
            </a:r>
          </a:p>
          <a:p>
            <a:pPr lvl="2"/>
            <a:endParaRPr lang="en-ID" sz="1600" dirty="0">
              <a:solidFill>
                <a:schemeClr val="tx2"/>
              </a:solidFill>
            </a:endParaRPr>
          </a:p>
          <a:p>
            <a:pPr lvl="2"/>
            <a:r>
              <a:rPr lang="en-ID" sz="1600" dirty="0" err="1">
                <a:solidFill>
                  <a:schemeClr val="tx2"/>
                </a:solidFill>
              </a:rPr>
              <a:t>Informasi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ini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didapatkan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dengan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menggunakan</a:t>
            </a:r>
            <a:r>
              <a:rPr lang="en-ID" sz="1600" dirty="0">
                <a:solidFill>
                  <a:schemeClr val="tx2"/>
                </a:solidFill>
              </a:rPr>
              <a:t>  SQL </a:t>
            </a:r>
            <a:r>
              <a:rPr lang="en-ID" sz="1600" dirty="0" err="1">
                <a:solidFill>
                  <a:schemeClr val="tx2"/>
                </a:solidFill>
              </a:rPr>
              <a:t>bigquery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maupun</a:t>
            </a:r>
            <a:r>
              <a:rPr lang="en-ID" sz="1600" dirty="0">
                <a:solidFill>
                  <a:schemeClr val="tx2"/>
                </a:solidFill>
              </a:rPr>
              <a:t> pada python google collab</a:t>
            </a:r>
          </a:p>
          <a:p>
            <a:pPr lvl="2"/>
            <a:endParaRPr lang="en-ID" sz="1600" dirty="0">
              <a:solidFill>
                <a:schemeClr val="tx2"/>
              </a:solidFill>
            </a:endParaRPr>
          </a:p>
          <a:p>
            <a:pPr lvl="2"/>
            <a:r>
              <a:rPr lang="en-ID" sz="1600" dirty="0">
                <a:solidFill>
                  <a:schemeClr val="tx2"/>
                </a:solidFill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366340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37983-18C6-2B95-A114-6CFC1035919D}"/>
              </a:ext>
            </a:extLst>
          </p:cNvPr>
          <p:cNvSpPr txBox="1"/>
          <p:nvPr/>
        </p:nvSpPr>
        <p:spPr>
          <a:xfrm>
            <a:off x="293299" y="465828"/>
            <a:ext cx="8850701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ID" dirty="0">
              <a:solidFill>
                <a:schemeClr val="tx2"/>
              </a:solidFill>
            </a:endParaRPr>
          </a:p>
          <a:p>
            <a:r>
              <a:rPr lang="en-ID" sz="1800" dirty="0">
                <a:solidFill>
                  <a:schemeClr val="tx2"/>
                </a:solidFill>
              </a:rPr>
              <a:t>Preparation </a:t>
            </a:r>
            <a:r>
              <a:rPr lang="en-ID" sz="1600" dirty="0">
                <a:solidFill>
                  <a:schemeClr val="tx2"/>
                </a:solidFill>
              </a:rPr>
              <a:t>(collect data, importing, cleansing, normalize)</a:t>
            </a:r>
          </a:p>
          <a:p>
            <a:endParaRPr lang="en-ID" sz="1600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ID" sz="1600" dirty="0">
                <a:solidFill>
                  <a:schemeClr val="tx2"/>
                </a:solidFill>
              </a:rPr>
              <a:t>Pada kali </a:t>
            </a:r>
            <a:r>
              <a:rPr lang="en-ID" sz="1600" dirty="0" err="1">
                <a:solidFill>
                  <a:schemeClr val="tx2"/>
                </a:solidFill>
              </a:rPr>
              <a:t>ini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saya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mengubah</a:t>
            </a:r>
            <a:r>
              <a:rPr lang="en-ID" sz="1600" dirty="0">
                <a:solidFill>
                  <a:schemeClr val="tx2"/>
                </a:solidFill>
              </a:rPr>
              <a:t> data pada </a:t>
            </a:r>
            <a:r>
              <a:rPr lang="en-ID" sz="1600" dirty="0" err="1">
                <a:solidFill>
                  <a:schemeClr val="tx2"/>
                </a:solidFill>
              </a:rPr>
              <a:t>kolom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order date </a:t>
            </a:r>
            <a:r>
              <a:rPr lang="en-ID" sz="1600" dirty="0">
                <a:solidFill>
                  <a:schemeClr val="tx2"/>
                </a:solidFill>
              </a:rPr>
              <a:t>dan </a:t>
            </a:r>
            <a:r>
              <a:rPr lang="en-ID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ship date </a:t>
            </a:r>
            <a:r>
              <a:rPr lang="en-ID" sz="1600" dirty="0" err="1">
                <a:solidFill>
                  <a:schemeClr val="tx2"/>
                </a:solidFill>
              </a:rPr>
              <a:t>menjadi</a:t>
            </a:r>
            <a:r>
              <a:rPr lang="en-ID" sz="1600" dirty="0">
                <a:solidFill>
                  <a:schemeClr val="tx2"/>
                </a:solidFill>
              </a:rPr>
              <a:t> format </a:t>
            </a:r>
            <a:r>
              <a:rPr lang="en-ID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dd-</a:t>
            </a:r>
            <a:r>
              <a:rPr lang="en-ID" sz="2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mmmm</a:t>
            </a:r>
            <a:r>
              <a:rPr lang="en-ID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-</a:t>
            </a:r>
            <a:r>
              <a:rPr lang="en-ID" sz="2400" b="1" dirty="0" err="1">
                <a:solidFill>
                  <a:schemeClr val="accent5">
                    <a:lumMod val="60000"/>
                    <a:lumOff val="40000"/>
                  </a:schemeClr>
                </a:solidFill>
              </a:rPr>
              <a:t>yyyy</a:t>
            </a:r>
            <a:endParaRPr lang="en-ID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en-ID" sz="1600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r>
              <a:rPr lang="en-ID" sz="1600" dirty="0">
                <a:solidFill>
                  <a:schemeClr val="tx2"/>
                </a:solidFill>
              </a:rPr>
              <a:t>Lalu </a:t>
            </a:r>
            <a:r>
              <a:rPr lang="en-ID" sz="1600" dirty="0" err="1">
                <a:solidFill>
                  <a:schemeClr val="tx2"/>
                </a:solidFill>
              </a:rPr>
              <a:t>saya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menambah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kolom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baru</a:t>
            </a:r>
            <a:r>
              <a:rPr lang="en-ID" sz="1600" dirty="0">
                <a:solidFill>
                  <a:schemeClr val="tx2"/>
                </a:solidFill>
              </a:rPr>
              <a:t> yang </a:t>
            </a:r>
            <a:r>
              <a:rPr lang="en-ID" sz="1600" dirty="0" err="1">
                <a:solidFill>
                  <a:schemeClr val="tx2"/>
                </a:solidFill>
              </a:rPr>
              <a:t>berisi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lamanya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pengiriman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dari</a:t>
            </a:r>
            <a:r>
              <a:rPr lang="en-ID" sz="1600" dirty="0">
                <a:solidFill>
                  <a:schemeClr val="tx2"/>
                </a:solidFill>
              </a:rPr>
              <a:t> order </a:t>
            </a:r>
            <a:r>
              <a:rPr lang="en-ID" sz="1600" dirty="0" err="1">
                <a:solidFill>
                  <a:schemeClr val="tx2"/>
                </a:solidFill>
              </a:rPr>
              <a:t>ke</a:t>
            </a:r>
            <a:r>
              <a:rPr lang="en-ID" sz="1600" dirty="0">
                <a:solidFill>
                  <a:schemeClr val="tx2"/>
                </a:solidFill>
              </a:rPr>
              <a:t> ship</a:t>
            </a:r>
          </a:p>
          <a:p>
            <a:r>
              <a:rPr lang="en-ID" sz="1600" dirty="0">
                <a:solidFill>
                  <a:schemeClr val="tx2"/>
                </a:solidFill>
              </a:rPr>
              <a:t>      </a:t>
            </a:r>
            <a:r>
              <a:rPr lang="en-ID" sz="1600" dirty="0" err="1">
                <a:solidFill>
                  <a:schemeClr val="tx2"/>
                </a:solidFill>
              </a:rPr>
              <a:t>kemudian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kolom</a:t>
            </a:r>
            <a:r>
              <a:rPr lang="en-ID" sz="1600" dirty="0">
                <a:solidFill>
                  <a:schemeClr val="tx2"/>
                </a:solidFill>
              </a:rPr>
              <a:t> dan data </a:t>
            </a:r>
            <a:r>
              <a:rPr lang="en-ID" sz="1600" dirty="0" err="1">
                <a:solidFill>
                  <a:schemeClr val="tx2"/>
                </a:solidFill>
              </a:rPr>
              <a:t>akan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diperbarui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menjadi</a:t>
            </a:r>
            <a:r>
              <a:rPr lang="en-ID" sz="1600" dirty="0">
                <a:solidFill>
                  <a:schemeClr val="tx2"/>
                </a:solidFill>
              </a:rPr>
              <a:t> </a:t>
            </a:r>
            <a:r>
              <a:rPr lang="en-ID" sz="1600" dirty="0" err="1">
                <a:solidFill>
                  <a:schemeClr val="tx2"/>
                </a:solidFill>
              </a:rPr>
              <a:t>berikut</a:t>
            </a:r>
            <a:r>
              <a:rPr lang="en-ID" sz="1600" dirty="0">
                <a:solidFill>
                  <a:schemeClr val="tx2"/>
                </a:solidFill>
              </a:rPr>
              <a:t> :</a:t>
            </a:r>
          </a:p>
          <a:p>
            <a:pPr marL="342900" indent="-342900">
              <a:buAutoNum type="arabicPeriod"/>
            </a:pPr>
            <a:endParaRPr lang="en-ID" sz="1600" dirty="0">
              <a:solidFill>
                <a:schemeClr val="tx2"/>
              </a:solidFill>
            </a:endParaRPr>
          </a:p>
          <a:p>
            <a:pPr algn="ctr"/>
            <a:r>
              <a:rPr lang="en-ID" sz="16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</a:t>
            </a:r>
            <a:r>
              <a:rPr lang="en-ID" sz="16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                                                                              </a:t>
            </a:r>
            <a:r>
              <a:rPr lang="en-ID" sz="2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Result</a:t>
            </a:r>
            <a:r>
              <a:rPr lang="en-ID" sz="20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 &amp; </a:t>
            </a:r>
            <a:r>
              <a:rPr lang="en-ID" sz="2000" b="1" dirty="0">
                <a:solidFill>
                  <a:schemeClr val="accent5">
                    <a:lumMod val="60000"/>
                    <a:lumOff val="4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Script</a:t>
            </a:r>
            <a:endParaRPr lang="en-ID" sz="20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endParaRPr lang="en-ID" sz="1600" b="1" u="sng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pPr algn="ctr"/>
            <a:endParaRPr lang="en-ID" sz="1600" dirty="0">
              <a:solidFill>
                <a:schemeClr val="tx2"/>
              </a:solidFill>
              <a:hlinkClick r:id="rId3"/>
            </a:endParaRPr>
          </a:p>
          <a:p>
            <a:pPr marL="342900" indent="-342900">
              <a:buAutoNum type="arabicPeriod"/>
            </a:pPr>
            <a:endParaRPr lang="en-ID" sz="1600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ID" sz="1600" b="1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ID" sz="1600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78DFA9-F211-A3B0-172C-91319B11BF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774" y="2729795"/>
            <a:ext cx="3824875" cy="1469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00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C37983-18C6-2B95-A114-6CFC1035919D}"/>
              </a:ext>
            </a:extLst>
          </p:cNvPr>
          <p:cNvSpPr txBox="1"/>
          <p:nvPr/>
        </p:nvSpPr>
        <p:spPr>
          <a:xfrm>
            <a:off x="146649" y="1606005"/>
            <a:ext cx="885070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ID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ID" sz="24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ANALYST WITH PYTHON IN GOOGLE COLAB</a:t>
            </a:r>
          </a:p>
          <a:p>
            <a:endParaRPr lang="en-ID" sz="1600" b="1" u="sng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endParaRPr lang="en-ID" sz="1600" dirty="0">
              <a:solidFill>
                <a:schemeClr val="tx2"/>
              </a:solidFill>
            </a:endParaRPr>
          </a:p>
          <a:p>
            <a:pPr algn="ctr"/>
            <a:endParaRPr lang="en-ID" sz="1600" dirty="0">
              <a:solidFill>
                <a:schemeClr val="tx2"/>
              </a:solidFill>
              <a:hlinkClick r:id="rId3"/>
            </a:endParaRPr>
          </a:p>
          <a:p>
            <a:pPr marL="342900" indent="-342900">
              <a:buAutoNum type="arabicPeriod"/>
            </a:pPr>
            <a:endParaRPr lang="en-ID" sz="1600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ID" sz="1600" b="1" dirty="0">
              <a:solidFill>
                <a:schemeClr val="tx2"/>
              </a:solidFill>
            </a:endParaRPr>
          </a:p>
          <a:p>
            <a:pPr marL="342900" indent="-342900">
              <a:buAutoNum type="arabicPeriod"/>
            </a:pPr>
            <a:endParaRPr lang="en-ID" sz="16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3794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49604521-BD73-7C49-E631-453F0A2239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479" y="790952"/>
            <a:ext cx="5111585" cy="29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657D454-C240-475E-008C-2C85B6D800E8}"/>
              </a:ext>
            </a:extLst>
          </p:cNvPr>
          <p:cNvSpPr txBox="1"/>
          <p:nvPr/>
        </p:nvSpPr>
        <p:spPr>
          <a:xfrm>
            <a:off x="2074127" y="162484"/>
            <a:ext cx="73598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Total Sales </a:t>
            </a:r>
            <a:r>
              <a:rPr lang="en-US" sz="18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B</a:t>
            </a:r>
            <a:r>
              <a:rPr lang="en-US" sz="18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erdasarkan</a:t>
            </a:r>
            <a:r>
              <a:rPr lang="en-US" sz="18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Region dan Category</a:t>
            </a:r>
            <a:endParaRPr lang="en-ID" sz="18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7D836-04ED-957A-DC7A-650B58D79099}"/>
              </a:ext>
            </a:extLst>
          </p:cNvPr>
          <p:cNvSpPr txBox="1"/>
          <p:nvPr/>
        </p:nvSpPr>
        <p:spPr>
          <a:xfrm>
            <a:off x="5571893" y="598436"/>
            <a:ext cx="3315628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Analisis</a:t>
            </a:r>
            <a:r>
              <a:rPr lang="en-US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 :</a:t>
            </a:r>
          </a:p>
          <a:p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algn="ctr"/>
            <a:r>
              <a:rPr lang="en-US" sz="2400" b="1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Regoin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 West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memiliki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total sales paling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tinggi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berdasarkan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tiga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category yang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ada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</a:p>
          <a:p>
            <a:pPr marL="342900" indent="-342900">
              <a:buAutoNum type="arabicPeriod"/>
            </a:pP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Region South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memilki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total sales yang paling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rendah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berdasarakn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tiga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category yang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ada</a:t>
            </a:r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marL="342900" indent="-342900">
              <a:buAutoNum type="arabicPeriod"/>
            </a:pPr>
            <a:endParaRPr lang="en-ID" dirty="0"/>
          </a:p>
        </p:txBody>
      </p:sp>
      <p:sp>
        <p:nvSpPr>
          <p:cNvPr id="8" name="TextBox 7">
            <a:hlinkClick r:id="rId4"/>
            <a:extLst>
              <a:ext uri="{FF2B5EF4-FFF2-40B4-BE49-F238E27FC236}">
                <a16:creationId xmlns:a16="http://schemas.microsoft.com/office/drawing/2014/main" id="{1CCA45A5-A6C0-D294-D653-39D532ACA08F}"/>
              </a:ext>
            </a:extLst>
          </p:cNvPr>
          <p:cNvSpPr txBox="1"/>
          <p:nvPr/>
        </p:nvSpPr>
        <p:spPr>
          <a:xfrm>
            <a:off x="7654511" y="4110564"/>
            <a:ext cx="107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Poppins" panose="00000500000000000000" pitchFamily="2" charset="0"/>
              </a:rPr>
              <a:t>Result</a:t>
            </a:r>
            <a:endParaRPr lang="en-ID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70730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57D454-C240-475E-008C-2C85B6D800E8}"/>
              </a:ext>
            </a:extLst>
          </p:cNvPr>
          <p:cNvSpPr txBox="1"/>
          <p:nvPr/>
        </p:nvSpPr>
        <p:spPr>
          <a:xfrm>
            <a:off x="2531326" y="133815"/>
            <a:ext cx="4270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Total Profit Per Region</a:t>
            </a:r>
            <a:endParaRPr lang="en-ID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7D836-04ED-957A-DC7A-650B58D79099}"/>
              </a:ext>
            </a:extLst>
          </p:cNvPr>
          <p:cNvSpPr txBox="1"/>
          <p:nvPr/>
        </p:nvSpPr>
        <p:spPr>
          <a:xfrm>
            <a:off x="5800836" y="780937"/>
            <a:ext cx="283386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Analisis</a:t>
            </a:r>
            <a:r>
              <a:rPr lang="en-US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 :</a:t>
            </a:r>
          </a:p>
          <a:p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Region West 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memiliki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total profit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tertinggi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</a:p>
          <a:p>
            <a:pPr marL="342900" indent="-342900">
              <a:buAutoNum type="arabicPeriod"/>
            </a:pP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Poppins" panose="00000500000000000000" pitchFamily="2" charset="0"/>
            </a:endParaRPr>
          </a:p>
          <a:p>
            <a:pPr algn="ctr"/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Region Central </a:t>
            </a:r>
          </a:p>
          <a:p>
            <a:pPr algn="ctr"/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memilki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total profit yang paling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rendah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berbeda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dengan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total sales yang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terendah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adalah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south</a:t>
            </a:r>
            <a:endParaRPr lang="en-ID" dirty="0"/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1CCA45A5-A6C0-D294-D653-39D532ACA08F}"/>
              </a:ext>
            </a:extLst>
          </p:cNvPr>
          <p:cNvSpPr txBox="1"/>
          <p:nvPr/>
        </p:nvSpPr>
        <p:spPr>
          <a:xfrm>
            <a:off x="7654511" y="4110564"/>
            <a:ext cx="10746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Poppins" panose="00000500000000000000" pitchFamily="2" charset="0"/>
              </a:rPr>
              <a:t>Result</a:t>
            </a:r>
            <a:endParaRPr lang="en-ID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4" name="Picture 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AE3ED15E-E706-F688-C6D5-24BC70E8D9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418" y="915755"/>
            <a:ext cx="5511773" cy="311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0927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57D454-C240-475E-008C-2C85B6D800E8}"/>
              </a:ext>
            </a:extLst>
          </p:cNvPr>
          <p:cNvSpPr txBox="1"/>
          <p:nvPr/>
        </p:nvSpPr>
        <p:spPr>
          <a:xfrm>
            <a:off x="1643841" y="57035"/>
            <a:ext cx="680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Kota </a:t>
            </a:r>
            <a:r>
              <a:rPr lang="en-US" sz="24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Dengan</a:t>
            </a:r>
            <a:r>
              <a:rPr lang="en-US" sz="2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Rata-rata Sales </a:t>
            </a:r>
            <a:r>
              <a:rPr lang="en-US" sz="2400" b="1" i="0" dirty="0" err="1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Terendah</a:t>
            </a:r>
            <a:r>
              <a:rPr lang="en-US" sz="2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endParaRPr lang="en-ID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7D836-04ED-957A-DC7A-650B58D79099}"/>
              </a:ext>
            </a:extLst>
          </p:cNvPr>
          <p:cNvSpPr txBox="1"/>
          <p:nvPr/>
        </p:nvSpPr>
        <p:spPr>
          <a:xfrm>
            <a:off x="6150792" y="829246"/>
            <a:ext cx="2833867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 err="1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Analisis</a:t>
            </a:r>
            <a:r>
              <a:rPr lang="en-US" b="1" i="0" dirty="0">
                <a:solidFill>
                  <a:srgbClr val="FFFFFF"/>
                </a:solidFill>
                <a:effectLst/>
                <a:latin typeface="Poppins" panose="00000500000000000000" pitchFamily="2" charset="0"/>
              </a:rPr>
              <a:t> :</a:t>
            </a:r>
          </a:p>
          <a:p>
            <a:endParaRPr lang="en-US" dirty="0">
              <a:solidFill>
                <a:srgbClr val="FFFFFF"/>
              </a:solidFill>
              <a:latin typeface="Poppins" panose="00000500000000000000" pitchFamily="2" charset="0"/>
            </a:endParaRPr>
          </a:p>
          <a:p>
            <a:pPr algn="ctr"/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Kota 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Danbury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, 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Atlantic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City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,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New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sz="2400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Poppins" panose="00000500000000000000" pitchFamily="2" charset="0"/>
              </a:rPr>
              <a:t>Brunswick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,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memiliki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total sales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terendah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dan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perlu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analisis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alasan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kenapa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tingkat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sales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nya</a:t>
            </a:r>
            <a:r>
              <a:rPr lang="en-US" dirty="0">
                <a:solidFill>
                  <a:srgbClr val="FFFFFF"/>
                </a:solidFill>
                <a:latin typeface="Poppins" panose="00000500000000000000" pitchFamily="2" charset="0"/>
              </a:rPr>
              <a:t> </a:t>
            </a:r>
            <a:r>
              <a:rPr lang="en-US" dirty="0" err="1">
                <a:solidFill>
                  <a:srgbClr val="FFFFFF"/>
                </a:solidFill>
                <a:latin typeface="Poppins" panose="00000500000000000000" pitchFamily="2" charset="0"/>
              </a:rPr>
              <a:t>rendah</a:t>
            </a:r>
            <a:endParaRPr lang="en-US" b="1" dirty="0">
              <a:solidFill>
                <a:schemeClr val="accent5">
                  <a:lumMod val="60000"/>
                  <a:lumOff val="40000"/>
                </a:schemeClr>
              </a:solidFill>
              <a:latin typeface="Poppins" panose="00000500000000000000" pitchFamily="2" charset="0"/>
            </a:endParaRPr>
          </a:p>
        </p:txBody>
      </p:sp>
      <p:sp>
        <p:nvSpPr>
          <p:cNvPr id="8" name="TextBox 7">
            <a:hlinkClick r:id="rId3"/>
            <a:extLst>
              <a:ext uri="{FF2B5EF4-FFF2-40B4-BE49-F238E27FC236}">
                <a16:creationId xmlns:a16="http://schemas.microsoft.com/office/drawing/2014/main" id="{1CCA45A5-A6C0-D294-D653-39D532ACA08F}"/>
              </a:ext>
            </a:extLst>
          </p:cNvPr>
          <p:cNvSpPr txBox="1"/>
          <p:nvPr/>
        </p:nvSpPr>
        <p:spPr>
          <a:xfrm>
            <a:off x="7495823" y="3905010"/>
            <a:ext cx="123332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0" dirty="0">
                <a:solidFill>
                  <a:schemeClr val="accent5">
                    <a:lumMod val="40000"/>
                    <a:lumOff val="60000"/>
                  </a:schemeClr>
                </a:solidFill>
                <a:effectLst/>
                <a:latin typeface="Poppins" panose="00000500000000000000" pitchFamily="2" charset="0"/>
              </a:rPr>
              <a:t>Result</a:t>
            </a:r>
            <a:endParaRPr lang="en-ID" sz="2000" b="1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9" name="Picture 8" descr="A graph with blue lines&#10;&#10;Description automatically generated with medium confidence">
            <a:extLst>
              <a:ext uri="{FF2B5EF4-FFF2-40B4-BE49-F238E27FC236}">
                <a16:creationId xmlns:a16="http://schemas.microsoft.com/office/drawing/2014/main" id="{62AAF885-B8EA-C6C6-9A99-0D1B914E91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288" y="624663"/>
            <a:ext cx="6056504" cy="31345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9D7E9E1-4933-0262-561C-E4220E2664C3}"/>
              </a:ext>
            </a:extLst>
          </p:cNvPr>
          <p:cNvSpPr txBox="1"/>
          <p:nvPr/>
        </p:nvSpPr>
        <p:spPr>
          <a:xfrm>
            <a:off x="1339685" y="3905010"/>
            <a:ext cx="63148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256.46 </a:t>
            </a:r>
            <a:r>
              <a:rPr lang="en-US" sz="160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rata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rata</a:t>
            </a:r>
            <a:r>
              <a:rPr lang="en-US" sz="1600" i="0" dirty="0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 sales </a:t>
            </a:r>
            <a:r>
              <a:rPr lang="en-US" sz="1600" i="0" dirty="0" err="1">
                <a:solidFill>
                  <a:schemeClr val="bg1"/>
                </a:solidFill>
                <a:effectLst/>
                <a:latin typeface="Poppins" panose="00000500000000000000" pitchFamily="2" charset="0"/>
              </a:rPr>
              <a:t>keseluruhan</a:t>
            </a:r>
            <a:r>
              <a:rPr lang="en-US" sz="2400" b="1" i="0" dirty="0">
                <a:solidFill>
                  <a:schemeClr val="accent5">
                    <a:lumMod val="60000"/>
                    <a:lumOff val="40000"/>
                  </a:schemeClr>
                </a:solidFill>
                <a:effectLst/>
                <a:latin typeface="Poppins" panose="00000500000000000000" pitchFamily="2" charset="0"/>
              </a:rPr>
              <a:t> </a:t>
            </a:r>
            <a:endParaRPr lang="en-ID" sz="2400" b="1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5432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577</Words>
  <Application>Microsoft Office PowerPoint</Application>
  <PresentationFormat>On-screen Show (16:9)</PresentationFormat>
  <Paragraphs>134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Poppins</vt:lpstr>
      <vt:lpstr>Amasis MT Pro Medium</vt:lpstr>
      <vt:lpstr>Poppins SemiBold</vt:lpstr>
      <vt:lpstr>Arial</vt:lpstr>
      <vt:lpstr>Poppins Light</vt:lpstr>
      <vt:lpstr>Simple Light</vt:lpstr>
      <vt:lpstr>Simple Light</vt:lpstr>
      <vt:lpstr>Project Analisis Data DQMall 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Judul Project</dc:title>
  <dc:creator>hp</dc:creator>
  <cp:lastModifiedBy>vernanda dwi</cp:lastModifiedBy>
  <cp:revision>15</cp:revision>
  <dcterms:modified xsi:type="dcterms:W3CDTF">2025-02-19T07:42:14Z</dcterms:modified>
</cp:coreProperties>
</file>