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60" r:id="rId2"/>
    <p:sldId id="261" r:id="rId3"/>
    <p:sldId id="256" r:id="rId4"/>
    <p:sldId id="257" r:id="rId5"/>
    <p:sldId id="258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60"/>
            <p14:sldId id="261"/>
            <p14:sldId id="256"/>
            <p14:sldId id="257"/>
            <p14:sldId id="258"/>
            <p14:sldId id="259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DD462F"/>
    <a:srgbClr val="404040"/>
    <a:srgbClr val="FF9B45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3" autoAdjust="0"/>
    <p:restoredTop sz="94214" autoAdjust="0"/>
  </p:normalViewPr>
  <p:slideViewPr>
    <p:cSldViewPr snapToGrid="0">
      <p:cViewPr varScale="1">
        <p:scale>
          <a:sx n="67" d="100"/>
          <a:sy n="67" d="100"/>
        </p:scale>
        <p:origin x="78" y="2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7CB5363-1257-42F6-9FA1-78D9A6383C5B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Sunday, 2019年1月20日</a:t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0717CCD-7153-4CFA-8FE4-043AE2A91A48}" type="datetime2">
              <a:rPr lang="zh-CN" altLang="en-US" smtClean="0"/>
              <a:pPr/>
              <a:t>Sunday, 2019年1月20日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F61EA0F-A667-4B49-8422-0062BC55E2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dirty="0">
              <a:latin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​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/>
              <a:t>编辑母版文本样式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6646B47-A73D-4F6F-AD82-C99F4E62F746}" type="datetime2">
              <a:rPr lang="zh-CN" altLang="en-US" smtClean="0"/>
              <a:t>Sunday, 2019年1月20日</a:t>
            </a:fld>
            <a:endParaRPr 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8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长方形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/>
              <a:t>编辑母版文本样式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/>
              <a:t>第二级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/>
              <a:t>第三级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/>
              <a:t>第四级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/>
              <a:t>第五级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第二级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第三级</a:t>
            </a:r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第四级</a:t>
            </a:r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A0CFC2C-DA54-4396-A846-1816F2961B91}" type="datetime2">
              <a:rPr lang="zh-CN" altLang="en-US" smtClean="0"/>
              <a:t>Sunday, 2019年1月20日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pring.io/projects/spring-data" TargetMode="External"/><Relationship Id="rId2" Type="http://schemas.openxmlformats.org/officeDocument/2006/relationships/hyperlink" Target="https://baike.baidu.com/item/Rod%20Johns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C0DF76-B476-4874-B125-2AD0DCF14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357" y="596348"/>
            <a:ext cx="6787896" cy="1101387"/>
          </a:xfrm>
        </p:spPr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</a:rPr>
              <a:t>传统方式访问数据库</a:t>
            </a:r>
          </a:p>
        </p:txBody>
      </p:sp>
    </p:spTree>
    <p:extLst>
      <p:ext uri="{BB962C8B-B14F-4D97-AF65-F5344CB8AC3E}">
        <p14:creationId xmlns:p14="http://schemas.microsoft.com/office/powerpoint/2010/main" val="1856203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A28626-54C2-430B-9FDB-7546A53C9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Repository</a:t>
            </a:r>
            <a:r>
              <a:rPr lang="zh-CN" altLang="en-US" dirty="0"/>
              <a:t>的子接口讲解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5BB708-79A0-40E5-BD76-DDDC66AC2D0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9496" y="2560319"/>
            <a:ext cx="11236868" cy="400673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/>
              <a:t>CrudRepository</a:t>
            </a:r>
            <a:r>
              <a:rPr lang="zh-CN" altLang="en-US" dirty="0"/>
              <a:t>：继承</a:t>
            </a:r>
            <a:r>
              <a:rPr lang="en-US" altLang="zh-CN" dirty="0"/>
              <a:t>Repository</a:t>
            </a:r>
            <a:r>
              <a:rPr lang="zh-CN" altLang="en-US" dirty="0"/>
              <a:t>，实现了</a:t>
            </a:r>
            <a:r>
              <a:rPr lang="en-US" altLang="zh-CN" dirty="0"/>
              <a:t>CRUD</a:t>
            </a:r>
            <a:r>
              <a:rPr lang="zh-CN" altLang="en-US" dirty="0"/>
              <a:t>的相关方法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/>
              <a:t>PagingAndSortingRepository</a:t>
            </a:r>
            <a:r>
              <a:rPr lang="zh-CN" altLang="en-US" dirty="0"/>
              <a:t>：继承</a:t>
            </a:r>
            <a:r>
              <a:rPr lang="en-US" altLang="zh-CN" dirty="0" err="1"/>
              <a:t>CrudRepository</a:t>
            </a:r>
            <a:r>
              <a:rPr lang="en-US" altLang="zh-CN" dirty="0"/>
              <a:t> </a:t>
            </a:r>
            <a:r>
              <a:rPr lang="zh-CN" altLang="en-US" dirty="0"/>
              <a:t>，实现分页和排序的相关方法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/>
              <a:t>JpaRepository</a:t>
            </a:r>
            <a:r>
              <a:rPr lang="zh-CN" altLang="en-US" dirty="0"/>
              <a:t>：继承</a:t>
            </a:r>
            <a:r>
              <a:rPr lang="en-US" altLang="zh-CN" dirty="0" err="1"/>
              <a:t>PagingAndSortingRepository</a:t>
            </a:r>
            <a:r>
              <a:rPr lang="zh-CN" altLang="en-US" dirty="0"/>
              <a:t>，实现了</a:t>
            </a:r>
            <a:r>
              <a:rPr lang="en-US" altLang="zh-CN" dirty="0"/>
              <a:t>JPA</a:t>
            </a:r>
            <a:r>
              <a:rPr lang="zh-CN" altLang="en-US" dirty="0"/>
              <a:t>规范相关的方法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9207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916751-10E1-432A-A684-D1FF14811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1482436"/>
            <a:ext cx="10451593" cy="693836"/>
          </a:xfrm>
        </p:spPr>
        <p:txBody>
          <a:bodyPr>
            <a:normAutofit/>
          </a:bodyPr>
          <a:lstStyle/>
          <a:p>
            <a:r>
              <a:rPr lang="en-US" altLang="zh-CN" dirty="0"/>
              <a:t>Repository</a:t>
            </a:r>
            <a:r>
              <a:rPr lang="zh-CN" altLang="en-US" dirty="0"/>
              <a:t>接口中查询方法定义规则和使用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4C26A8-B682-4830-9373-2463BA44351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9496" y="2560319"/>
            <a:ext cx="11195304" cy="400673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了解</a:t>
            </a:r>
            <a:r>
              <a:rPr lang="en-US" altLang="zh-CN" dirty="0"/>
              <a:t>Spring Data</a:t>
            </a:r>
            <a:r>
              <a:rPr lang="zh-CN" altLang="en-US" dirty="0"/>
              <a:t>中查询方法名称的定义规则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使用</a:t>
            </a:r>
            <a:r>
              <a:rPr lang="en-US" altLang="zh-CN" dirty="0"/>
              <a:t>Spring Data</a:t>
            </a:r>
            <a:r>
              <a:rPr lang="zh-CN" altLang="en-US"/>
              <a:t>完成复杂查询方法名称的命名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2930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2B9DC2-2531-4F6E-A630-7B911CA74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Repository</a:t>
            </a:r>
            <a:r>
              <a:rPr lang="zh-CN" altLang="en-US" dirty="0"/>
              <a:t>中查询方法命名规则</a:t>
            </a:r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E2D0B811-7A11-4FBF-AC57-E0144862D008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072321504"/>
              </p:ext>
            </p:extLst>
          </p:nvPr>
        </p:nvGraphicFramePr>
        <p:xfrm>
          <a:off x="539750" y="2560638"/>
          <a:ext cx="10710141" cy="39371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1050">
                  <a:extLst>
                    <a:ext uri="{9D8B030D-6E8A-4147-A177-3AD203B41FA5}">
                      <a16:colId xmlns:a16="http://schemas.microsoft.com/office/drawing/2014/main" val="4090479342"/>
                    </a:ext>
                  </a:extLst>
                </a:gridCol>
                <a:gridCol w="3366655">
                  <a:extLst>
                    <a:ext uri="{9D8B030D-6E8A-4147-A177-3AD203B41FA5}">
                      <a16:colId xmlns:a16="http://schemas.microsoft.com/office/drawing/2014/main" val="3674312431"/>
                    </a:ext>
                  </a:extLst>
                </a:gridCol>
                <a:gridCol w="5292436">
                  <a:extLst>
                    <a:ext uri="{9D8B030D-6E8A-4147-A177-3AD203B41FA5}">
                      <a16:colId xmlns:a16="http://schemas.microsoft.com/office/drawing/2014/main" val="1576970973"/>
                    </a:ext>
                  </a:extLst>
                </a:gridCol>
              </a:tblGrid>
              <a:tr h="369471">
                <a:tc>
                  <a:txBody>
                    <a:bodyPr/>
                    <a:lstStyle/>
                    <a:p>
                      <a:r>
                        <a:rPr lang="en-US" altLang="zh-CN" dirty="0"/>
                        <a:t>Keyword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Sample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JPQL snippet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090939"/>
                  </a:ext>
                </a:extLst>
              </a:tr>
              <a:tr h="396408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And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findByLastnameAndFirstname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… where </a:t>
                      </a:r>
                      <a:r>
                        <a:rPr lang="en-US" altLang="zh-CN" sz="1600" dirty="0" err="1"/>
                        <a:t>x.lastname</a:t>
                      </a:r>
                      <a:r>
                        <a:rPr lang="en-US" altLang="zh-CN" sz="1600" dirty="0"/>
                        <a:t> = ?1 and </a:t>
                      </a:r>
                      <a:r>
                        <a:rPr lang="en-US" altLang="zh-CN" sz="1600" dirty="0" err="1"/>
                        <a:t>x.firstname</a:t>
                      </a:r>
                      <a:r>
                        <a:rPr lang="en-US" altLang="zh-CN" sz="1600" dirty="0"/>
                        <a:t> = ?2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77126"/>
                  </a:ext>
                </a:extLst>
              </a:tr>
              <a:tr h="396408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Or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findByLastnameOrFirstname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… where </a:t>
                      </a:r>
                      <a:r>
                        <a:rPr lang="en-US" altLang="zh-CN" sz="1600" dirty="0" err="1"/>
                        <a:t>x.lastname</a:t>
                      </a:r>
                      <a:r>
                        <a:rPr lang="en-US" altLang="zh-CN" sz="1600" dirty="0"/>
                        <a:t> = ?1 or </a:t>
                      </a:r>
                      <a:r>
                        <a:rPr lang="en-US" altLang="zh-CN" sz="1600" dirty="0" err="1"/>
                        <a:t>x.firstname</a:t>
                      </a:r>
                      <a:r>
                        <a:rPr lang="en-US" altLang="zh-CN" sz="1600" dirty="0"/>
                        <a:t> = ?2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945289"/>
                  </a:ext>
                </a:extLst>
              </a:tr>
              <a:tr h="396408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Between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findByStartDateBetween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… where </a:t>
                      </a:r>
                      <a:r>
                        <a:rPr lang="en-US" altLang="zh-CN" sz="1600" dirty="0" err="1"/>
                        <a:t>x.startDate</a:t>
                      </a:r>
                      <a:r>
                        <a:rPr lang="en-US" altLang="zh-CN" sz="1600" dirty="0"/>
                        <a:t> between 1? </a:t>
                      </a:r>
                      <a:r>
                        <a:rPr lang="en-US" altLang="zh-CN" sz="1600"/>
                        <a:t>and ?2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642134"/>
                  </a:ext>
                </a:extLst>
              </a:tr>
              <a:tr h="396408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LessThan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findByAgeLessThan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… where </a:t>
                      </a:r>
                      <a:r>
                        <a:rPr lang="en-US" altLang="zh-CN" sz="1600" dirty="0" err="1"/>
                        <a:t>x.age</a:t>
                      </a:r>
                      <a:r>
                        <a:rPr lang="en-US" altLang="zh-CN" sz="1600" dirty="0"/>
                        <a:t> &lt; ?1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706810"/>
                  </a:ext>
                </a:extLst>
              </a:tr>
              <a:tr h="396408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GreaeterThan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findByAgeGreaterThan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… where </a:t>
                      </a:r>
                      <a:r>
                        <a:rPr lang="en-US" altLang="zh-CN" sz="1600" dirty="0" err="1"/>
                        <a:t>x.age</a:t>
                      </a:r>
                      <a:r>
                        <a:rPr lang="en-US" altLang="zh-CN" sz="1600" dirty="0"/>
                        <a:t> &gt; ?1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084"/>
                  </a:ext>
                </a:extLst>
              </a:tr>
              <a:tr h="396408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After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findByStartDateAfter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… where </a:t>
                      </a:r>
                      <a:r>
                        <a:rPr lang="en-US" altLang="zh-CN" sz="1600" dirty="0" err="1"/>
                        <a:t>x.startDate</a:t>
                      </a:r>
                      <a:r>
                        <a:rPr lang="en-US" altLang="zh-CN" sz="1600" dirty="0"/>
                        <a:t> &gt; ?1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92199"/>
                  </a:ext>
                </a:extLst>
              </a:tr>
              <a:tr h="396408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Before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findByStartDateBefore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… where </a:t>
                      </a:r>
                      <a:r>
                        <a:rPr lang="en-US" altLang="zh-CN" sz="1600" dirty="0" err="1"/>
                        <a:t>x.startDate</a:t>
                      </a:r>
                      <a:r>
                        <a:rPr lang="en-US" altLang="zh-CN" sz="1600" dirty="0"/>
                        <a:t> &lt; ?1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104570"/>
                  </a:ext>
                </a:extLst>
              </a:tr>
              <a:tr h="396408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isNull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findByAgeIsNull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… where </a:t>
                      </a:r>
                      <a:r>
                        <a:rPr lang="en-US" altLang="zh-CN" sz="1600" dirty="0" err="1"/>
                        <a:t>x.age</a:t>
                      </a:r>
                      <a:r>
                        <a:rPr lang="en-US" altLang="zh-CN" sz="1600" dirty="0"/>
                        <a:t> is null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9393"/>
                  </a:ext>
                </a:extLst>
              </a:tr>
              <a:tr h="396408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isNotNull</a:t>
                      </a:r>
                      <a:r>
                        <a:rPr lang="en-US" altLang="zh-CN" sz="1600" dirty="0"/>
                        <a:t>, </a:t>
                      </a:r>
                      <a:r>
                        <a:rPr lang="en-US" altLang="zh-CN" sz="1600" dirty="0" err="1"/>
                        <a:t>NotNull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findByAge</a:t>
                      </a:r>
                      <a:r>
                        <a:rPr lang="en-US" altLang="zh-CN" sz="1600" dirty="0"/>
                        <a:t>(Is)</a:t>
                      </a:r>
                      <a:r>
                        <a:rPr lang="en-US" altLang="zh-CN" sz="1600" dirty="0" err="1"/>
                        <a:t>NotNull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… where </a:t>
                      </a:r>
                      <a:r>
                        <a:rPr lang="en-US" altLang="zh-CN" sz="1600" dirty="0" err="1"/>
                        <a:t>x.age</a:t>
                      </a:r>
                      <a:r>
                        <a:rPr lang="en-US" altLang="zh-CN" sz="1600" dirty="0"/>
                        <a:t> not null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596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4302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62520-3120-4B6E-8221-8F5E476DF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Repository</a:t>
            </a:r>
            <a:r>
              <a:rPr lang="zh-CN" altLang="en-US" dirty="0"/>
              <a:t>中查询方法命名规则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21AECB9D-64E9-4726-9B99-E59633F6A114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4049191262"/>
              </p:ext>
            </p:extLst>
          </p:nvPr>
        </p:nvGraphicFramePr>
        <p:xfrm>
          <a:off x="620787" y="1242152"/>
          <a:ext cx="11266414" cy="5167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1628">
                  <a:extLst>
                    <a:ext uri="{9D8B030D-6E8A-4147-A177-3AD203B41FA5}">
                      <a16:colId xmlns:a16="http://schemas.microsoft.com/office/drawing/2014/main" val="787291595"/>
                    </a:ext>
                  </a:extLst>
                </a:gridCol>
                <a:gridCol w="3783435">
                  <a:extLst>
                    <a:ext uri="{9D8B030D-6E8A-4147-A177-3AD203B41FA5}">
                      <a16:colId xmlns:a16="http://schemas.microsoft.com/office/drawing/2014/main" val="2022391330"/>
                    </a:ext>
                  </a:extLst>
                </a:gridCol>
                <a:gridCol w="5981351">
                  <a:extLst>
                    <a:ext uri="{9D8B030D-6E8A-4147-A177-3AD203B41FA5}">
                      <a16:colId xmlns:a16="http://schemas.microsoft.com/office/drawing/2014/main" val="3814823227"/>
                    </a:ext>
                  </a:extLst>
                </a:gridCol>
              </a:tblGrid>
              <a:tr h="442472">
                <a:tc>
                  <a:txBody>
                    <a:bodyPr/>
                    <a:lstStyle/>
                    <a:p>
                      <a:r>
                        <a:rPr lang="en-US" altLang="zh-CN" dirty="0"/>
                        <a:t>Keyword</a:t>
                      </a:r>
                      <a:endParaRPr lang="zh-CN" altLang="en-US" dirty="0"/>
                    </a:p>
                  </a:txBody>
                  <a:tcPr marL="42547" marR="4254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Sample</a:t>
                      </a:r>
                      <a:endParaRPr lang="zh-CN" altLang="en-US" dirty="0"/>
                    </a:p>
                  </a:txBody>
                  <a:tcPr marL="42547" marR="4254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JPQL snippet</a:t>
                      </a:r>
                      <a:endParaRPr lang="zh-CN" altLang="en-US" dirty="0"/>
                    </a:p>
                  </a:txBody>
                  <a:tcPr marL="42547" marR="42547"/>
                </a:tc>
                <a:extLst>
                  <a:ext uri="{0D108BD9-81ED-4DB2-BD59-A6C34878D82A}">
                    <a16:rowId xmlns:a16="http://schemas.microsoft.com/office/drawing/2014/main" val="139360634"/>
                  </a:ext>
                </a:extLst>
              </a:tr>
              <a:tr h="405599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Like</a:t>
                      </a:r>
                      <a:endParaRPr lang="zh-CN" altLang="en-US" sz="1600" dirty="0"/>
                    </a:p>
                  </a:txBody>
                  <a:tcPr marL="42547" marR="42547"/>
                </a:tc>
                <a:tc>
                  <a:txBody>
                    <a:bodyPr/>
                    <a:lstStyle/>
                    <a:p>
                      <a:r>
                        <a:rPr lang="en-US" altLang="zh-CN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findByFirstnameLike</a:t>
                      </a:r>
                      <a:endParaRPr lang="zh-CN" altLang="en-US" sz="1600" dirty="0"/>
                    </a:p>
                  </a:txBody>
                  <a:tcPr marL="42547" marR="42547"/>
                </a:tc>
                <a:tc>
                  <a:txBody>
                    <a:bodyPr/>
                    <a:lstStyle/>
                    <a:p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 where </a:t>
                      </a:r>
                      <a:r>
                        <a:rPr lang="en-US" altLang="zh-CN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x.firstname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like ?1</a:t>
                      </a:r>
                      <a:endParaRPr lang="zh-CN" altLang="en-US" sz="1600" dirty="0"/>
                    </a:p>
                  </a:txBody>
                  <a:tcPr marL="42547" marR="42547"/>
                </a:tc>
                <a:extLst>
                  <a:ext uri="{0D108BD9-81ED-4DB2-BD59-A6C34878D82A}">
                    <a16:rowId xmlns:a16="http://schemas.microsoft.com/office/drawing/2014/main" val="852102849"/>
                  </a:ext>
                </a:extLst>
              </a:tr>
              <a:tr h="405599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NotLike</a:t>
                      </a:r>
                      <a:endParaRPr lang="zh-CN" altLang="en-US" sz="1600" dirty="0"/>
                    </a:p>
                  </a:txBody>
                  <a:tcPr marL="42547" marR="42547"/>
                </a:tc>
                <a:tc>
                  <a:txBody>
                    <a:bodyPr/>
                    <a:lstStyle/>
                    <a:p>
                      <a:r>
                        <a:rPr lang="en-US" altLang="zh-CN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findByFirstnameNotLike</a:t>
                      </a:r>
                      <a:endParaRPr lang="zh-CN" altLang="en-US" sz="1600" dirty="0"/>
                    </a:p>
                  </a:txBody>
                  <a:tcPr marL="42547" marR="42547"/>
                </a:tc>
                <a:tc>
                  <a:txBody>
                    <a:bodyPr/>
                    <a:lstStyle/>
                    <a:p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 where </a:t>
                      </a:r>
                      <a:r>
                        <a:rPr lang="en-US" altLang="zh-CN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x.firstname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not like ?1</a:t>
                      </a:r>
                      <a:endParaRPr lang="zh-CN" altLang="en-US" sz="1600" dirty="0"/>
                    </a:p>
                  </a:txBody>
                  <a:tcPr marL="42547" marR="42547"/>
                </a:tc>
                <a:extLst>
                  <a:ext uri="{0D108BD9-81ED-4DB2-BD59-A6C34878D82A}">
                    <a16:rowId xmlns:a16="http://schemas.microsoft.com/office/drawing/2014/main" val="2047052678"/>
                  </a:ext>
                </a:extLst>
              </a:tr>
              <a:tr h="473995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StartingWith</a:t>
                      </a:r>
                      <a:endParaRPr lang="zh-CN" altLang="en-US" sz="1600" dirty="0"/>
                    </a:p>
                  </a:txBody>
                  <a:tcPr marL="42547" marR="42547"/>
                </a:tc>
                <a:tc>
                  <a:txBody>
                    <a:bodyPr/>
                    <a:lstStyle/>
                    <a:p>
                      <a:r>
                        <a:rPr lang="en-US" altLang="zh-CN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findByFirstnameStartingWith</a:t>
                      </a:r>
                      <a:endParaRPr lang="zh-CN" altLang="en-US" sz="1600" dirty="0"/>
                    </a:p>
                  </a:txBody>
                  <a:tcPr marL="42547" marR="42547"/>
                </a:tc>
                <a:tc>
                  <a:txBody>
                    <a:bodyPr/>
                    <a:lstStyle/>
                    <a:p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 where </a:t>
                      </a:r>
                      <a:r>
                        <a:rPr lang="en-US" altLang="zh-CN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x.firstname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like ?1 (parameter bound with appended %)</a:t>
                      </a:r>
                      <a:endParaRPr lang="zh-CN" altLang="en-US" sz="1600" dirty="0"/>
                    </a:p>
                  </a:txBody>
                  <a:tcPr marL="42547" marR="42547"/>
                </a:tc>
                <a:extLst>
                  <a:ext uri="{0D108BD9-81ED-4DB2-BD59-A6C34878D82A}">
                    <a16:rowId xmlns:a16="http://schemas.microsoft.com/office/drawing/2014/main" val="1988581685"/>
                  </a:ext>
                </a:extLst>
              </a:tr>
              <a:tr h="504258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EndingWith</a:t>
                      </a:r>
                      <a:endParaRPr lang="zh-CN" altLang="en-US" sz="1600" dirty="0"/>
                    </a:p>
                  </a:txBody>
                  <a:tcPr marL="42547" marR="42547"/>
                </a:tc>
                <a:tc>
                  <a:txBody>
                    <a:bodyPr/>
                    <a:lstStyle/>
                    <a:p>
                      <a:r>
                        <a:rPr lang="en-US" altLang="zh-CN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findByFirstnameEndingWith</a:t>
                      </a:r>
                      <a:endParaRPr lang="zh-CN" altLang="en-US" sz="1600" dirty="0"/>
                    </a:p>
                  </a:txBody>
                  <a:tcPr marL="42547" marR="42547"/>
                </a:tc>
                <a:tc>
                  <a:txBody>
                    <a:bodyPr/>
                    <a:lstStyle/>
                    <a:p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 where </a:t>
                      </a:r>
                      <a:r>
                        <a:rPr lang="en-US" altLang="zh-CN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x.firstname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like ?1 (parameter bound with prepended %)</a:t>
                      </a:r>
                      <a:endParaRPr lang="zh-CN" altLang="en-US" sz="1600" dirty="0"/>
                    </a:p>
                  </a:txBody>
                  <a:tcPr marL="42547" marR="42547"/>
                </a:tc>
                <a:extLst>
                  <a:ext uri="{0D108BD9-81ED-4DB2-BD59-A6C34878D82A}">
                    <a16:rowId xmlns:a16="http://schemas.microsoft.com/office/drawing/2014/main" val="2239588199"/>
                  </a:ext>
                </a:extLst>
              </a:tr>
              <a:tr h="424112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Containing</a:t>
                      </a:r>
                      <a:endParaRPr lang="zh-CN" altLang="en-US" sz="1600" dirty="0"/>
                    </a:p>
                  </a:txBody>
                  <a:tcPr marL="42547" marR="42547"/>
                </a:tc>
                <a:tc>
                  <a:txBody>
                    <a:bodyPr/>
                    <a:lstStyle/>
                    <a:p>
                      <a:r>
                        <a:rPr lang="en-US" altLang="zh-CN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findByFirstnameContaining</a:t>
                      </a:r>
                      <a:endParaRPr lang="zh-CN" altLang="en-US" sz="1600" dirty="0"/>
                    </a:p>
                  </a:txBody>
                  <a:tcPr marL="42547" marR="42547"/>
                </a:tc>
                <a:tc>
                  <a:txBody>
                    <a:bodyPr/>
                    <a:lstStyle/>
                    <a:p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 where </a:t>
                      </a:r>
                      <a:r>
                        <a:rPr lang="en-US" altLang="zh-CN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x.firstname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like ?1 (parameter bound wrapped in %)</a:t>
                      </a:r>
                      <a:endParaRPr lang="zh-CN" altLang="en-US" sz="1600" dirty="0"/>
                    </a:p>
                  </a:txBody>
                  <a:tcPr marL="42547" marR="42547"/>
                </a:tc>
                <a:extLst>
                  <a:ext uri="{0D108BD9-81ED-4DB2-BD59-A6C34878D82A}">
                    <a16:rowId xmlns:a16="http://schemas.microsoft.com/office/drawing/2014/main" val="3216869025"/>
                  </a:ext>
                </a:extLst>
              </a:tr>
              <a:tr h="405599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OrderBy</a:t>
                      </a:r>
                      <a:endParaRPr lang="zh-CN" altLang="en-US" sz="1600" dirty="0"/>
                    </a:p>
                  </a:txBody>
                  <a:tcPr marL="42547" marR="42547"/>
                </a:tc>
                <a:tc>
                  <a:txBody>
                    <a:bodyPr/>
                    <a:lstStyle/>
                    <a:p>
                      <a:r>
                        <a:rPr lang="en-US" altLang="zh-CN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findByAgeOrderByLastnameDesc</a:t>
                      </a:r>
                      <a:endParaRPr lang="zh-CN" altLang="en-US" sz="1600" dirty="0"/>
                    </a:p>
                  </a:txBody>
                  <a:tcPr marL="42547" marR="42547"/>
                </a:tc>
                <a:tc>
                  <a:txBody>
                    <a:bodyPr/>
                    <a:lstStyle/>
                    <a:p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 where </a:t>
                      </a:r>
                      <a:r>
                        <a:rPr lang="en-US" altLang="zh-CN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x.age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?1 order by </a:t>
                      </a:r>
                      <a:r>
                        <a:rPr lang="en-US" altLang="zh-CN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x.lastname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desc</a:t>
                      </a:r>
                      <a:endParaRPr lang="zh-CN" altLang="en-US" sz="1600" dirty="0"/>
                    </a:p>
                  </a:txBody>
                  <a:tcPr marL="42547" marR="42547"/>
                </a:tc>
                <a:extLst>
                  <a:ext uri="{0D108BD9-81ED-4DB2-BD59-A6C34878D82A}">
                    <a16:rowId xmlns:a16="http://schemas.microsoft.com/office/drawing/2014/main" val="36356478"/>
                  </a:ext>
                </a:extLst>
              </a:tr>
              <a:tr h="405599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Not</a:t>
                      </a:r>
                      <a:endParaRPr lang="zh-CN" altLang="en-US" sz="1600" dirty="0"/>
                    </a:p>
                  </a:txBody>
                  <a:tcPr marL="42547" marR="42547"/>
                </a:tc>
                <a:tc>
                  <a:txBody>
                    <a:bodyPr/>
                    <a:lstStyle/>
                    <a:p>
                      <a:r>
                        <a:rPr lang="en-US" altLang="zh-CN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findByLastnameNot</a:t>
                      </a:r>
                      <a:endParaRPr lang="zh-CN" altLang="en-US" sz="1600" dirty="0"/>
                    </a:p>
                  </a:txBody>
                  <a:tcPr marL="42547" marR="42547"/>
                </a:tc>
                <a:tc>
                  <a:txBody>
                    <a:bodyPr/>
                    <a:lstStyle/>
                    <a:p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 where </a:t>
                      </a:r>
                      <a:r>
                        <a:rPr lang="en-US" altLang="zh-CN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x.lastname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&lt;&gt; ?1</a:t>
                      </a:r>
                      <a:endParaRPr lang="zh-CN" altLang="en-US" sz="1600" dirty="0"/>
                    </a:p>
                  </a:txBody>
                  <a:tcPr marL="42547" marR="42547"/>
                </a:tc>
                <a:extLst>
                  <a:ext uri="{0D108BD9-81ED-4DB2-BD59-A6C34878D82A}">
                    <a16:rowId xmlns:a16="http://schemas.microsoft.com/office/drawing/2014/main" val="335987426"/>
                  </a:ext>
                </a:extLst>
              </a:tr>
              <a:tr h="405599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In</a:t>
                      </a:r>
                      <a:endParaRPr lang="zh-CN" altLang="en-US" sz="1600" dirty="0"/>
                    </a:p>
                  </a:txBody>
                  <a:tcPr marL="42547" marR="42547"/>
                </a:tc>
                <a:tc>
                  <a:txBody>
                    <a:bodyPr/>
                    <a:lstStyle/>
                    <a:p>
                      <a:r>
                        <a:rPr lang="en-US" altLang="zh-CN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findByAgeIn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(Collection&lt;Age&gt; ages)</a:t>
                      </a:r>
                      <a:endParaRPr lang="zh-CN" altLang="en-US" sz="1600" dirty="0"/>
                    </a:p>
                  </a:txBody>
                  <a:tcPr marL="42547" marR="42547"/>
                </a:tc>
                <a:tc>
                  <a:txBody>
                    <a:bodyPr/>
                    <a:lstStyle/>
                    <a:p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 where </a:t>
                      </a:r>
                      <a:r>
                        <a:rPr lang="en-US" altLang="zh-CN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x.age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?1</a:t>
                      </a:r>
                      <a:endParaRPr lang="zh-CN" altLang="en-US" sz="1600" dirty="0"/>
                    </a:p>
                  </a:txBody>
                  <a:tcPr marL="42547" marR="42547"/>
                </a:tc>
                <a:extLst>
                  <a:ext uri="{0D108BD9-81ED-4DB2-BD59-A6C34878D82A}">
                    <a16:rowId xmlns:a16="http://schemas.microsoft.com/office/drawing/2014/main" val="339096319"/>
                  </a:ext>
                </a:extLst>
              </a:tr>
              <a:tr h="483762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NotIn</a:t>
                      </a:r>
                      <a:endParaRPr lang="zh-CN" altLang="en-US" sz="1600" dirty="0"/>
                    </a:p>
                  </a:txBody>
                  <a:tcPr marL="42547" marR="4254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findByAgeNotIn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(Collection&lt;Age&gt; ages)</a:t>
                      </a:r>
                      <a:endParaRPr lang="zh-CN" altLang="en-US" sz="1600" dirty="0"/>
                    </a:p>
                  </a:txBody>
                  <a:tcPr marL="42547" marR="42547"/>
                </a:tc>
                <a:tc>
                  <a:txBody>
                    <a:bodyPr/>
                    <a:lstStyle/>
                    <a:p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 where </a:t>
                      </a:r>
                      <a:r>
                        <a:rPr lang="en-US" altLang="zh-CN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x.age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not in ?1</a:t>
                      </a:r>
                      <a:endParaRPr lang="zh-CN" altLang="en-US" sz="1600" dirty="0"/>
                    </a:p>
                  </a:txBody>
                  <a:tcPr marL="42547" marR="42547"/>
                </a:tc>
                <a:extLst>
                  <a:ext uri="{0D108BD9-81ED-4DB2-BD59-A6C34878D82A}">
                    <a16:rowId xmlns:a16="http://schemas.microsoft.com/office/drawing/2014/main" val="3064825797"/>
                  </a:ext>
                </a:extLst>
              </a:tr>
              <a:tr h="405599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TRUE</a:t>
                      </a:r>
                      <a:endParaRPr lang="zh-CN" altLang="en-US" sz="1600" dirty="0"/>
                    </a:p>
                  </a:txBody>
                  <a:tcPr marL="42547" marR="42547"/>
                </a:tc>
                <a:tc>
                  <a:txBody>
                    <a:bodyPr/>
                    <a:lstStyle/>
                    <a:p>
                      <a:r>
                        <a:rPr lang="en-US" altLang="zh-CN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findByActiveTrue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sz="1600" dirty="0"/>
                    </a:p>
                  </a:txBody>
                  <a:tcPr marL="42547" marR="42547"/>
                </a:tc>
                <a:tc>
                  <a:txBody>
                    <a:bodyPr/>
                    <a:lstStyle/>
                    <a:p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 where </a:t>
                      </a:r>
                      <a:r>
                        <a:rPr lang="en-US" altLang="zh-CN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x.active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true</a:t>
                      </a:r>
                      <a:endParaRPr lang="zh-CN" altLang="en-US" sz="1600" dirty="0"/>
                    </a:p>
                  </a:txBody>
                  <a:tcPr marL="42547" marR="42547"/>
                </a:tc>
                <a:extLst>
                  <a:ext uri="{0D108BD9-81ED-4DB2-BD59-A6C34878D82A}">
                    <a16:rowId xmlns:a16="http://schemas.microsoft.com/office/drawing/2014/main" val="4067175363"/>
                  </a:ext>
                </a:extLst>
              </a:tr>
              <a:tr h="405599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FALSE</a:t>
                      </a:r>
                      <a:endParaRPr lang="zh-CN" altLang="en-US" sz="1600" dirty="0"/>
                    </a:p>
                  </a:txBody>
                  <a:tcPr marL="42547" marR="42547"/>
                </a:tc>
                <a:tc>
                  <a:txBody>
                    <a:bodyPr/>
                    <a:lstStyle/>
                    <a:p>
                      <a:r>
                        <a:rPr lang="en-US" altLang="zh-CN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findByActiveFalse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sz="1600" dirty="0"/>
                    </a:p>
                  </a:txBody>
                  <a:tcPr marL="42547" marR="42547"/>
                </a:tc>
                <a:tc>
                  <a:txBody>
                    <a:bodyPr/>
                    <a:lstStyle/>
                    <a:p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 where </a:t>
                      </a:r>
                      <a:r>
                        <a:rPr lang="en-US" altLang="zh-CN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x.active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false</a:t>
                      </a:r>
                      <a:endParaRPr lang="zh-CN" altLang="en-US" sz="1600" dirty="0"/>
                    </a:p>
                  </a:txBody>
                  <a:tcPr marL="42547" marR="42547"/>
                </a:tc>
                <a:extLst>
                  <a:ext uri="{0D108BD9-81ED-4DB2-BD59-A6C34878D82A}">
                    <a16:rowId xmlns:a16="http://schemas.microsoft.com/office/drawing/2014/main" val="2807047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2463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BAAEE-D4E7-4299-8902-2103194AE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Query</a:t>
            </a:r>
            <a:r>
              <a:rPr lang="zh-CN" altLang="en-US" dirty="0"/>
              <a:t>注解使用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045B56-B6F1-4720-A447-88CC1630E3B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1070613" cy="4974336"/>
          </a:xfrm>
        </p:spPr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2000" dirty="0"/>
              <a:t>在</a:t>
            </a:r>
            <a:r>
              <a:rPr lang="en-US" altLang="zh-CN" sz="2000" dirty="0"/>
              <a:t>Repository</a:t>
            </a:r>
            <a:r>
              <a:rPr lang="zh-CN" altLang="en-US" sz="2000" dirty="0"/>
              <a:t>接口方法中使用，不需要遵循查询方法命名规则</a:t>
            </a:r>
            <a:endParaRPr lang="en-US" altLang="zh-CN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2000" dirty="0"/>
              <a:t>只需要将</a:t>
            </a:r>
            <a:r>
              <a:rPr lang="en-US" altLang="zh-CN" sz="2000" dirty="0"/>
              <a:t>@Query</a:t>
            </a:r>
            <a:r>
              <a:rPr lang="zh-CN" altLang="en-US" sz="2000" dirty="0"/>
              <a:t>定义在</a:t>
            </a:r>
            <a:r>
              <a:rPr lang="en-US" altLang="zh-CN" sz="2000" dirty="0"/>
              <a:t>Repository</a:t>
            </a:r>
            <a:r>
              <a:rPr lang="zh-CN" altLang="en-US" sz="2000" dirty="0"/>
              <a:t>接口中的方法之上即可</a:t>
            </a:r>
            <a:endParaRPr lang="en-US" altLang="zh-CN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2000" dirty="0"/>
              <a:t>命名参数及索引参数的使用</a:t>
            </a:r>
            <a:endParaRPr lang="en-US" altLang="zh-CN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2000" dirty="0"/>
              <a:t>本地查询（原生</a:t>
            </a:r>
            <a:r>
              <a:rPr lang="en-US" altLang="zh-CN" sz="2000" dirty="0"/>
              <a:t>SQL</a:t>
            </a:r>
            <a:r>
              <a:rPr lang="zh-CN" altLang="en-US" sz="2000" dirty="0"/>
              <a:t>查询）</a:t>
            </a:r>
          </a:p>
        </p:txBody>
      </p:sp>
    </p:spTree>
    <p:extLst>
      <p:ext uri="{BB962C8B-B14F-4D97-AF65-F5344CB8AC3E}">
        <p14:creationId xmlns:p14="http://schemas.microsoft.com/office/powerpoint/2010/main" val="4168563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2EAD4-F044-4D97-A700-E9E90D22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Spring Data JPA</a:t>
            </a:r>
            <a:r>
              <a:rPr lang="zh-CN" altLang="en-US" dirty="0"/>
              <a:t>事务的使用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6EEC1B-2137-4E2F-93D6-D0560781272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0919079" cy="4522280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@Modifying</a:t>
            </a:r>
            <a:r>
              <a:rPr lang="zh-CN" altLang="en-US" sz="1800" dirty="0"/>
              <a:t>注解使用</a:t>
            </a:r>
            <a:endParaRPr lang="en-US" altLang="zh-CN" sz="1800" dirty="0"/>
          </a:p>
          <a:p>
            <a:r>
              <a:rPr lang="en-US" altLang="zh-CN" sz="1800" dirty="0"/>
              <a:t>@Modifying</a:t>
            </a:r>
            <a:r>
              <a:rPr lang="zh-CN" altLang="en-US" sz="1800" dirty="0"/>
              <a:t>结合</a:t>
            </a:r>
            <a:r>
              <a:rPr lang="en-US" altLang="zh-CN" sz="1800" dirty="0"/>
              <a:t>@Query</a:t>
            </a:r>
            <a:r>
              <a:rPr lang="zh-CN" altLang="en-US" sz="1800" dirty="0"/>
              <a:t>注解执行更新操作</a:t>
            </a:r>
            <a:endParaRPr lang="en-US" altLang="zh-CN" sz="1800" dirty="0"/>
          </a:p>
          <a:p>
            <a:r>
              <a:rPr lang="en-US" altLang="zh-CN" sz="1800" dirty="0"/>
              <a:t>@Transaction</a:t>
            </a:r>
            <a:r>
              <a:rPr lang="zh-CN" altLang="en-US" sz="1800" dirty="0"/>
              <a:t>在</a:t>
            </a:r>
            <a:r>
              <a:rPr lang="en-US" altLang="zh-CN" sz="1800" dirty="0"/>
              <a:t>Spring Data</a:t>
            </a:r>
            <a:r>
              <a:rPr lang="zh-CN" altLang="en-US" sz="1800" dirty="0"/>
              <a:t>中的使用</a:t>
            </a:r>
          </a:p>
        </p:txBody>
      </p:sp>
    </p:spTree>
    <p:extLst>
      <p:ext uri="{BB962C8B-B14F-4D97-AF65-F5344CB8AC3E}">
        <p14:creationId xmlns:p14="http://schemas.microsoft.com/office/powerpoint/2010/main" val="1575321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9CB6CB-F83C-44C0-8623-82328FF5D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CrudRepository</a:t>
            </a:r>
            <a:r>
              <a:rPr lang="zh-CN" altLang="en-US" dirty="0"/>
              <a:t>接口使用详解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130304-B3B4-42E2-B9E7-44176E341B0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4" y="1435608"/>
            <a:ext cx="4103943" cy="456514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Save(entity)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err="1"/>
              <a:t>findOne</a:t>
            </a:r>
            <a:r>
              <a:rPr lang="en-US" altLang="zh-CN" sz="2000" dirty="0"/>
              <a:t>(id)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err="1"/>
              <a:t>findAll</a:t>
            </a:r>
            <a:r>
              <a:rPr lang="en-US" altLang="zh-CN" sz="2000" dirty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Delete(entity)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err="1"/>
              <a:t>deleteAll</a:t>
            </a:r>
            <a:r>
              <a:rPr lang="en-US" altLang="zh-CN" sz="2000" dirty="0"/>
              <a:t>()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9AD34128-680C-4BC1-BDA3-910DC0CFE7B2}"/>
              </a:ext>
            </a:extLst>
          </p:cNvPr>
          <p:cNvSpPr txBox="1">
            <a:spLocks/>
          </p:cNvSpPr>
          <p:nvPr/>
        </p:nvSpPr>
        <p:spPr>
          <a:xfrm>
            <a:off x="6383913" y="1435608"/>
            <a:ext cx="3103818" cy="4565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Save(entities)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Exists(id)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Delete(id)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Delete(entities)</a:t>
            </a:r>
          </a:p>
        </p:txBody>
      </p:sp>
    </p:spTree>
    <p:extLst>
      <p:ext uri="{BB962C8B-B14F-4D97-AF65-F5344CB8AC3E}">
        <p14:creationId xmlns:p14="http://schemas.microsoft.com/office/powerpoint/2010/main" val="3794590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BCAC77-D628-4D2F-8B0A-49F9130F6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8165593" cy="640080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PagingAndSortingRepository</a:t>
            </a:r>
            <a:r>
              <a:rPr lang="zh-CN" altLang="en-US" dirty="0"/>
              <a:t>接口使用详解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EF6E9F-7263-49BC-B8D7-4A287D1D32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7"/>
            <a:ext cx="8147304" cy="4836605"/>
          </a:xfrm>
        </p:spPr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2000" dirty="0"/>
              <a:t>该接口包含分页和排序的功能</a:t>
            </a:r>
            <a:endParaRPr lang="en-US" altLang="zh-CN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2000" dirty="0"/>
              <a:t>带排序的查询：</a:t>
            </a:r>
            <a:r>
              <a:rPr lang="en-US" altLang="zh-CN" sz="2000" dirty="0" err="1"/>
              <a:t>findAll</a:t>
            </a:r>
            <a:r>
              <a:rPr lang="en-US" altLang="zh-CN" sz="2000" dirty="0"/>
              <a:t>(Sort sort)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2000" dirty="0"/>
              <a:t>带排序的分页查询：</a:t>
            </a:r>
            <a:r>
              <a:rPr lang="en-US" altLang="zh-CN" sz="2000" dirty="0" err="1"/>
              <a:t>findAll</a:t>
            </a:r>
            <a:r>
              <a:rPr lang="en-US" altLang="zh-CN" sz="2000" dirty="0"/>
              <a:t>(Pageable pageable)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13128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2C6CB9-2BF2-4D91-904A-079685630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JpaRepository</a:t>
            </a:r>
            <a:r>
              <a:rPr lang="zh-CN" altLang="en-US" dirty="0"/>
              <a:t>接口使用详解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D31B21-BEE8-48F1-8893-A1FF22E6D47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5847017" cy="485089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findAll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Save(entities)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deleteInBatch</a:t>
            </a:r>
            <a:r>
              <a:rPr lang="en-US" altLang="zh-CN" sz="2400" dirty="0"/>
              <a:t>(entities)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findAll</a:t>
            </a:r>
            <a:r>
              <a:rPr lang="en-US" altLang="zh-CN" sz="2400" dirty="0"/>
              <a:t>(Sort sort)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flush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14354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7E97AE-3D11-419E-A2FD-6BDFA39F3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JpaSpecificationExecutor</a:t>
            </a:r>
            <a:r>
              <a:rPr lang="zh-CN" altLang="en-US" dirty="0"/>
              <a:t>接口使用详解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8D1898-E862-4AC3-AB15-FCE64AF1133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5246942" cy="497433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err="1"/>
              <a:t>findOne</a:t>
            </a:r>
            <a:r>
              <a:rPr lang="en-US" altLang="zh-CN" sz="2000" dirty="0"/>
              <a:t>(spec)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err="1"/>
              <a:t>findAll</a:t>
            </a:r>
            <a:r>
              <a:rPr lang="en-US" altLang="zh-CN" sz="2000" dirty="0"/>
              <a:t>(spec)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err="1"/>
              <a:t>findAll</a:t>
            </a:r>
            <a:r>
              <a:rPr lang="en-US" altLang="zh-CN" sz="2000" dirty="0"/>
              <a:t>(spec, pageable)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err="1"/>
              <a:t>findAll</a:t>
            </a:r>
            <a:r>
              <a:rPr lang="en-US" altLang="zh-CN" sz="2000" dirty="0"/>
              <a:t>(spec, sort)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count(spec)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57985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224095-D9D9-4FF3-9F06-B807382DF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D24726"/>
                </a:solidFill>
              </a:rPr>
              <a:t>传统持久化方案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A5CB12-7007-43F8-85A2-46F5D1CA67C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传统方式访问数据库：</a:t>
            </a:r>
            <a:endParaRPr lang="en-US" altLang="zh-CN" sz="1800" dirty="0"/>
          </a:p>
          <a:p>
            <a:pPr marL="971550" lvl="2" indent="-285750">
              <a:buFont typeface="Wingdings" panose="05000000000000000000" pitchFamily="2" charset="2"/>
              <a:buChar char="u"/>
            </a:pPr>
            <a:r>
              <a:rPr lang="en-US" altLang="zh-CN" sz="1800" dirty="0"/>
              <a:t>JDBC</a:t>
            </a:r>
          </a:p>
          <a:p>
            <a:pPr marL="971550" lvl="2" indent="-285750">
              <a:buFont typeface="Wingdings" panose="05000000000000000000" pitchFamily="2" charset="2"/>
              <a:buChar char="u"/>
            </a:pPr>
            <a:r>
              <a:rPr lang="en-US" altLang="zh-CN" sz="1800" dirty="0"/>
              <a:t>Spring JDBC</a:t>
            </a:r>
          </a:p>
          <a:p>
            <a:pPr marL="971550" lvl="2" indent="-285750">
              <a:buFont typeface="Wingdings" panose="05000000000000000000" pitchFamily="2" charset="2"/>
              <a:buChar char="u"/>
            </a:pPr>
            <a:r>
              <a:rPr lang="en-US" altLang="zh-CN" sz="1800" dirty="0"/>
              <a:t>Hibernate</a:t>
            </a:r>
          </a:p>
          <a:p>
            <a:pPr marL="971550" lvl="2" indent="-285750">
              <a:buFont typeface="Wingdings" panose="05000000000000000000" pitchFamily="2" charset="2"/>
              <a:buChar char="u"/>
            </a:pPr>
            <a:r>
              <a:rPr lang="en-US" altLang="zh-CN" sz="1800" dirty="0" err="1"/>
              <a:t>Mybatis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99761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zh-CN" altLang="en-US" sz="4800" b="1" dirty="0">
                <a:solidFill>
                  <a:schemeClr val="bg1"/>
                </a:solidFill>
              </a:rPr>
              <a:t>初识</a:t>
            </a:r>
            <a:r>
              <a:rPr lang="en-US" altLang="zh-CN" sz="4800" b="1" dirty="0">
                <a:solidFill>
                  <a:schemeClr val="bg1"/>
                </a:solidFill>
              </a:rPr>
              <a:t>Spring Data</a:t>
            </a:r>
            <a:endParaRPr lang="zh-cn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781767-B48C-45E8-A22B-0AC23ED49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rgbClr val="DD462F"/>
                </a:solidFill>
              </a:rPr>
              <a:t>Spring Data </a:t>
            </a:r>
            <a:r>
              <a:rPr lang="zh-CN" altLang="en-US" sz="3200" b="1" dirty="0">
                <a:solidFill>
                  <a:srgbClr val="DD462F"/>
                </a:solidFill>
              </a:rPr>
              <a:t>概览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89F80B-B628-4ADD-8DC8-881D6094762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11139886" cy="4974336"/>
          </a:xfrm>
        </p:spPr>
        <p:txBody>
          <a:bodyPr>
            <a:normAutofit/>
          </a:bodyPr>
          <a:lstStyle/>
          <a:p>
            <a:r>
              <a:rPr lang="zh-CN" altLang="en-US" sz="2000" b="1" dirty="0"/>
              <a:t>什么是</a:t>
            </a:r>
            <a:r>
              <a:rPr lang="en-US" altLang="zh-CN" sz="2000" b="1" dirty="0"/>
              <a:t>Spring Data</a:t>
            </a:r>
          </a:p>
          <a:p>
            <a:pPr marL="971550" lvl="2" indent="-285750">
              <a:buFont typeface="Wingdings" panose="05000000000000000000" pitchFamily="2" charset="2"/>
              <a:buChar char="u"/>
            </a:pPr>
            <a:r>
              <a:rPr lang="zh-CN" altLang="en-US" sz="1800" dirty="0"/>
              <a:t>主旨： </a:t>
            </a:r>
            <a:r>
              <a:rPr lang="en-US" altLang="zh-CN" sz="1800" dirty="0"/>
              <a:t>Spring Data</a:t>
            </a:r>
            <a:r>
              <a:rPr lang="zh-CN" altLang="en-US" sz="1800" dirty="0"/>
              <a:t>的使命是为数据访问提供熟悉且一致的基于</a:t>
            </a:r>
            <a:r>
              <a:rPr lang="en-US" altLang="zh-CN" sz="1800" dirty="0"/>
              <a:t>Spring</a:t>
            </a:r>
            <a:r>
              <a:rPr lang="zh-CN" altLang="en-US" sz="1800" dirty="0"/>
              <a:t>的编程模型，同时仍保留底层数据存储的特殊特性。它使数据访问技术，关系数据库和非关系数据库以及</a:t>
            </a:r>
            <a:r>
              <a:rPr lang="en-US" altLang="zh-CN" sz="1800" dirty="0"/>
              <a:t>map-reduce</a:t>
            </a:r>
            <a:r>
              <a:rPr lang="zh-CN" altLang="en-US" sz="1800" dirty="0"/>
              <a:t>框架和基于云的数据服务变得简单易用。</a:t>
            </a:r>
            <a:endParaRPr lang="en-US" altLang="zh-CN" sz="2800" dirty="0"/>
          </a:p>
          <a:p>
            <a:pPr marL="971550" lvl="2" indent="-285750">
              <a:buFont typeface="Wingdings" panose="05000000000000000000" pitchFamily="2" charset="2"/>
              <a:buChar char="u"/>
            </a:pPr>
            <a:r>
              <a:rPr lang="zh-CN" altLang="en-US" sz="1800" dirty="0"/>
              <a:t>历史：</a:t>
            </a:r>
            <a:r>
              <a:rPr lang="en-US" altLang="zh-CN" sz="1800" dirty="0"/>
              <a:t>2010</a:t>
            </a:r>
            <a:r>
              <a:rPr lang="zh-CN" altLang="en-US" sz="1800" dirty="0"/>
              <a:t>年，作者</a:t>
            </a:r>
            <a:r>
              <a:rPr lang="en-US" altLang="zh-CN" sz="1800" dirty="0">
                <a:solidFill>
                  <a:srgbClr val="DD462F"/>
                </a:solidFill>
                <a:hlinkClick r:id="rId2"/>
              </a:rPr>
              <a:t>Rod Johnson</a:t>
            </a:r>
            <a:r>
              <a:rPr lang="zh-CN" altLang="en-US" sz="1800" dirty="0"/>
              <a:t>，</a:t>
            </a:r>
            <a:r>
              <a:rPr lang="en-US" altLang="zh-CN" sz="1800" dirty="0"/>
              <a:t>Spring Source</a:t>
            </a:r>
            <a:r>
              <a:rPr lang="zh-CN" altLang="en-US" sz="1800" dirty="0"/>
              <a:t>项目</a:t>
            </a:r>
            <a:endParaRPr lang="en-US" altLang="zh-CN" sz="1800" dirty="0"/>
          </a:p>
          <a:p>
            <a:pPr marL="971550" lvl="2" indent="-285750">
              <a:buFont typeface="Wingdings" panose="05000000000000000000" pitchFamily="2" charset="2"/>
              <a:buChar char="u"/>
            </a:pPr>
            <a:r>
              <a:rPr lang="zh-CN" altLang="en-US" sz="1800" dirty="0"/>
              <a:t>网址：</a:t>
            </a:r>
            <a:r>
              <a:rPr lang="en-US" altLang="zh-CN" sz="1800" dirty="0">
                <a:hlinkClick r:id="rId3"/>
              </a:rPr>
              <a:t>http://spring.io/projects/spring-data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80948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31B07A-B81F-4E6A-9C0A-B27482AC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DD462F"/>
                </a:solidFill>
              </a:rPr>
              <a:t>Spring Data </a:t>
            </a:r>
            <a:r>
              <a:rPr lang="zh-CN" altLang="en-US" sz="3200" b="1" dirty="0">
                <a:solidFill>
                  <a:srgbClr val="DD462F"/>
                </a:solidFill>
              </a:rPr>
              <a:t>概览</a:t>
            </a:r>
            <a:endParaRPr lang="zh-CN" altLang="en-US" b="1" dirty="0">
              <a:solidFill>
                <a:srgbClr val="DD462F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56BFD6C-0E4B-4F37-867A-8E03C7B3B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" y="1307150"/>
            <a:ext cx="6581958" cy="526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750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898B8-ABA5-4CF1-81CA-2A1B4F5B7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Spring Data</a:t>
            </a:r>
            <a:r>
              <a:rPr lang="zh-CN" altLang="en-US" dirty="0"/>
              <a:t>应用场景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A38841-52F1-4AD1-8E01-D26967E96C1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Spring Data</a:t>
            </a:r>
            <a:r>
              <a:rPr lang="zh-CN" altLang="en-US" dirty="0"/>
              <a:t>包含多个子项目：</a:t>
            </a:r>
            <a:endParaRPr lang="en-US" altLang="zh-CN" dirty="0"/>
          </a:p>
          <a:p>
            <a:pPr marL="1028700" lvl="2" indent="-342900">
              <a:buFont typeface="Wingdings" panose="05000000000000000000" pitchFamily="2" charset="2"/>
              <a:buChar char="u"/>
            </a:pPr>
            <a:r>
              <a:rPr lang="en-US" altLang="zh-CN" sz="2400" dirty="0"/>
              <a:t>Spring Data JPA			</a:t>
            </a:r>
            <a:r>
              <a:rPr lang="en-US" altLang="zh-CN" sz="2400"/>
              <a:t>	…</a:t>
            </a:r>
            <a:endParaRPr lang="en-US" altLang="zh-CN" sz="2400" dirty="0"/>
          </a:p>
          <a:p>
            <a:pPr marL="1028700" lvl="2" indent="-342900">
              <a:buFont typeface="Wingdings" panose="05000000000000000000" pitchFamily="2" charset="2"/>
              <a:buChar char="u"/>
            </a:pPr>
            <a:r>
              <a:rPr lang="en-US" altLang="zh-CN" sz="2400" dirty="0"/>
              <a:t>Spring Data MongoDB </a:t>
            </a:r>
          </a:p>
          <a:p>
            <a:pPr marL="1028700" lvl="2" indent="-342900">
              <a:buFont typeface="Wingdings" panose="05000000000000000000" pitchFamily="2" charset="2"/>
              <a:buChar char="u"/>
            </a:pPr>
            <a:r>
              <a:rPr lang="en-US" altLang="zh-CN" sz="2400" dirty="0"/>
              <a:t>Spring Data Redis</a:t>
            </a:r>
          </a:p>
          <a:p>
            <a:pPr marL="1028700" lvl="2" indent="-342900">
              <a:buFont typeface="Wingdings" panose="05000000000000000000" pitchFamily="2" charset="2"/>
              <a:buChar char="u"/>
            </a:pPr>
            <a:r>
              <a:rPr lang="en-US" altLang="zh-CN" sz="2400" dirty="0"/>
              <a:t>Spring Data for Apache </a:t>
            </a:r>
            <a:r>
              <a:rPr lang="en-US" altLang="zh-CN" sz="2400" dirty="0" err="1"/>
              <a:t>Solr</a:t>
            </a:r>
            <a:endParaRPr lang="en-US" altLang="zh-CN" sz="2400" dirty="0"/>
          </a:p>
          <a:p>
            <a:pPr marL="1028700" lvl="2" indent="-342900">
              <a:buFont typeface="Wingdings" panose="05000000000000000000" pitchFamily="2" charset="2"/>
              <a:buChar char="u"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56768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D0C197-0B30-476D-B451-579C3F8B5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Spring Data JPA</a:t>
            </a:r>
            <a:r>
              <a:rPr lang="zh-CN" altLang="en-US" dirty="0"/>
              <a:t>核心结构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391864-1556-4AC5-BF7E-7F23A9BD905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9495" y="2560320"/>
            <a:ext cx="10945923" cy="3992880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Repository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Repository		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/>
              <a:t>RepositoryDefinition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Repository Query Specifications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Query Annotation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Update/Delete/Transaction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5235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40A3AE-7C5D-433B-A811-55C939DAE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Repository</a:t>
            </a:r>
            <a:r>
              <a:rPr lang="zh-CN" altLang="en-US" dirty="0"/>
              <a:t>结构体系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16F45C-0FE3-4E36-BC8E-3AE6934EE59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/>
              <a:t>CrudRepository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/>
              <a:t>PagingAndSortingRepository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/>
              <a:t>JpaRepository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/>
              <a:t>JpaSpecificationExecutor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5079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EDAE2B-CE6E-4CAA-A981-567386D48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Repository</a:t>
            </a:r>
            <a:r>
              <a:rPr lang="zh-CN" altLang="en-US" dirty="0"/>
              <a:t>接口讲解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4C28D6-995A-4544-93A0-1F222A352BF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Repository</a:t>
            </a:r>
            <a:r>
              <a:rPr lang="zh-CN" altLang="en-US" dirty="0"/>
              <a:t>接口是</a:t>
            </a:r>
            <a:r>
              <a:rPr lang="en-US" altLang="zh-CN" dirty="0"/>
              <a:t>Spring Data</a:t>
            </a:r>
            <a:r>
              <a:rPr lang="zh-CN" altLang="en-US" dirty="0"/>
              <a:t>的核心接口，不提供任何方法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Repository</a:t>
            </a:r>
            <a:r>
              <a:rPr lang="zh-CN" altLang="en-US" dirty="0"/>
              <a:t>是一个标记接口，没有包含方法声明的接口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@</a:t>
            </a:r>
            <a:r>
              <a:rPr lang="en-US" altLang="zh-CN" dirty="0" err="1"/>
              <a:t>RepositoryDefinition</a:t>
            </a:r>
            <a:r>
              <a:rPr lang="zh-CN" altLang="en-US" dirty="0"/>
              <a:t>注解的使用</a:t>
            </a:r>
          </a:p>
        </p:txBody>
      </p:sp>
    </p:spTree>
    <p:extLst>
      <p:ext uri="{BB962C8B-B14F-4D97-AF65-F5344CB8AC3E}">
        <p14:creationId xmlns:p14="http://schemas.microsoft.com/office/powerpoint/2010/main" val="1092632795"/>
      </p:ext>
    </p:extLst>
  </p:cSld>
  <p:clrMapOvr>
    <a:masterClrMapping/>
  </p:clrMapOvr>
</p:sld>
</file>

<file path=ppt/theme/theme1.xml><?xml version="1.0" encoding="utf-8"?>
<a:theme xmlns:a="http://schemas.openxmlformats.org/drawingml/2006/main" name="欢迎文档">
  <a:themeElements>
    <a:clrScheme name="Office">
      <a:dk1>
        <a:sysClr val="windowText" lastClr="000000"/>
      </a:dk1>
      <a:lt1>
        <a:sysClr val="window" lastClr="CCEDC7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684332_TF10001108" id="{21247EBA-36EF-4F8B-BD4D-320415D1000C}" vid="{E7B7BECC-7318-4CD9-B03C-F0859BBEE683}"/>
    </a:ext>
  </a:extLst>
</a:theme>
</file>

<file path=ppt/theme/theme2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CCEDC7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CCEDC7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欢迎使用 PowerPoint</Template>
  <TotalTime>404</TotalTime>
  <Words>702</Words>
  <Application>Microsoft Office PowerPoint</Application>
  <PresentationFormat>宽屏</PresentationFormat>
  <Paragraphs>147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微软雅黑</vt:lpstr>
      <vt:lpstr>Arial</vt:lpstr>
      <vt:lpstr>Wingdings</vt:lpstr>
      <vt:lpstr>欢迎文档</vt:lpstr>
      <vt:lpstr>传统方式访问数据库</vt:lpstr>
      <vt:lpstr>传统持久化方案</vt:lpstr>
      <vt:lpstr>初识Spring Data</vt:lpstr>
      <vt:lpstr>Spring Data 概览</vt:lpstr>
      <vt:lpstr>Spring Data 概览</vt:lpstr>
      <vt:lpstr>Spring Data应用场景</vt:lpstr>
      <vt:lpstr>Spring Data JPA核心结构</vt:lpstr>
      <vt:lpstr>Repository结构体系</vt:lpstr>
      <vt:lpstr>Repository接口讲解</vt:lpstr>
      <vt:lpstr>Repository的子接口讲解</vt:lpstr>
      <vt:lpstr>Repository接口中查询方法定义规则和使用</vt:lpstr>
      <vt:lpstr>Repository中查询方法命名规则</vt:lpstr>
      <vt:lpstr>Repository中查询方法命名规则</vt:lpstr>
      <vt:lpstr>Query注解使用</vt:lpstr>
      <vt:lpstr>Spring Data JPA事务的使用</vt:lpstr>
      <vt:lpstr>CrudRepository接口使用详解</vt:lpstr>
      <vt:lpstr>PagingAndSortingRepository接口使用详解</vt:lpstr>
      <vt:lpstr>JpaRepository接口使用详解</vt:lpstr>
      <vt:lpstr>JpaSpecificationExecutor接口使用详解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初识Spring Data</dc:title>
  <dc:creator>学斌 钟</dc:creator>
  <cp:keywords/>
  <cp:lastModifiedBy>学斌 钟</cp:lastModifiedBy>
  <cp:revision>25</cp:revision>
  <dcterms:created xsi:type="dcterms:W3CDTF">2019-01-18T12:37:28Z</dcterms:created>
  <dcterms:modified xsi:type="dcterms:W3CDTF">2019-01-20T14:39:25Z</dcterms:modified>
  <cp:version/>
</cp:coreProperties>
</file>