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60" r:id="rId2"/>
    <p:sldId id="261" r:id="rId3"/>
    <p:sldId id="285" r:id="rId4"/>
    <p:sldId id="281" r:id="rId5"/>
    <p:sldId id="276" r:id="rId6"/>
    <p:sldId id="278" r:id="rId7"/>
    <p:sldId id="279" r:id="rId8"/>
    <p:sldId id="280" r:id="rId9"/>
    <p:sldId id="283" r:id="rId10"/>
    <p:sldId id="284" r:id="rId11"/>
    <p:sldId id="288" r:id="rId12"/>
    <p:sldId id="290" r:id="rId13"/>
    <p:sldId id="287" r:id="rId14"/>
    <p:sldId id="289" r:id="rId15"/>
    <p:sldId id="291" r:id="rId16"/>
    <p:sldId id="286" r:id="rId17"/>
    <p:sldId id="277" r:id="rId18"/>
    <p:sldId id="258" r:id="rId19"/>
    <p:sldId id="259" r:id="rId20"/>
    <p:sldId id="292" r:id="rId21"/>
    <p:sldId id="262" r:id="rId22"/>
    <p:sldId id="263" r:id="rId23"/>
    <p:sldId id="275" r:id="rId24"/>
    <p:sldId id="264" r:id="rId25"/>
    <p:sldId id="265" r:id="rId26"/>
    <p:sldId id="293" r:id="rId27"/>
    <p:sldId id="266" r:id="rId28"/>
    <p:sldId id="267" r:id="rId29"/>
    <p:sldId id="268" r:id="rId30"/>
    <p:sldId id="294" r:id="rId31"/>
    <p:sldId id="269" r:id="rId32"/>
    <p:sldId id="270" r:id="rId33"/>
    <p:sldId id="271" r:id="rId34"/>
    <p:sldId id="272" r:id="rId35"/>
    <p:sldId id="273" r:id="rId36"/>
    <p:sldId id="274" r:id="rId37"/>
    <p:sldId id="282" r:id="rId38"/>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60"/>
            <p14:sldId id="261"/>
            <p14:sldId id="285"/>
            <p14:sldId id="281"/>
            <p14:sldId id="276"/>
            <p14:sldId id="278"/>
            <p14:sldId id="279"/>
            <p14:sldId id="280"/>
            <p14:sldId id="283"/>
            <p14:sldId id="284"/>
            <p14:sldId id="288"/>
            <p14:sldId id="290"/>
            <p14:sldId id="287"/>
            <p14:sldId id="289"/>
            <p14:sldId id="291"/>
            <p14:sldId id="286"/>
            <p14:sldId id="277"/>
            <p14:sldId id="258"/>
            <p14:sldId id="259"/>
            <p14:sldId id="292"/>
            <p14:sldId id="262"/>
            <p14:sldId id="263"/>
            <p14:sldId id="275"/>
            <p14:sldId id="264"/>
            <p14:sldId id="265"/>
            <p14:sldId id="293"/>
            <p14:sldId id="266"/>
            <p14:sldId id="267"/>
            <p14:sldId id="268"/>
            <p14:sldId id="294"/>
            <p14:sldId id="269"/>
            <p14:sldId id="270"/>
            <p14:sldId id="271"/>
            <p14:sldId id="272"/>
            <p14:sldId id="273"/>
            <p14:sldId id="274"/>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DD462F"/>
    <a:srgbClr val="404040"/>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780" autoAdjust="0"/>
  </p:normalViewPr>
  <p:slideViewPr>
    <p:cSldViewPr snapToGrid="0">
      <p:cViewPr varScale="1">
        <p:scale>
          <a:sx n="109" d="100"/>
          <a:sy n="109" d="100"/>
        </p:scale>
        <p:origin x="672"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CB5363-1257-42F6-9FA1-78D9A6383C5B}" type="datetime2">
              <a:rPr lang="zh-CN" altLang="en-US" smtClean="0">
                <a:latin typeface="微软雅黑" panose="020B0503020204020204" pitchFamily="34" charset="-122"/>
                <a:ea typeface="微软雅黑" panose="020B0503020204020204" pitchFamily="34" charset="-122"/>
              </a:rPr>
              <a:t>Friday, 2019年1月25日</a:t>
            </a:fld>
            <a:endParaRPr 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smtClean="0">
                <a:latin typeface="微软雅黑" panose="020B0503020204020204" pitchFamily="34" charset="-122"/>
                <a:ea typeface="微软雅黑" panose="020B0503020204020204" pitchFamily="34" charset="-122"/>
              </a:rPr>
              <a:t>‹#›</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0717CCD-7153-4CFA-8FE4-043AE2A91A48}" type="datetime2">
              <a:rPr lang="zh-CN" altLang="en-US" smtClean="0"/>
              <a:pPr/>
              <a:t>Friday, 2019年1月25日</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smtClean="0"/>
              <a:pPr/>
              <a:t>17</a:t>
            </a:fld>
            <a:endParaRPr lang="en-US" dirty="0"/>
          </a:p>
        </p:txBody>
      </p:sp>
    </p:spTree>
    <p:extLst>
      <p:ext uri="{BB962C8B-B14F-4D97-AF65-F5344CB8AC3E}">
        <p14:creationId xmlns:p14="http://schemas.microsoft.com/office/powerpoint/2010/main" val="999846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ndParaRPr>
          </a:p>
        </p:txBody>
      </p:sp>
      <p:sp>
        <p:nvSpPr>
          <p:cNvPr id="2" name="标题 1"/>
          <p:cNvSpPr>
            <a:spLocks noGrp="1"/>
          </p:cNvSpPr>
          <p:nvPr>
            <p:ph type="title"/>
          </p:nvPr>
        </p:nvSpPr>
        <p:spPr/>
        <p:txBody>
          <a:bodyPr rtlCol="0"/>
          <a:lstStyle/>
          <a:p>
            <a:pPr rtl="0"/>
            <a:r>
              <a:rPr lang="zh-CN" altLang="en-US"/>
              <a:t>单击此处编辑母版标题样式</a:t>
            </a:r>
            <a:endParaRPr lang="zh-cn"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a:t>编辑母版文本样式</a:t>
            </a:r>
          </a:p>
          <a:p>
            <a:pPr marL="0" lvl="1" indent="0" rtl="0">
              <a:lnSpc>
                <a:spcPct val="150000"/>
              </a:lnSpc>
              <a:spcBef>
                <a:spcPts val="1000"/>
              </a:spcBef>
              <a:spcAft>
                <a:spcPts val="1200"/>
              </a:spcAft>
              <a:buNone/>
            </a:pPr>
            <a:r>
              <a:rPr lang="zh-CN" altLang="en-US"/>
              <a:t>第二级</a:t>
            </a:r>
          </a:p>
          <a:p>
            <a:pPr marL="0" lvl="2" indent="0" rtl="0">
              <a:lnSpc>
                <a:spcPct val="150000"/>
              </a:lnSpc>
              <a:spcBef>
                <a:spcPts val="1000"/>
              </a:spcBef>
              <a:spcAft>
                <a:spcPts val="1200"/>
              </a:spcAft>
              <a:buNone/>
            </a:pPr>
            <a:r>
              <a:rPr lang="zh-CN" altLang="en-US"/>
              <a:t>第三级</a:t>
            </a:r>
          </a:p>
          <a:p>
            <a:pPr marL="0" lvl="3" indent="0" rtl="0">
              <a:lnSpc>
                <a:spcPct val="150000"/>
              </a:lnSpc>
              <a:spcBef>
                <a:spcPts val="1000"/>
              </a:spcBef>
              <a:spcAft>
                <a:spcPts val="1200"/>
              </a:spcAft>
              <a:buNone/>
            </a:pPr>
            <a:r>
              <a:rPr lang="zh-CN" altLang="en-US"/>
              <a:t>第四级</a:t>
            </a:r>
          </a:p>
          <a:p>
            <a:pPr marL="0" lvl="4" indent="0" rtl="0">
              <a:lnSpc>
                <a:spcPct val="150000"/>
              </a:lnSpc>
              <a:spcBef>
                <a:spcPts val="1000"/>
              </a:spcBef>
              <a:spcAft>
                <a:spcPts val="1200"/>
              </a:spcAft>
              <a:buNone/>
            </a:pPr>
            <a:r>
              <a:rPr lang="zh-CN" altLang="en-US"/>
              <a:t>第五级</a:t>
            </a:r>
            <a:endParaRPr lang="zh-cn"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Friday, 2019年1月25日</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dirty="0" smtClean="0">
                <a:solidFill>
                  <a:schemeClr val="tx1">
                    <a:lumMod val="75000"/>
                    <a:lumOff val="25000"/>
                  </a:schemeClr>
                </a:solidFill>
                <a:ea typeface="微软雅黑" panose="020B0503020204020204" pitchFamily="34" charset="-122"/>
              </a:defRPr>
            </a:lvl2pPr>
            <a:lvl3pPr>
              <a:defRPr lang="en-US" sz="1200" dirty="0" smtClean="0">
                <a:solidFill>
                  <a:schemeClr val="tx1">
                    <a:lumMod val="75000"/>
                    <a:lumOff val="25000"/>
                  </a:schemeClr>
                </a:solidFill>
                <a:ea typeface="微软雅黑" panose="020B0503020204020204" pitchFamily="34" charset="-122"/>
              </a:defRPr>
            </a:lvl3pPr>
            <a:lvl4pPr>
              <a:defRPr lang="en-US" sz="1200" dirty="0" smtClean="0">
                <a:solidFill>
                  <a:schemeClr val="tx1">
                    <a:lumMod val="75000"/>
                    <a:lumOff val="25000"/>
                  </a:schemeClr>
                </a:solidFill>
                <a:ea typeface="微软雅黑" panose="020B0503020204020204" pitchFamily="34" charset="-122"/>
              </a:defRPr>
            </a:lvl4pPr>
            <a:lvl5pPr>
              <a:defRPr lang="en-US" sz="1200" dirty="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a:t>编辑母版文本样式</a:t>
            </a:r>
          </a:p>
          <a:p>
            <a:pPr marL="0" lvl="1" indent="0" rtl="0">
              <a:lnSpc>
                <a:spcPct val="150000"/>
              </a:lnSpc>
              <a:spcBef>
                <a:spcPts val="1000"/>
              </a:spcBef>
              <a:spcAft>
                <a:spcPts val="1200"/>
              </a:spcAft>
              <a:buNone/>
            </a:pPr>
            <a:r>
              <a:rPr lang="zh-CN" altLang="en-US"/>
              <a:t>第二级</a:t>
            </a:r>
          </a:p>
          <a:p>
            <a:pPr marL="0" lvl="2" indent="0" rtl="0">
              <a:lnSpc>
                <a:spcPct val="150000"/>
              </a:lnSpc>
              <a:spcBef>
                <a:spcPts val="1000"/>
              </a:spcBef>
              <a:spcAft>
                <a:spcPts val="1200"/>
              </a:spcAft>
              <a:buNone/>
            </a:pPr>
            <a:r>
              <a:rPr lang="zh-CN" altLang="en-US"/>
              <a:t>第三级</a:t>
            </a:r>
          </a:p>
          <a:p>
            <a:pPr marL="0" lvl="3" indent="0" rtl="0">
              <a:lnSpc>
                <a:spcPct val="150000"/>
              </a:lnSpc>
              <a:spcBef>
                <a:spcPts val="1000"/>
              </a:spcBef>
              <a:spcAft>
                <a:spcPts val="1200"/>
              </a:spcAft>
              <a:buNone/>
            </a:pPr>
            <a:r>
              <a:rPr lang="zh-CN" altLang="en-US"/>
              <a:t>第四级</a:t>
            </a:r>
          </a:p>
          <a:p>
            <a:pPr marL="0" lvl="4" indent="0" rtl="0">
              <a:lnSpc>
                <a:spcPct val="150000"/>
              </a:lnSpc>
              <a:spcBef>
                <a:spcPts val="1000"/>
              </a:spcBef>
              <a:spcAft>
                <a:spcPts val="1200"/>
              </a:spcAft>
              <a:buNone/>
            </a:pPr>
            <a:r>
              <a:rPr lang="zh-CN" altLang="en-US"/>
              <a:t>第五级</a:t>
            </a:r>
            <a:endParaRPr lang="zh-cn"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6A277-7933-476B-941F-5AC90A934A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12B7AA3-8E3A-46BE-B73A-F967AE971B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A23D6C-ABC0-41C2-8819-2F0C76AE639E}"/>
              </a:ext>
            </a:extLst>
          </p:cNvPr>
          <p:cNvSpPr>
            <a:spLocks noGrp="1"/>
          </p:cNvSpPr>
          <p:nvPr>
            <p:ph type="dt" sz="half" idx="10"/>
          </p:nvPr>
        </p:nvSpPr>
        <p:spPr/>
        <p:txBody>
          <a:bodyPr/>
          <a:lstStyle/>
          <a:p>
            <a:fld id="{C305F0AC-4980-40D8-8F92-BB9EDF4F5FE4}" type="datetimeFigureOut">
              <a:rPr lang="zh-CN" altLang="en-US" smtClean="0"/>
              <a:t>2019/1/25</a:t>
            </a:fld>
            <a:endParaRPr lang="zh-CN" altLang="en-US"/>
          </a:p>
        </p:txBody>
      </p:sp>
      <p:sp>
        <p:nvSpPr>
          <p:cNvPr id="5" name="页脚占位符 4">
            <a:extLst>
              <a:ext uri="{FF2B5EF4-FFF2-40B4-BE49-F238E27FC236}">
                <a16:creationId xmlns:a16="http://schemas.microsoft.com/office/drawing/2014/main" id="{8CAE1449-BB03-4211-B75E-DECC57BCC3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B5010B-0216-4831-BA61-71EBD58D9B6F}"/>
              </a:ext>
            </a:extLst>
          </p:cNvPr>
          <p:cNvSpPr>
            <a:spLocks noGrp="1"/>
          </p:cNvSpPr>
          <p:nvPr>
            <p:ph type="sldNum" sz="quarter" idx="12"/>
          </p:nvPr>
        </p:nvSpPr>
        <p:spPr/>
        <p:txBody>
          <a:bodyPr/>
          <a:lstStyle/>
          <a:p>
            <a:fld id="{11B07C9D-4BD5-4CE0-9E02-8B12EC057E81}" type="slidenum">
              <a:rPr lang="zh-CN" altLang="en-US" smtClean="0"/>
              <a:t>‹#›</a:t>
            </a:fld>
            <a:endParaRPr lang="zh-CN" altLang="en-US"/>
          </a:p>
        </p:txBody>
      </p:sp>
    </p:spTree>
    <p:extLst>
      <p:ext uri="{BB962C8B-B14F-4D97-AF65-F5344CB8AC3E}">
        <p14:creationId xmlns:p14="http://schemas.microsoft.com/office/powerpoint/2010/main" val="2883443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dirty="0"/>
              <a:t>编辑母版文本样式</a:t>
            </a:r>
          </a:p>
          <a:p>
            <a:pPr marL="228600" lvl="0"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第二级</a:t>
            </a:r>
          </a:p>
          <a:p>
            <a:pPr marL="685800" lvl="1"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第三级</a:t>
            </a:r>
          </a:p>
          <a:p>
            <a:pPr marL="1143000" lvl="2" indent="-228600" algn="l" defTabSz="914400" rtl="0" eaLnBrk="1" latinLnBrk="0" hangingPunct="1">
              <a:lnSpc>
                <a:spcPct val="90000"/>
              </a:lnSpc>
              <a:spcBef>
                <a:spcPct val="30000"/>
              </a:spcBef>
              <a:buFont typeface="Arial" panose="020B0604020202020204" pitchFamily="34" charset="0"/>
              <a:buChar char="•"/>
            </a:pPr>
            <a:r>
              <a:rPr lang="zh-CN" altLang="en-US" noProof="0" dirty="0"/>
              <a:t>第四级</a:t>
            </a:r>
          </a:p>
          <a:p>
            <a:pPr marL="1600200" lvl="3"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A0CFC2C-DA54-4396-A846-1816F2961B91}" type="datetime2">
              <a:rPr lang="zh-CN" altLang="en-US" smtClean="0"/>
              <a:t>Friday, 2019年1月25日</a:t>
            </a:fld>
            <a:endParaRPr lang="en-US"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altLang="zh-CN" noProof="0" smtClean="0"/>
              <a:pPr/>
              <a:t>‹#›</a:t>
            </a:fld>
            <a:endParaRPr lang="zh-CN" altLang="en-US" noProof="0" dirty="0"/>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sldNum="0" hdr="0" ftr="0" dt="0"/>
  <p:txStyles>
    <p:title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aike.baidu.com/item/Rod%20Johns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pring.io/projects/spring-data"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C0DF76-B476-4874-B125-2AD0DCF142AD}"/>
              </a:ext>
            </a:extLst>
          </p:cNvPr>
          <p:cNvSpPr>
            <a:spLocks noGrp="1"/>
          </p:cNvSpPr>
          <p:nvPr>
            <p:ph type="title"/>
          </p:nvPr>
        </p:nvSpPr>
        <p:spPr>
          <a:xfrm>
            <a:off x="3431893" y="2327613"/>
            <a:ext cx="6787896" cy="1101387"/>
          </a:xfrm>
        </p:spPr>
        <p:txBody>
          <a:bodyPr>
            <a:normAutofit/>
          </a:bodyPr>
          <a:lstStyle/>
          <a:p>
            <a:r>
              <a:rPr lang="en-US" altLang="zh-CN" sz="4800" b="1" dirty="0">
                <a:solidFill>
                  <a:schemeClr val="bg1"/>
                </a:solidFill>
              </a:rPr>
              <a:t>Spring</a:t>
            </a:r>
            <a:r>
              <a:rPr lang="zh-CN" altLang="en-US" sz="4800" b="1" dirty="0">
                <a:solidFill>
                  <a:schemeClr val="bg1"/>
                </a:solidFill>
              </a:rPr>
              <a:t>持久化技术</a:t>
            </a:r>
          </a:p>
        </p:txBody>
      </p:sp>
      <p:sp>
        <p:nvSpPr>
          <p:cNvPr id="3" name="标题 1">
            <a:extLst>
              <a:ext uri="{FF2B5EF4-FFF2-40B4-BE49-F238E27FC236}">
                <a16:creationId xmlns:a16="http://schemas.microsoft.com/office/drawing/2014/main" id="{DFBF1DB1-E53A-458C-B5A9-59337D7A1071}"/>
              </a:ext>
            </a:extLst>
          </p:cNvPr>
          <p:cNvSpPr txBox="1">
            <a:spLocks/>
          </p:cNvSpPr>
          <p:nvPr/>
        </p:nvSpPr>
        <p:spPr>
          <a:xfrm>
            <a:off x="8256961" y="3604138"/>
            <a:ext cx="1088375" cy="401973"/>
          </a:xfrm>
          <a:prstGeom prst="rect">
            <a:avLst/>
          </a:prstGeom>
        </p:spPr>
        <p:txBody>
          <a:bodyPr vert="horz" lIns="91440" tIns="45720" rIns="91440" bIns="45720" rtlCol="0" anchor="b" anchorCtr="0">
            <a:normAutofit fontScale="92500"/>
          </a:bodyPr>
          <a:lst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a:lstStyle>
          <a:p>
            <a:r>
              <a:rPr lang="en-US" altLang="zh-CN" sz="1800" b="1" dirty="0">
                <a:solidFill>
                  <a:schemeClr val="bg1"/>
                </a:solidFill>
              </a:rPr>
              <a:t>-- </a:t>
            </a:r>
            <a:r>
              <a:rPr lang="zh-CN" altLang="en-US" sz="1800" b="1" dirty="0">
                <a:solidFill>
                  <a:schemeClr val="bg1"/>
                </a:solidFill>
              </a:rPr>
              <a:t>钟学斌</a:t>
            </a:r>
          </a:p>
        </p:txBody>
      </p:sp>
    </p:spTree>
    <p:extLst>
      <p:ext uri="{BB962C8B-B14F-4D97-AF65-F5344CB8AC3E}">
        <p14:creationId xmlns:p14="http://schemas.microsoft.com/office/powerpoint/2010/main" val="1856203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7EB5C-3859-4263-B19D-D945594B7084}"/>
              </a:ext>
            </a:extLst>
          </p:cNvPr>
          <p:cNvSpPr>
            <a:spLocks noGrp="1"/>
          </p:cNvSpPr>
          <p:nvPr>
            <p:ph type="title"/>
          </p:nvPr>
        </p:nvSpPr>
        <p:spPr/>
        <p:txBody>
          <a:bodyPr/>
          <a:lstStyle/>
          <a:p>
            <a:r>
              <a:rPr lang="en-US" altLang="zh-CN" b="1" dirty="0">
                <a:solidFill>
                  <a:srgbClr val="D24726"/>
                </a:solidFill>
              </a:rPr>
              <a:t>Spring JDBC Core</a:t>
            </a:r>
            <a:r>
              <a:rPr lang="zh-CN" altLang="en-US" b="1" dirty="0">
                <a:solidFill>
                  <a:srgbClr val="D24726"/>
                </a:solidFill>
              </a:rPr>
              <a:t>结构</a:t>
            </a:r>
          </a:p>
        </p:txBody>
      </p:sp>
      <p:sp>
        <p:nvSpPr>
          <p:cNvPr id="3" name="内容占位符 2">
            <a:extLst>
              <a:ext uri="{FF2B5EF4-FFF2-40B4-BE49-F238E27FC236}">
                <a16:creationId xmlns:a16="http://schemas.microsoft.com/office/drawing/2014/main" id="{504EE3E4-66C6-4752-BB4A-21B3E8C8552D}"/>
              </a:ext>
            </a:extLst>
          </p:cNvPr>
          <p:cNvSpPr>
            <a:spLocks noGrp="1"/>
          </p:cNvSpPr>
          <p:nvPr>
            <p:ph sz="quarter" idx="10"/>
          </p:nvPr>
        </p:nvSpPr>
        <p:spPr>
          <a:xfrm>
            <a:off x="539495" y="1435608"/>
            <a:ext cx="9952041" cy="4974336"/>
          </a:xfrm>
        </p:spPr>
        <p:txBody>
          <a:bodyPr>
            <a:normAutofit fontScale="92500" lnSpcReduction="20000"/>
          </a:bodyPr>
          <a:lstStyle/>
          <a:p>
            <a:pPr marL="342900" indent="-342900">
              <a:buFont typeface="+mj-lt"/>
              <a:buAutoNum type="arabicPeriod"/>
            </a:pPr>
            <a:r>
              <a:rPr lang="en-US" altLang="zh-CN" sz="1800" dirty="0" err="1"/>
              <a:t>JdbcTemplate</a:t>
            </a:r>
            <a:r>
              <a:rPr lang="zh-CN" altLang="en-US" sz="1800" dirty="0"/>
              <a:t>：最基本的</a:t>
            </a:r>
            <a:r>
              <a:rPr lang="en-US" altLang="zh-CN" sz="1800" dirty="0"/>
              <a:t>Spring JDBC</a:t>
            </a:r>
            <a:r>
              <a:rPr lang="zh-CN" altLang="en-US" sz="1800" dirty="0"/>
              <a:t>模板，这个模板支持简单的</a:t>
            </a:r>
            <a:r>
              <a:rPr lang="en-US" altLang="zh-CN" sz="1800" dirty="0"/>
              <a:t>JDBC</a:t>
            </a:r>
            <a:r>
              <a:rPr lang="zh-CN" altLang="en-US" sz="1800" dirty="0"/>
              <a:t>数据库访问功能以及基于索引参数的查询；</a:t>
            </a:r>
            <a:endParaRPr lang="en-US" altLang="zh-CN" sz="1800" dirty="0"/>
          </a:p>
          <a:p>
            <a:pPr marL="342900" indent="-342900">
              <a:buFont typeface="+mj-lt"/>
              <a:buAutoNum type="arabicPeriod"/>
            </a:pPr>
            <a:r>
              <a:rPr lang="en-US" altLang="zh-CN" sz="1800" dirty="0" err="1"/>
              <a:t>NamedParameterJdbcTemplate</a:t>
            </a:r>
            <a:r>
              <a:rPr lang="zh-CN" altLang="en-US" sz="1800" dirty="0"/>
              <a:t>类是一个多线程，可重用的对象，使用该模板类执行查询时可以将值以命名参数的形式绑定到</a:t>
            </a:r>
            <a:r>
              <a:rPr lang="en-US" altLang="zh-CN" sz="1800" dirty="0"/>
              <a:t>SQL</a:t>
            </a:r>
            <a:r>
              <a:rPr lang="zh-CN" altLang="en-US" sz="1800" dirty="0"/>
              <a:t>中，而不是使用简单的索引参数；并且只有在你需要使用命名参数的时候，才需要使用</a:t>
            </a:r>
            <a:r>
              <a:rPr lang="en-US" altLang="zh-CN" sz="1800" dirty="0" err="1"/>
              <a:t>NamedParameterJdbcTemplate</a:t>
            </a:r>
            <a:r>
              <a:rPr lang="zh-CN" altLang="en-US" sz="1800" dirty="0"/>
              <a:t>。这样的话，对于大多数的</a:t>
            </a:r>
            <a:r>
              <a:rPr lang="en-US" altLang="zh-CN" sz="1800" dirty="0"/>
              <a:t>JDBC</a:t>
            </a:r>
            <a:r>
              <a:rPr lang="zh-CN" altLang="en-US" sz="1800" dirty="0"/>
              <a:t>任务来说，</a:t>
            </a:r>
            <a:r>
              <a:rPr lang="en-US" altLang="zh-CN" sz="1800" dirty="0" err="1"/>
              <a:t>JdbcTemplate</a:t>
            </a:r>
            <a:r>
              <a:rPr lang="zh-CN" altLang="en-US" sz="1800" dirty="0"/>
              <a:t>就是最好的可选方案。</a:t>
            </a:r>
            <a:endParaRPr lang="en-US" altLang="zh-CN" sz="1800" dirty="0"/>
          </a:p>
          <a:p>
            <a:pPr marL="342900" indent="-342900">
              <a:buFont typeface="+mj-lt"/>
              <a:buAutoNum type="arabicPeriod"/>
            </a:pPr>
            <a:r>
              <a:rPr lang="en-US" altLang="zh-CN" sz="1800" dirty="0" err="1"/>
              <a:t>SimpleJdbcInsert</a:t>
            </a:r>
            <a:r>
              <a:rPr lang="zh-CN" altLang="en-US" sz="1800" dirty="0"/>
              <a:t>类是一个多线程，可重用的对象，为表提供了简单的插入功能。它提供元数据处理，以简化构造基本插入语句所需的代码。只需提供表的名称和包含列名和列值的</a:t>
            </a:r>
            <a:r>
              <a:rPr lang="en-US" altLang="zh-CN" sz="1800" dirty="0"/>
              <a:t>Map</a:t>
            </a:r>
            <a:r>
              <a:rPr lang="zh-CN" altLang="en-US" sz="1800" dirty="0"/>
              <a:t>。实际插入使用</a:t>
            </a:r>
            <a:r>
              <a:rPr lang="en-US" altLang="zh-CN" sz="1800" dirty="0"/>
              <a:t>Spring</a:t>
            </a:r>
            <a:r>
              <a:rPr lang="zh-CN" altLang="en-US" sz="1800" dirty="0"/>
              <a:t>进行处理</a:t>
            </a:r>
            <a:r>
              <a:rPr lang="en-US" altLang="zh-CN" sz="1800" dirty="0" err="1"/>
              <a:t>JdbcTemplate</a:t>
            </a:r>
            <a:r>
              <a:rPr lang="zh-CN" altLang="en-US" sz="1800" dirty="0"/>
              <a:t>。</a:t>
            </a:r>
            <a:endParaRPr lang="en-US" altLang="zh-CN" sz="1800" dirty="0"/>
          </a:p>
          <a:p>
            <a:pPr marL="342900" indent="-342900">
              <a:buFont typeface="+mj-lt"/>
              <a:buAutoNum type="arabicPeriod"/>
            </a:pPr>
            <a:r>
              <a:rPr lang="en-US" altLang="zh-CN" sz="1800" dirty="0" err="1"/>
              <a:t>SimpleJdbcCall</a:t>
            </a:r>
            <a:r>
              <a:rPr lang="zh-CN" altLang="en-US" sz="1800" dirty="0"/>
              <a:t>类是表示对存储过程或存储函数的调用的多线程，可重用的对象。 它提供元数据处理以简化访问基本存储过程</a:t>
            </a:r>
            <a:r>
              <a:rPr lang="en-US" altLang="zh-CN" sz="1800" dirty="0"/>
              <a:t>/</a:t>
            </a:r>
            <a:r>
              <a:rPr lang="zh-CN" altLang="en-US" sz="1800" dirty="0"/>
              <a:t>函数所需的代码。 所有需要提供的是程序</a:t>
            </a:r>
            <a:r>
              <a:rPr lang="en-US" altLang="zh-CN" sz="1800" dirty="0"/>
              <a:t>/</a:t>
            </a:r>
            <a:r>
              <a:rPr lang="zh-CN" altLang="en-US" sz="1800" dirty="0"/>
              <a:t>函数的名称和包含执行调用时参数的</a:t>
            </a:r>
            <a:r>
              <a:rPr lang="en-US" altLang="zh-CN" sz="1800" dirty="0"/>
              <a:t>Map</a:t>
            </a:r>
            <a:r>
              <a:rPr lang="zh-CN" altLang="en-US" sz="1800" dirty="0"/>
              <a:t>对象。 提供的参数的名称将与创建存储过程时声明的输入和输出参数相匹配。</a:t>
            </a:r>
          </a:p>
        </p:txBody>
      </p:sp>
    </p:spTree>
    <p:extLst>
      <p:ext uri="{BB962C8B-B14F-4D97-AF65-F5344CB8AC3E}">
        <p14:creationId xmlns:p14="http://schemas.microsoft.com/office/powerpoint/2010/main" val="1524745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FF280-DCB1-4797-8BC5-D0F047BCFF50}"/>
              </a:ext>
            </a:extLst>
          </p:cNvPr>
          <p:cNvSpPr>
            <a:spLocks noGrp="1"/>
          </p:cNvSpPr>
          <p:nvPr>
            <p:ph type="title"/>
          </p:nvPr>
        </p:nvSpPr>
        <p:spPr/>
        <p:txBody>
          <a:bodyPr/>
          <a:lstStyle/>
          <a:p>
            <a:r>
              <a:rPr lang="en-US" altLang="zh-CN" b="1" dirty="0" err="1">
                <a:solidFill>
                  <a:srgbClr val="D24726"/>
                </a:solidFill>
              </a:rPr>
              <a:t>JdbcTemplate</a:t>
            </a:r>
            <a:r>
              <a:rPr lang="zh-CN" altLang="en-US" b="1" dirty="0">
                <a:solidFill>
                  <a:srgbClr val="D24726"/>
                </a:solidFill>
              </a:rPr>
              <a:t>类图</a:t>
            </a:r>
          </a:p>
        </p:txBody>
      </p:sp>
      <p:pic>
        <p:nvPicPr>
          <p:cNvPr id="17" name="图片 16">
            <a:extLst>
              <a:ext uri="{FF2B5EF4-FFF2-40B4-BE49-F238E27FC236}">
                <a16:creationId xmlns:a16="http://schemas.microsoft.com/office/drawing/2014/main" id="{1D1E9894-9284-4F78-8F3D-9BF1D0BE20D4}"/>
              </a:ext>
            </a:extLst>
          </p:cNvPr>
          <p:cNvPicPr>
            <a:picLocks noChangeAspect="1"/>
          </p:cNvPicPr>
          <p:nvPr/>
        </p:nvPicPr>
        <p:blipFill>
          <a:blip r:embed="rId2"/>
          <a:stretch>
            <a:fillRect/>
          </a:stretch>
        </p:blipFill>
        <p:spPr>
          <a:xfrm>
            <a:off x="638857" y="1581381"/>
            <a:ext cx="10914286" cy="3695238"/>
          </a:xfrm>
          <a:prstGeom prst="rect">
            <a:avLst/>
          </a:prstGeom>
        </p:spPr>
      </p:pic>
    </p:spTree>
    <p:extLst>
      <p:ext uri="{BB962C8B-B14F-4D97-AF65-F5344CB8AC3E}">
        <p14:creationId xmlns:p14="http://schemas.microsoft.com/office/powerpoint/2010/main" val="1829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144EA-5477-4D73-AC57-0D210314EE1E}"/>
              </a:ext>
            </a:extLst>
          </p:cNvPr>
          <p:cNvSpPr>
            <a:spLocks noGrp="1"/>
          </p:cNvSpPr>
          <p:nvPr>
            <p:ph type="title"/>
          </p:nvPr>
        </p:nvSpPr>
        <p:spPr>
          <a:xfrm>
            <a:off x="521207" y="448056"/>
            <a:ext cx="8043673" cy="640080"/>
          </a:xfrm>
        </p:spPr>
        <p:txBody>
          <a:bodyPr>
            <a:normAutofit fontScale="90000"/>
          </a:bodyPr>
          <a:lstStyle/>
          <a:p>
            <a:r>
              <a:rPr lang="en-US" altLang="zh-CN" b="1" dirty="0" err="1">
                <a:solidFill>
                  <a:srgbClr val="D24726"/>
                </a:solidFill>
              </a:rPr>
              <a:t>JdbcTemplate</a:t>
            </a:r>
            <a:r>
              <a:rPr lang="en-US" altLang="zh-CN" b="1" dirty="0">
                <a:solidFill>
                  <a:srgbClr val="D24726"/>
                </a:solidFill>
              </a:rPr>
              <a:t> save/update/query</a:t>
            </a:r>
            <a:r>
              <a:rPr lang="zh-CN" altLang="en-US" b="1" dirty="0">
                <a:solidFill>
                  <a:srgbClr val="D24726"/>
                </a:solidFill>
              </a:rPr>
              <a:t>功能的流程图</a:t>
            </a:r>
          </a:p>
        </p:txBody>
      </p:sp>
      <p:pic>
        <p:nvPicPr>
          <p:cNvPr id="4" name="内容占位符 8">
            <a:extLst>
              <a:ext uri="{FF2B5EF4-FFF2-40B4-BE49-F238E27FC236}">
                <a16:creationId xmlns:a16="http://schemas.microsoft.com/office/drawing/2014/main" id="{C86FB472-ECE1-4CF0-8BBD-836810F191F6}"/>
              </a:ext>
            </a:extLst>
          </p:cNvPr>
          <p:cNvPicPr>
            <a:picLocks noGrp="1" noChangeAspect="1"/>
          </p:cNvPicPr>
          <p:nvPr>
            <p:ph sz="quarter" idx="10"/>
          </p:nvPr>
        </p:nvPicPr>
        <p:blipFill>
          <a:blip r:embed="rId2"/>
          <a:stretch>
            <a:fillRect/>
          </a:stretch>
        </p:blipFill>
        <p:spPr>
          <a:xfrm>
            <a:off x="1107872" y="1254830"/>
            <a:ext cx="6061075" cy="5259130"/>
          </a:xfrm>
          <a:prstGeom prst="rect">
            <a:avLst/>
          </a:prstGeom>
        </p:spPr>
      </p:pic>
      <p:pic>
        <p:nvPicPr>
          <p:cNvPr id="5" name="图片 4">
            <a:extLst>
              <a:ext uri="{FF2B5EF4-FFF2-40B4-BE49-F238E27FC236}">
                <a16:creationId xmlns:a16="http://schemas.microsoft.com/office/drawing/2014/main" id="{0111118E-0AF4-40A5-A7A4-EAEDE6DDB860}"/>
              </a:ext>
            </a:extLst>
          </p:cNvPr>
          <p:cNvPicPr>
            <a:picLocks noChangeAspect="1"/>
          </p:cNvPicPr>
          <p:nvPr/>
        </p:nvPicPr>
        <p:blipFill>
          <a:blip r:embed="rId3"/>
          <a:stretch>
            <a:fillRect/>
          </a:stretch>
        </p:blipFill>
        <p:spPr>
          <a:xfrm>
            <a:off x="1107872" y="1254830"/>
            <a:ext cx="7152149" cy="5259130"/>
          </a:xfrm>
          <a:prstGeom prst="rect">
            <a:avLst/>
          </a:prstGeom>
        </p:spPr>
      </p:pic>
    </p:spTree>
    <p:extLst>
      <p:ext uri="{BB962C8B-B14F-4D97-AF65-F5344CB8AC3E}">
        <p14:creationId xmlns:p14="http://schemas.microsoft.com/office/powerpoint/2010/main" val="199166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5"/>
                                        </p:tgtEl>
                                        <p:attrNameLst>
                                          <p:attrName>ppt_x</p:attrName>
                                        </p:attrNameLst>
                                      </p:cBhvr>
                                      <p:tavLst>
                                        <p:tav tm="0">
                                          <p:val>
                                            <p:strVal val="ppt_x"/>
                                          </p:val>
                                        </p:tav>
                                        <p:tav tm="100000">
                                          <p:val>
                                            <p:strVal val="ppt_x"/>
                                          </p:val>
                                        </p:tav>
                                      </p:tavLst>
                                    </p:anim>
                                    <p:anim calcmode="lin" valueType="num">
                                      <p:cBhvr additive="base">
                                        <p:cTn id="25" dur="500"/>
                                        <p:tgtEl>
                                          <p:spTgt spid="5"/>
                                        </p:tgtEl>
                                        <p:attrNameLst>
                                          <p:attrName>ppt_y</p:attrName>
                                        </p:attrNameLst>
                                      </p:cBhvr>
                                      <p:tavLst>
                                        <p:tav tm="0">
                                          <p:val>
                                            <p:strVal val="ppt_y"/>
                                          </p:val>
                                        </p:tav>
                                        <p:tav tm="100000">
                                          <p:val>
                                            <p:strVal val="1+ppt_h/2"/>
                                          </p:val>
                                        </p:tav>
                                      </p:tavLst>
                                    </p:anim>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BB81EA6-5899-47AB-88AB-3102C21CC414}"/>
              </a:ext>
            </a:extLst>
          </p:cNvPr>
          <p:cNvSpPr>
            <a:spLocks noGrp="1"/>
          </p:cNvSpPr>
          <p:nvPr>
            <p:ph type="title"/>
          </p:nvPr>
        </p:nvSpPr>
        <p:spPr>
          <a:xfrm>
            <a:off x="521207" y="448056"/>
            <a:ext cx="6877119" cy="640080"/>
          </a:xfrm>
        </p:spPr>
        <p:txBody>
          <a:bodyPr/>
          <a:lstStyle/>
          <a:p>
            <a:r>
              <a:rPr lang="en-US" altLang="zh-CN" b="1" dirty="0" err="1">
                <a:solidFill>
                  <a:srgbClr val="D24726"/>
                </a:solidFill>
              </a:rPr>
              <a:t>JdbcTemplate</a:t>
            </a:r>
            <a:r>
              <a:rPr lang="en-US" altLang="zh-CN" b="1" dirty="0">
                <a:solidFill>
                  <a:srgbClr val="D24726"/>
                </a:solidFill>
              </a:rPr>
              <a:t> save/update</a:t>
            </a:r>
            <a:r>
              <a:rPr lang="zh-CN" altLang="en-US" b="1" dirty="0">
                <a:solidFill>
                  <a:srgbClr val="D24726"/>
                </a:solidFill>
              </a:rPr>
              <a:t>功能实现</a:t>
            </a:r>
          </a:p>
        </p:txBody>
      </p:sp>
      <p:pic>
        <p:nvPicPr>
          <p:cNvPr id="6" name="图片 5">
            <a:extLst>
              <a:ext uri="{FF2B5EF4-FFF2-40B4-BE49-F238E27FC236}">
                <a16:creationId xmlns:a16="http://schemas.microsoft.com/office/drawing/2014/main" id="{FEE90EA7-4B11-496A-9A1F-74C13B4E0384}"/>
              </a:ext>
            </a:extLst>
          </p:cNvPr>
          <p:cNvPicPr>
            <a:picLocks noChangeAspect="1"/>
          </p:cNvPicPr>
          <p:nvPr/>
        </p:nvPicPr>
        <p:blipFill>
          <a:blip r:embed="rId2"/>
          <a:stretch>
            <a:fillRect/>
          </a:stretch>
        </p:blipFill>
        <p:spPr>
          <a:xfrm>
            <a:off x="521207" y="1246025"/>
            <a:ext cx="4770643" cy="721059"/>
          </a:xfrm>
          <a:prstGeom prst="rect">
            <a:avLst/>
          </a:prstGeom>
        </p:spPr>
      </p:pic>
      <p:pic>
        <p:nvPicPr>
          <p:cNvPr id="7" name="图片 6">
            <a:extLst>
              <a:ext uri="{FF2B5EF4-FFF2-40B4-BE49-F238E27FC236}">
                <a16:creationId xmlns:a16="http://schemas.microsoft.com/office/drawing/2014/main" id="{850584AB-7430-4B07-949A-E87A287B1E57}"/>
              </a:ext>
            </a:extLst>
          </p:cNvPr>
          <p:cNvPicPr>
            <a:picLocks noChangeAspect="1"/>
          </p:cNvPicPr>
          <p:nvPr/>
        </p:nvPicPr>
        <p:blipFill>
          <a:blip r:embed="rId3"/>
          <a:stretch>
            <a:fillRect/>
          </a:stretch>
        </p:blipFill>
        <p:spPr>
          <a:xfrm>
            <a:off x="521207" y="1986343"/>
            <a:ext cx="4770643" cy="667395"/>
          </a:xfrm>
          <a:prstGeom prst="rect">
            <a:avLst/>
          </a:prstGeom>
        </p:spPr>
      </p:pic>
      <p:pic>
        <p:nvPicPr>
          <p:cNvPr id="8" name="图片 7">
            <a:extLst>
              <a:ext uri="{FF2B5EF4-FFF2-40B4-BE49-F238E27FC236}">
                <a16:creationId xmlns:a16="http://schemas.microsoft.com/office/drawing/2014/main" id="{751568C3-2454-44C4-8104-71A9C2D3BC97}"/>
              </a:ext>
            </a:extLst>
          </p:cNvPr>
          <p:cNvPicPr>
            <a:picLocks noChangeAspect="1"/>
          </p:cNvPicPr>
          <p:nvPr/>
        </p:nvPicPr>
        <p:blipFill>
          <a:blip r:embed="rId4"/>
          <a:stretch>
            <a:fillRect/>
          </a:stretch>
        </p:blipFill>
        <p:spPr>
          <a:xfrm>
            <a:off x="521207" y="2670322"/>
            <a:ext cx="4770643" cy="675030"/>
          </a:xfrm>
          <a:prstGeom prst="rect">
            <a:avLst/>
          </a:prstGeom>
        </p:spPr>
      </p:pic>
      <p:pic>
        <p:nvPicPr>
          <p:cNvPr id="9" name="图片 8">
            <a:extLst>
              <a:ext uri="{FF2B5EF4-FFF2-40B4-BE49-F238E27FC236}">
                <a16:creationId xmlns:a16="http://schemas.microsoft.com/office/drawing/2014/main" id="{9D72D81B-CB2F-4F15-AFAD-15AFFE7E10C7}"/>
              </a:ext>
            </a:extLst>
          </p:cNvPr>
          <p:cNvPicPr>
            <a:picLocks noChangeAspect="1"/>
          </p:cNvPicPr>
          <p:nvPr/>
        </p:nvPicPr>
        <p:blipFill>
          <a:blip r:embed="rId5"/>
          <a:stretch>
            <a:fillRect/>
          </a:stretch>
        </p:blipFill>
        <p:spPr>
          <a:xfrm>
            <a:off x="525549" y="3352267"/>
            <a:ext cx="4766302" cy="3103061"/>
          </a:xfrm>
          <a:prstGeom prst="rect">
            <a:avLst/>
          </a:prstGeom>
        </p:spPr>
      </p:pic>
      <p:pic>
        <p:nvPicPr>
          <p:cNvPr id="16" name="图片 15">
            <a:extLst>
              <a:ext uri="{FF2B5EF4-FFF2-40B4-BE49-F238E27FC236}">
                <a16:creationId xmlns:a16="http://schemas.microsoft.com/office/drawing/2014/main" id="{24AA3B60-1221-4BB4-91E0-4DA8B857DC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4725" y="1246026"/>
            <a:ext cx="4175210" cy="5209302"/>
          </a:xfrm>
          <a:prstGeom prst="rect">
            <a:avLst/>
          </a:prstGeom>
        </p:spPr>
      </p:pic>
      <p:sp>
        <p:nvSpPr>
          <p:cNvPr id="17" name="矩形 16">
            <a:extLst>
              <a:ext uri="{FF2B5EF4-FFF2-40B4-BE49-F238E27FC236}">
                <a16:creationId xmlns:a16="http://schemas.microsoft.com/office/drawing/2014/main" id="{77BD6F47-4618-4D06-B959-BFB447CEA1A0}"/>
              </a:ext>
            </a:extLst>
          </p:cNvPr>
          <p:cNvSpPr/>
          <p:nvPr/>
        </p:nvSpPr>
        <p:spPr>
          <a:xfrm>
            <a:off x="454532" y="6424848"/>
            <a:ext cx="11428326" cy="246221"/>
          </a:xfrm>
          <a:prstGeom prst="rect">
            <a:avLst/>
          </a:prstGeom>
        </p:spPr>
        <p:txBody>
          <a:bodyPr wrap="square">
            <a:spAutoFit/>
          </a:bodyPr>
          <a:lstStyle/>
          <a:p>
            <a:r>
              <a:rPr lang="zh-CN" altLang="en-US" sz="1000" dirty="0">
                <a:solidFill>
                  <a:schemeClr val="tx1">
                    <a:lumMod val="75000"/>
                    <a:lumOff val="25000"/>
                  </a:schemeClr>
                </a:solidFill>
              </a:rPr>
              <a:t>execute()方法作为数据库操作的核心入口，将大多数数据库操作相同的步骤统一封装，而将个性化的操作使用参数PreparedStatementCallback进行回调</a:t>
            </a:r>
          </a:p>
        </p:txBody>
      </p:sp>
      <p:pic>
        <p:nvPicPr>
          <p:cNvPr id="18" name="图片 17">
            <a:extLst>
              <a:ext uri="{FF2B5EF4-FFF2-40B4-BE49-F238E27FC236}">
                <a16:creationId xmlns:a16="http://schemas.microsoft.com/office/drawing/2014/main" id="{80039CEC-CF59-40EB-9DCD-EC1199EDCCF5}"/>
              </a:ext>
            </a:extLst>
          </p:cNvPr>
          <p:cNvPicPr>
            <a:picLocks noChangeAspect="1"/>
          </p:cNvPicPr>
          <p:nvPr/>
        </p:nvPicPr>
        <p:blipFill>
          <a:blip r:embed="rId7"/>
          <a:stretch>
            <a:fillRect/>
          </a:stretch>
        </p:blipFill>
        <p:spPr>
          <a:xfrm>
            <a:off x="5434725" y="1967084"/>
            <a:ext cx="4491454" cy="1172769"/>
          </a:xfrm>
          <a:prstGeom prst="rect">
            <a:avLst/>
          </a:prstGeom>
        </p:spPr>
      </p:pic>
      <p:pic>
        <p:nvPicPr>
          <p:cNvPr id="20" name="图片 19">
            <a:extLst>
              <a:ext uri="{FF2B5EF4-FFF2-40B4-BE49-F238E27FC236}">
                <a16:creationId xmlns:a16="http://schemas.microsoft.com/office/drawing/2014/main" id="{FBF4D31C-D111-4564-A27E-4BF87D4DEE4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34724" y="1259465"/>
            <a:ext cx="3594451" cy="5182424"/>
          </a:xfrm>
          <a:prstGeom prst="rect">
            <a:avLst/>
          </a:prstGeom>
        </p:spPr>
      </p:pic>
      <p:pic>
        <p:nvPicPr>
          <p:cNvPr id="21" name="图片 20">
            <a:extLst>
              <a:ext uri="{FF2B5EF4-FFF2-40B4-BE49-F238E27FC236}">
                <a16:creationId xmlns:a16="http://schemas.microsoft.com/office/drawing/2014/main" id="{FC912F46-7918-465B-95F8-F56E0FB6E5C8}"/>
              </a:ext>
            </a:extLst>
          </p:cNvPr>
          <p:cNvPicPr>
            <a:picLocks noChangeAspect="1"/>
          </p:cNvPicPr>
          <p:nvPr/>
        </p:nvPicPr>
        <p:blipFill>
          <a:blip r:embed="rId9"/>
          <a:stretch>
            <a:fillRect/>
          </a:stretch>
        </p:blipFill>
        <p:spPr>
          <a:xfrm>
            <a:off x="5434724" y="1919592"/>
            <a:ext cx="4766302" cy="2176490"/>
          </a:xfrm>
          <a:prstGeom prst="rect">
            <a:avLst/>
          </a:prstGeom>
        </p:spPr>
      </p:pic>
    </p:spTree>
    <p:extLst>
      <p:ext uri="{BB962C8B-B14F-4D97-AF65-F5344CB8AC3E}">
        <p14:creationId xmlns:p14="http://schemas.microsoft.com/office/powerpoint/2010/main" val="413265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xit" presetSubtype="0" fill="hold" nodeType="clickEffect">
                                  <p:stCondLst>
                                    <p:cond delay="0"/>
                                  </p:stCondLst>
                                  <p:childTnLst>
                                    <p:animEffect transition="out" filter="fade">
                                      <p:cBhvr>
                                        <p:cTn id="27" dur="1000"/>
                                        <p:tgtEl>
                                          <p:spTgt spid="18"/>
                                        </p:tgtEl>
                                      </p:cBhvr>
                                    </p:animEffect>
                                    <p:anim calcmode="lin" valueType="num">
                                      <p:cBhvr>
                                        <p:cTn id="28" dur="1000"/>
                                        <p:tgtEl>
                                          <p:spTgt spid="18"/>
                                        </p:tgtEl>
                                        <p:attrNameLst>
                                          <p:attrName>ppt_x</p:attrName>
                                        </p:attrNameLst>
                                      </p:cBhvr>
                                      <p:tavLst>
                                        <p:tav tm="0">
                                          <p:val>
                                            <p:strVal val="ppt_x"/>
                                          </p:val>
                                        </p:tav>
                                        <p:tav tm="100000">
                                          <p:val>
                                            <p:strVal val="ppt_x"/>
                                          </p:val>
                                        </p:tav>
                                      </p:tavLst>
                                    </p:anim>
                                    <p:anim calcmode="lin" valueType="num">
                                      <p:cBhvr>
                                        <p:cTn id="29" dur="1000"/>
                                        <p:tgtEl>
                                          <p:spTgt spid="18"/>
                                        </p:tgtEl>
                                        <p:attrNameLst>
                                          <p:attrName>ppt_y</p:attrName>
                                        </p:attrNameLst>
                                      </p:cBhvr>
                                      <p:tavLst>
                                        <p:tav tm="0">
                                          <p:val>
                                            <p:strVal val="ppt_y"/>
                                          </p:val>
                                        </p:tav>
                                        <p:tav tm="100000">
                                          <p:val>
                                            <p:strVal val="ppt_y+.1"/>
                                          </p:val>
                                        </p:tav>
                                      </p:tavLst>
                                    </p:anim>
                                    <p:set>
                                      <p:cBhvr>
                                        <p:cTn id="30" dur="1" fill="hold">
                                          <p:stCondLst>
                                            <p:cond delay="999"/>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nodeType="clickEffect">
                                  <p:stCondLst>
                                    <p:cond delay="0"/>
                                  </p:stCondLst>
                                  <p:childTnLst>
                                    <p:animEffect transition="out" filter="fade">
                                      <p:cBhvr>
                                        <p:cTn id="41" dur="1000"/>
                                        <p:tgtEl>
                                          <p:spTgt spid="20"/>
                                        </p:tgtEl>
                                      </p:cBhvr>
                                    </p:animEffect>
                                    <p:anim calcmode="lin" valueType="num">
                                      <p:cBhvr>
                                        <p:cTn id="42" dur="1000"/>
                                        <p:tgtEl>
                                          <p:spTgt spid="20"/>
                                        </p:tgtEl>
                                        <p:attrNameLst>
                                          <p:attrName>ppt_x</p:attrName>
                                        </p:attrNameLst>
                                      </p:cBhvr>
                                      <p:tavLst>
                                        <p:tav tm="0">
                                          <p:val>
                                            <p:strVal val="ppt_x"/>
                                          </p:val>
                                        </p:tav>
                                        <p:tav tm="100000">
                                          <p:val>
                                            <p:strVal val="ppt_x"/>
                                          </p:val>
                                        </p:tav>
                                      </p:tavLst>
                                    </p:anim>
                                    <p:anim calcmode="lin" valueType="num">
                                      <p:cBhvr>
                                        <p:cTn id="43" dur="1000"/>
                                        <p:tgtEl>
                                          <p:spTgt spid="20"/>
                                        </p:tgtEl>
                                        <p:attrNameLst>
                                          <p:attrName>ppt_y</p:attrName>
                                        </p:attrNameLst>
                                      </p:cBhvr>
                                      <p:tavLst>
                                        <p:tav tm="0">
                                          <p:val>
                                            <p:strVal val="ppt_y"/>
                                          </p:val>
                                        </p:tav>
                                        <p:tav tm="100000">
                                          <p:val>
                                            <p:strVal val="ppt_y+.1"/>
                                          </p:val>
                                        </p:tav>
                                      </p:tavLst>
                                    </p:anim>
                                    <p:set>
                                      <p:cBhvr>
                                        <p:cTn id="44" dur="1" fill="hold">
                                          <p:stCondLst>
                                            <p:cond delay="999"/>
                                          </p:stCondLst>
                                        </p:cTn>
                                        <p:tgtEl>
                                          <p:spTgt spid="2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anim calcmode="lin" valueType="num">
                                      <p:cBhvr>
                                        <p:cTn id="57" dur="1000" fill="hold"/>
                                        <p:tgtEl>
                                          <p:spTgt spid="21"/>
                                        </p:tgtEl>
                                        <p:attrNameLst>
                                          <p:attrName>ppt_x</p:attrName>
                                        </p:attrNameLst>
                                      </p:cBhvr>
                                      <p:tavLst>
                                        <p:tav tm="0">
                                          <p:val>
                                            <p:strVal val="#ppt_x"/>
                                          </p:val>
                                        </p:tav>
                                        <p:tav tm="100000">
                                          <p:val>
                                            <p:strVal val="#ppt_x"/>
                                          </p:val>
                                        </p:tav>
                                      </p:tavLst>
                                    </p:anim>
                                    <p:anim calcmode="lin" valueType="num">
                                      <p:cBhvr>
                                        <p:cTn id="5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xit" presetSubtype="0" fill="hold" nodeType="clickEffect">
                                  <p:stCondLst>
                                    <p:cond delay="0"/>
                                  </p:stCondLst>
                                  <p:childTnLst>
                                    <p:animEffect transition="out" filter="fade">
                                      <p:cBhvr>
                                        <p:cTn id="62" dur="1000"/>
                                        <p:tgtEl>
                                          <p:spTgt spid="21"/>
                                        </p:tgtEl>
                                      </p:cBhvr>
                                    </p:animEffect>
                                    <p:anim calcmode="lin" valueType="num">
                                      <p:cBhvr>
                                        <p:cTn id="63" dur="1000"/>
                                        <p:tgtEl>
                                          <p:spTgt spid="21"/>
                                        </p:tgtEl>
                                        <p:attrNameLst>
                                          <p:attrName>ppt_x</p:attrName>
                                        </p:attrNameLst>
                                      </p:cBhvr>
                                      <p:tavLst>
                                        <p:tav tm="0">
                                          <p:val>
                                            <p:strVal val="ppt_x"/>
                                          </p:val>
                                        </p:tav>
                                        <p:tav tm="100000">
                                          <p:val>
                                            <p:strVal val="ppt_x"/>
                                          </p:val>
                                        </p:tav>
                                      </p:tavLst>
                                    </p:anim>
                                    <p:anim calcmode="lin" valueType="num">
                                      <p:cBhvr>
                                        <p:cTn id="64" dur="1000"/>
                                        <p:tgtEl>
                                          <p:spTgt spid="21"/>
                                        </p:tgtEl>
                                        <p:attrNameLst>
                                          <p:attrName>ppt_y</p:attrName>
                                        </p:attrNameLst>
                                      </p:cBhvr>
                                      <p:tavLst>
                                        <p:tav tm="0">
                                          <p:val>
                                            <p:strVal val="ppt_y"/>
                                          </p:val>
                                        </p:tav>
                                        <p:tav tm="100000">
                                          <p:val>
                                            <p:strVal val="ppt_y+.1"/>
                                          </p:val>
                                        </p:tav>
                                      </p:tavLst>
                                    </p:anim>
                                    <p:set>
                                      <p:cBhvr>
                                        <p:cTn id="65" dur="1" fill="hold">
                                          <p:stCondLst>
                                            <p:cond delay="999"/>
                                          </p:stCondLst>
                                        </p:cTn>
                                        <p:tgtEl>
                                          <p:spTgt spid="21"/>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1000"/>
                                        <p:tgtEl>
                                          <p:spTgt spid="9"/>
                                        </p:tgtEl>
                                      </p:cBhvr>
                                    </p:animEffect>
                                    <p:anim calcmode="lin" valueType="num">
                                      <p:cBhvr>
                                        <p:cTn id="71" dur="1000" fill="hold"/>
                                        <p:tgtEl>
                                          <p:spTgt spid="9"/>
                                        </p:tgtEl>
                                        <p:attrNameLst>
                                          <p:attrName>ppt_x</p:attrName>
                                        </p:attrNameLst>
                                      </p:cBhvr>
                                      <p:tavLst>
                                        <p:tav tm="0">
                                          <p:val>
                                            <p:strVal val="#ppt_x"/>
                                          </p:val>
                                        </p:tav>
                                        <p:tav tm="100000">
                                          <p:val>
                                            <p:strVal val="#ppt_x"/>
                                          </p:val>
                                        </p:tav>
                                      </p:tavLst>
                                    </p:anim>
                                    <p:anim calcmode="lin" valueType="num">
                                      <p:cBhvr>
                                        <p:cTn id="7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1000"/>
                                        <p:tgtEl>
                                          <p:spTgt spid="16"/>
                                        </p:tgtEl>
                                      </p:cBhvr>
                                    </p:animEffect>
                                    <p:anim calcmode="lin" valueType="num">
                                      <p:cBhvr>
                                        <p:cTn id="78" dur="1000" fill="hold"/>
                                        <p:tgtEl>
                                          <p:spTgt spid="16"/>
                                        </p:tgtEl>
                                        <p:attrNameLst>
                                          <p:attrName>ppt_x</p:attrName>
                                        </p:attrNameLst>
                                      </p:cBhvr>
                                      <p:tavLst>
                                        <p:tav tm="0">
                                          <p:val>
                                            <p:strVal val="#ppt_x"/>
                                          </p:val>
                                        </p:tav>
                                        <p:tav tm="100000">
                                          <p:val>
                                            <p:strVal val="#ppt_x"/>
                                          </p:val>
                                        </p:tav>
                                      </p:tavLst>
                                    </p:anim>
                                    <p:anim calcmode="lin" valueType="num">
                                      <p:cBhvr>
                                        <p:cTn id="7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7"/>
                                        </p:tgtEl>
                                        <p:attrNameLst>
                                          <p:attrName>style.visibility</p:attrName>
                                        </p:attrNameLst>
                                      </p:cBhvr>
                                      <p:to>
                                        <p:strVal val="visible"/>
                                      </p:to>
                                    </p:set>
                                    <p:animEffect transition="in" filter="fade">
                                      <p:cBhvr>
                                        <p:cTn id="84" dur="1000"/>
                                        <p:tgtEl>
                                          <p:spTgt spid="17"/>
                                        </p:tgtEl>
                                      </p:cBhvr>
                                    </p:animEffect>
                                    <p:anim calcmode="lin" valueType="num">
                                      <p:cBhvr>
                                        <p:cTn id="85" dur="1000" fill="hold"/>
                                        <p:tgtEl>
                                          <p:spTgt spid="17"/>
                                        </p:tgtEl>
                                        <p:attrNameLst>
                                          <p:attrName>ppt_x</p:attrName>
                                        </p:attrNameLst>
                                      </p:cBhvr>
                                      <p:tavLst>
                                        <p:tav tm="0">
                                          <p:val>
                                            <p:strVal val="#ppt_x"/>
                                          </p:val>
                                        </p:tav>
                                        <p:tav tm="100000">
                                          <p:val>
                                            <p:strVal val="#ppt_x"/>
                                          </p:val>
                                        </p:tav>
                                      </p:tavLst>
                                    </p:anim>
                                    <p:anim calcmode="lin" valueType="num">
                                      <p:cBhvr>
                                        <p:cTn id="8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93151-E7E0-4746-B327-EC0F8AD68AE6}"/>
              </a:ext>
            </a:extLst>
          </p:cNvPr>
          <p:cNvSpPr>
            <a:spLocks noGrp="1"/>
          </p:cNvSpPr>
          <p:nvPr>
            <p:ph type="title"/>
          </p:nvPr>
        </p:nvSpPr>
        <p:spPr/>
        <p:txBody>
          <a:bodyPr/>
          <a:lstStyle/>
          <a:p>
            <a:r>
              <a:rPr lang="en-US" altLang="zh-CN" b="1" dirty="0" err="1">
                <a:solidFill>
                  <a:srgbClr val="D24726"/>
                </a:solidFill>
              </a:rPr>
              <a:t>JdbcTemplate</a:t>
            </a:r>
            <a:r>
              <a:rPr lang="en-US" altLang="zh-CN" b="1" dirty="0">
                <a:solidFill>
                  <a:srgbClr val="D24726"/>
                </a:solidFill>
              </a:rPr>
              <a:t> query</a:t>
            </a:r>
            <a:r>
              <a:rPr lang="zh-CN" altLang="en-US" b="1" dirty="0">
                <a:solidFill>
                  <a:srgbClr val="D24726"/>
                </a:solidFill>
              </a:rPr>
              <a:t>功能实现</a:t>
            </a:r>
          </a:p>
        </p:txBody>
      </p:sp>
      <p:pic>
        <p:nvPicPr>
          <p:cNvPr id="4" name="图片 3">
            <a:extLst>
              <a:ext uri="{FF2B5EF4-FFF2-40B4-BE49-F238E27FC236}">
                <a16:creationId xmlns:a16="http://schemas.microsoft.com/office/drawing/2014/main" id="{8AAB60AC-AC9C-44FE-8AF0-4CC464A669AF}"/>
              </a:ext>
            </a:extLst>
          </p:cNvPr>
          <p:cNvPicPr>
            <a:picLocks noChangeAspect="1"/>
          </p:cNvPicPr>
          <p:nvPr/>
        </p:nvPicPr>
        <p:blipFill>
          <a:blip r:embed="rId2"/>
          <a:stretch>
            <a:fillRect/>
          </a:stretch>
        </p:blipFill>
        <p:spPr>
          <a:xfrm>
            <a:off x="558311" y="1230100"/>
            <a:ext cx="4669009" cy="955806"/>
          </a:xfrm>
          <a:prstGeom prst="rect">
            <a:avLst/>
          </a:prstGeom>
        </p:spPr>
      </p:pic>
      <p:pic>
        <p:nvPicPr>
          <p:cNvPr id="5" name="图片 4">
            <a:extLst>
              <a:ext uri="{FF2B5EF4-FFF2-40B4-BE49-F238E27FC236}">
                <a16:creationId xmlns:a16="http://schemas.microsoft.com/office/drawing/2014/main" id="{CA5F6EBF-79AF-4001-A98C-6511D82B700A}"/>
              </a:ext>
            </a:extLst>
          </p:cNvPr>
          <p:cNvPicPr>
            <a:picLocks noChangeAspect="1"/>
          </p:cNvPicPr>
          <p:nvPr/>
        </p:nvPicPr>
        <p:blipFill>
          <a:blip r:embed="rId3"/>
          <a:stretch>
            <a:fillRect/>
          </a:stretch>
        </p:blipFill>
        <p:spPr>
          <a:xfrm>
            <a:off x="558311" y="2180050"/>
            <a:ext cx="4669009" cy="454953"/>
          </a:xfrm>
          <a:prstGeom prst="rect">
            <a:avLst/>
          </a:prstGeom>
        </p:spPr>
      </p:pic>
      <p:pic>
        <p:nvPicPr>
          <p:cNvPr id="6" name="图片 5">
            <a:extLst>
              <a:ext uri="{FF2B5EF4-FFF2-40B4-BE49-F238E27FC236}">
                <a16:creationId xmlns:a16="http://schemas.microsoft.com/office/drawing/2014/main" id="{963409E4-0D39-442B-8DB8-F9F73D6C3C8F}"/>
              </a:ext>
            </a:extLst>
          </p:cNvPr>
          <p:cNvPicPr>
            <a:picLocks noChangeAspect="1"/>
          </p:cNvPicPr>
          <p:nvPr/>
        </p:nvPicPr>
        <p:blipFill>
          <a:blip r:embed="rId4"/>
          <a:stretch>
            <a:fillRect/>
          </a:stretch>
        </p:blipFill>
        <p:spPr>
          <a:xfrm>
            <a:off x="558311" y="2645037"/>
            <a:ext cx="4669009" cy="517183"/>
          </a:xfrm>
          <a:prstGeom prst="rect">
            <a:avLst/>
          </a:prstGeom>
        </p:spPr>
      </p:pic>
      <p:pic>
        <p:nvPicPr>
          <p:cNvPr id="7" name="图片 6">
            <a:extLst>
              <a:ext uri="{FF2B5EF4-FFF2-40B4-BE49-F238E27FC236}">
                <a16:creationId xmlns:a16="http://schemas.microsoft.com/office/drawing/2014/main" id="{AEC7B6B3-415A-4D51-AC02-8AC212E37862}"/>
              </a:ext>
            </a:extLst>
          </p:cNvPr>
          <p:cNvPicPr>
            <a:picLocks noChangeAspect="1"/>
          </p:cNvPicPr>
          <p:nvPr/>
        </p:nvPicPr>
        <p:blipFill>
          <a:blip r:embed="rId5"/>
          <a:stretch>
            <a:fillRect/>
          </a:stretch>
        </p:blipFill>
        <p:spPr>
          <a:xfrm>
            <a:off x="558311" y="3168213"/>
            <a:ext cx="4669009" cy="499565"/>
          </a:xfrm>
          <a:prstGeom prst="rect">
            <a:avLst/>
          </a:prstGeom>
        </p:spPr>
      </p:pic>
      <p:pic>
        <p:nvPicPr>
          <p:cNvPr id="10" name="图片 9">
            <a:extLst>
              <a:ext uri="{FF2B5EF4-FFF2-40B4-BE49-F238E27FC236}">
                <a16:creationId xmlns:a16="http://schemas.microsoft.com/office/drawing/2014/main" id="{E34237AE-BABA-44AB-97B3-468D42EA2843}"/>
              </a:ext>
            </a:extLst>
          </p:cNvPr>
          <p:cNvPicPr>
            <a:picLocks noChangeAspect="1"/>
          </p:cNvPicPr>
          <p:nvPr/>
        </p:nvPicPr>
        <p:blipFill>
          <a:blip r:embed="rId6"/>
          <a:stretch>
            <a:fillRect/>
          </a:stretch>
        </p:blipFill>
        <p:spPr>
          <a:xfrm>
            <a:off x="5296093" y="1230100"/>
            <a:ext cx="4457507" cy="5561517"/>
          </a:xfrm>
          <a:prstGeom prst="rect">
            <a:avLst/>
          </a:prstGeom>
        </p:spPr>
      </p:pic>
      <p:pic>
        <p:nvPicPr>
          <p:cNvPr id="12" name="图片 11">
            <a:extLst>
              <a:ext uri="{FF2B5EF4-FFF2-40B4-BE49-F238E27FC236}">
                <a16:creationId xmlns:a16="http://schemas.microsoft.com/office/drawing/2014/main" id="{69AD5404-4414-488B-9033-08A6F990C255}"/>
              </a:ext>
            </a:extLst>
          </p:cNvPr>
          <p:cNvPicPr>
            <a:picLocks noChangeAspect="1"/>
          </p:cNvPicPr>
          <p:nvPr/>
        </p:nvPicPr>
        <p:blipFill>
          <a:blip r:embed="rId7"/>
          <a:stretch>
            <a:fillRect/>
          </a:stretch>
        </p:blipFill>
        <p:spPr>
          <a:xfrm>
            <a:off x="558311" y="3680541"/>
            <a:ext cx="4682835" cy="3044870"/>
          </a:xfrm>
          <a:prstGeom prst="rect">
            <a:avLst/>
          </a:prstGeom>
        </p:spPr>
      </p:pic>
      <p:pic>
        <p:nvPicPr>
          <p:cNvPr id="13" name="图片 12">
            <a:extLst>
              <a:ext uri="{FF2B5EF4-FFF2-40B4-BE49-F238E27FC236}">
                <a16:creationId xmlns:a16="http://schemas.microsoft.com/office/drawing/2014/main" id="{880CF2CC-334F-4DBA-BCEA-966C27B321AF}"/>
              </a:ext>
            </a:extLst>
          </p:cNvPr>
          <p:cNvPicPr>
            <a:picLocks noChangeAspect="1"/>
          </p:cNvPicPr>
          <p:nvPr/>
        </p:nvPicPr>
        <p:blipFill>
          <a:blip r:embed="rId8"/>
          <a:stretch>
            <a:fillRect/>
          </a:stretch>
        </p:blipFill>
        <p:spPr>
          <a:xfrm>
            <a:off x="5309919" y="1230100"/>
            <a:ext cx="4669009" cy="2688917"/>
          </a:xfrm>
          <a:prstGeom prst="rect">
            <a:avLst/>
          </a:prstGeom>
        </p:spPr>
      </p:pic>
      <p:pic>
        <p:nvPicPr>
          <p:cNvPr id="14" name="图片 13">
            <a:extLst>
              <a:ext uri="{FF2B5EF4-FFF2-40B4-BE49-F238E27FC236}">
                <a16:creationId xmlns:a16="http://schemas.microsoft.com/office/drawing/2014/main" id="{B07389D6-5059-4292-8BFF-3B0A44C316BA}"/>
              </a:ext>
            </a:extLst>
          </p:cNvPr>
          <p:cNvPicPr>
            <a:picLocks noChangeAspect="1"/>
          </p:cNvPicPr>
          <p:nvPr/>
        </p:nvPicPr>
        <p:blipFill>
          <a:blip r:embed="rId9"/>
          <a:stretch>
            <a:fillRect/>
          </a:stretch>
        </p:blipFill>
        <p:spPr>
          <a:xfrm>
            <a:off x="5296093" y="1556279"/>
            <a:ext cx="5096529" cy="4222997"/>
          </a:xfrm>
          <a:prstGeom prst="rect">
            <a:avLst/>
          </a:prstGeom>
        </p:spPr>
      </p:pic>
    </p:spTree>
    <p:extLst>
      <p:ext uri="{BB962C8B-B14F-4D97-AF65-F5344CB8AC3E}">
        <p14:creationId xmlns:p14="http://schemas.microsoft.com/office/powerpoint/2010/main" val="422222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60DAC-C58B-4157-970D-AAC943B9BC9B}"/>
              </a:ext>
            </a:extLst>
          </p:cNvPr>
          <p:cNvSpPr>
            <a:spLocks noGrp="1"/>
          </p:cNvSpPr>
          <p:nvPr>
            <p:ph type="title"/>
          </p:nvPr>
        </p:nvSpPr>
        <p:spPr/>
        <p:txBody>
          <a:bodyPr/>
          <a:lstStyle/>
          <a:p>
            <a:r>
              <a:rPr lang="en-US" altLang="zh-CN" b="1" dirty="0">
                <a:solidFill>
                  <a:srgbClr val="D24726"/>
                </a:solidFill>
              </a:rPr>
              <a:t>Spring JDBC </a:t>
            </a:r>
            <a:r>
              <a:rPr lang="zh-CN" altLang="en-US" b="1" dirty="0">
                <a:solidFill>
                  <a:srgbClr val="D24726"/>
                </a:solidFill>
              </a:rPr>
              <a:t>小结</a:t>
            </a:r>
          </a:p>
        </p:txBody>
      </p:sp>
      <p:sp>
        <p:nvSpPr>
          <p:cNvPr id="3" name="内容占位符 2">
            <a:extLst>
              <a:ext uri="{FF2B5EF4-FFF2-40B4-BE49-F238E27FC236}">
                <a16:creationId xmlns:a16="http://schemas.microsoft.com/office/drawing/2014/main" id="{0655FB6A-8087-4419-BD7F-42B5F70FF4B8}"/>
              </a:ext>
            </a:extLst>
          </p:cNvPr>
          <p:cNvSpPr>
            <a:spLocks noGrp="1"/>
          </p:cNvSpPr>
          <p:nvPr>
            <p:ph sz="quarter" idx="10"/>
          </p:nvPr>
        </p:nvSpPr>
        <p:spPr>
          <a:xfrm>
            <a:off x="539496" y="1435608"/>
            <a:ext cx="10533888" cy="4828032"/>
          </a:xfrm>
        </p:spPr>
        <p:txBody>
          <a:bodyPr>
            <a:normAutofit/>
          </a:bodyPr>
          <a:lstStyle/>
          <a:p>
            <a:r>
              <a:rPr lang="en-US" altLang="zh-CN" dirty="0"/>
              <a:t>     </a:t>
            </a:r>
            <a:r>
              <a:rPr lang="zh-CN" altLang="en-US" dirty="0"/>
              <a:t>在</a:t>
            </a:r>
            <a:r>
              <a:rPr lang="en-US" altLang="zh-CN" dirty="0"/>
              <a:t>Java</a:t>
            </a:r>
            <a:r>
              <a:rPr lang="zh-CN" altLang="en-US" dirty="0"/>
              <a:t>中，</a:t>
            </a:r>
            <a:r>
              <a:rPr lang="en-US" altLang="zh-CN" dirty="0"/>
              <a:t>JDBC</a:t>
            </a:r>
            <a:r>
              <a:rPr lang="zh-CN" altLang="en-US" dirty="0"/>
              <a:t>是与关系型数据库交互的最基本方式。但是按照规范，</a:t>
            </a:r>
            <a:r>
              <a:rPr lang="en-US" altLang="zh-CN" dirty="0"/>
              <a:t>JDBC</a:t>
            </a:r>
            <a:r>
              <a:rPr lang="zh-CN" altLang="en-US" dirty="0"/>
              <a:t>有些太笨重了。</a:t>
            </a:r>
          </a:p>
          <a:p>
            <a:r>
              <a:rPr lang="zh-CN" altLang="en-US" dirty="0"/>
              <a:t>    </a:t>
            </a:r>
            <a:r>
              <a:rPr lang="en-US" altLang="zh-CN" dirty="0"/>
              <a:t>Spring</a:t>
            </a:r>
            <a:r>
              <a:rPr lang="zh-CN" altLang="en-US" dirty="0"/>
              <a:t>能够解除我们使用</a:t>
            </a:r>
            <a:r>
              <a:rPr lang="en-US" altLang="zh-CN" dirty="0"/>
              <a:t>JDBC</a:t>
            </a:r>
            <a:r>
              <a:rPr lang="zh-CN" altLang="en-US" dirty="0"/>
              <a:t>中的大多数痛苦，包括消除模板式代码、简化</a:t>
            </a:r>
            <a:r>
              <a:rPr lang="en-US" altLang="zh-CN" dirty="0"/>
              <a:t>JDBC</a:t>
            </a:r>
            <a:r>
              <a:rPr lang="zh-CN" altLang="en-US" dirty="0"/>
              <a:t>异常处理，你所需要做的仅仅是关注要执行的</a:t>
            </a:r>
            <a:r>
              <a:rPr lang="en-US" altLang="zh-CN" dirty="0"/>
              <a:t>SQL</a:t>
            </a:r>
            <a:r>
              <a:rPr lang="zh-CN" altLang="en-US" dirty="0"/>
              <a:t>语句。 </a:t>
            </a:r>
          </a:p>
          <a:p>
            <a:r>
              <a:rPr lang="zh-CN" altLang="en-US" dirty="0"/>
              <a:t>    </a:t>
            </a:r>
            <a:r>
              <a:rPr lang="en-US" altLang="zh-CN" dirty="0"/>
              <a:t>Spring</a:t>
            </a:r>
            <a:r>
              <a:rPr lang="zh-CN" altLang="en-US" dirty="0"/>
              <a:t>对数据持久化的支持，以及</a:t>
            </a:r>
            <a:r>
              <a:rPr lang="en-US" altLang="zh-CN" dirty="0"/>
              <a:t>Spring</a:t>
            </a:r>
            <a:r>
              <a:rPr lang="zh-CN" altLang="en-US" dirty="0"/>
              <a:t>为</a:t>
            </a:r>
            <a:r>
              <a:rPr lang="en-US" altLang="zh-CN" dirty="0"/>
              <a:t>JDBC</a:t>
            </a:r>
            <a:r>
              <a:rPr lang="zh-CN" altLang="en-US" dirty="0"/>
              <a:t>所提供的基于模板的抽象，它能够极大地简化</a:t>
            </a:r>
            <a:r>
              <a:rPr lang="en-US" altLang="zh-CN" dirty="0"/>
              <a:t>JDBC</a:t>
            </a:r>
            <a:r>
              <a:rPr lang="zh-CN" altLang="en-US" dirty="0"/>
              <a:t>的使用。</a:t>
            </a:r>
          </a:p>
          <a:p>
            <a:r>
              <a:rPr lang="zh-CN" altLang="en-US" dirty="0"/>
              <a:t>    </a:t>
            </a:r>
            <a:r>
              <a:rPr lang="en-US" altLang="zh-CN" dirty="0"/>
              <a:t>Spring JDBC</a:t>
            </a:r>
            <a:r>
              <a:rPr lang="zh-CN" altLang="en-US" dirty="0"/>
              <a:t>的核心类用起来其实还是比较好用的，起码对原始的</a:t>
            </a:r>
            <a:r>
              <a:rPr lang="en-US" altLang="zh-CN" dirty="0"/>
              <a:t>JDBC</a:t>
            </a:r>
            <a:r>
              <a:rPr lang="zh-CN" altLang="en-US" dirty="0"/>
              <a:t>操作已经封装的很好了，尤其是设计里面代理模式的完美应用，以及各种</a:t>
            </a:r>
            <a:r>
              <a:rPr lang="en-US" altLang="zh-CN" dirty="0"/>
              <a:t>Callback</a:t>
            </a:r>
            <a:r>
              <a:rPr lang="zh-CN" altLang="en-US" dirty="0"/>
              <a:t>。</a:t>
            </a:r>
          </a:p>
          <a:p>
            <a:r>
              <a:rPr lang="zh-CN" altLang="en-US" dirty="0"/>
              <a:t>    虽说我们现在做项目都是使用</a:t>
            </a:r>
            <a:r>
              <a:rPr lang="en-US" altLang="zh-CN" dirty="0" err="1"/>
              <a:t>Mybatis</a:t>
            </a:r>
            <a:r>
              <a:rPr lang="zh-CN" altLang="en-US" dirty="0"/>
              <a:t>或者</a:t>
            </a:r>
            <a:r>
              <a:rPr lang="en-US" altLang="zh-CN" dirty="0"/>
              <a:t>Hibernate</a:t>
            </a:r>
            <a:r>
              <a:rPr lang="zh-CN" altLang="en-US" dirty="0"/>
              <a:t>这种</a:t>
            </a:r>
            <a:r>
              <a:rPr lang="en-US" altLang="zh-CN" dirty="0"/>
              <a:t>ORM</a:t>
            </a:r>
            <a:r>
              <a:rPr lang="zh-CN" altLang="en-US" dirty="0"/>
              <a:t>框架的居多，但是偶尔我们还是需要返璞归真一下，去探究底层的实现原理，加深自己的理解，提高自己的水平。</a:t>
            </a:r>
          </a:p>
        </p:txBody>
      </p:sp>
    </p:spTree>
    <p:extLst>
      <p:ext uri="{BB962C8B-B14F-4D97-AF65-F5344CB8AC3E}">
        <p14:creationId xmlns:p14="http://schemas.microsoft.com/office/powerpoint/2010/main" val="3445963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ED094E-3CC1-43FD-9A18-308F83EF37F3}"/>
              </a:ext>
            </a:extLst>
          </p:cNvPr>
          <p:cNvSpPr>
            <a:spLocks noGrp="1"/>
          </p:cNvSpPr>
          <p:nvPr>
            <p:ph type="title"/>
          </p:nvPr>
        </p:nvSpPr>
        <p:spPr/>
        <p:txBody>
          <a:bodyPr/>
          <a:lstStyle/>
          <a:p>
            <a:r>
              <a:rPr lang="zh-CN" altLang="en-US" b="1" dirty="0">
                <a:solidFill>
                  <a:srgbClr val="D24726"/>
                </a:solidFill>
              </a:rPr>
              <a:t>什么是</a:t>
            </a:r>
            <a:r>
              <a:rPr lang="en-US" altLang="zh-CN" b="1" dirty="0">
                <a:solidFill>
                  <a:srgbClr val="D24726"/>
                </a:solidFill>
              </a:rPr>
              <a:t>JPA</a:t>
            </a:r>
            <a:endParaRPr lang="zh-CN" altLang="en-US" b="1" dirty="0">
              <a:solidFill>
                <a:srgbClr val="D24726"/>
              </a:solidFill>
            </a:endParaRPr>
          </a:p>
        </p:txBody>
      </p:sp>
      <p:sp>
        <p:nvSpPr>
          <p:cNvPr id="3" name="内容占位符 2">
            <a:extLst>
              <a:ext uri="{FF2B5EF4-FFF2-40B4-BE49-F238E27FC236}">
                <a16:creationId xmlns:a16="http://schemas.microsoft.com/office/drawing/2014/main" id="{161F2B1A-9C74-479A-B0C3-69EC89492029}"/>
              </a:ext>
            </a:extLst>
          </p:cNvPr>
          <p:cNvSpPr>
            <a:spLocks noGrp="1"/>
          </p:cNvSpPr>
          <p:nvPr>
            <p:ph sz="quarter" idx="10"/>
          </p:nvPr>
        </p:nvSpPr>
        <p:spPr>
          <a:xfrm>
            <a:off x="539495" y="1330408"/>
            <a:ext cx="10861673" cy="2758011"/>
          </a:xfrm>
        </p:spPr>
        <p:txBody>
          <a:bodyPr>
            <a:normAutofit fontScale="85000" lnSpcReduction="20000"/>
          </a:bodyPr>
          <a:lstStyle/>
          <a:p>
            <a:pPr>
              <a:lnSpc>
                <a:spcPct val="120000"/>
              </a:lnSpc>
            </a:pPr>
            <a:r>
              <a:rPr lang="en-US" altLang="zh-CN" dirty="0"/>
              <a:t>      JPA</a:t>
            </a:r>
            <a:r>
              <a:rPr lang="zh-CN" altLang="en-US" dirty="0"/>
              <a:t>是</a:t>
            </a:r>
            <a:r>
              <a:rPr lang="en-US" altLang="zh-CN" dirty="0"/>
              <a:t>Java Persistence API</a:t>
            </a:r>
            <a:r>
              <a:rPr lang="zh-CN" altLang="en-US" dirty="0"/>
              <a:t>的简称，中文名为</a:t>
            </a:r>
            <a:r>
              <a:rPr lang="en-US" altLang="zh-CN" b="1" dirty="0"/>
              <a:t>Java</a:t>
            </a:r>
            <a:r>
              <a:rPr lang="zh-CN" altLang="en-US" b="1" dirty="0"/>
              <a:t>持久化</a:t>
            </a:r>
            <a:r>
              <a:rPr lang="en-US" altLang="zh-CN" b="1" dirty="0"/>
              <a:t>API</a:t>
            </a:r>
            <a:r>
              <a:rPr lang="zh-CN" altLang="en-US" dirty="0"/>
              <a:t>， 是</a:t>
            </a:r>
            <a:r>
              <a:rPr lang="en-US" altLang="zh-CN" dirty="0"/>
              <a:t>JDK 5.0</a:t>
            </a:r>
            <a:r>
              <a:rPr lang="zh-CN" altLang="en-US" dirty="0"/>
              <a:t>注解或</a:t>
            </a:r>
            <a:r>
              <a:rPr lang="en-US" altLang="zh-CN" dirty="0"/>
              <a:t>XML</a:t>
            </a:r>
            <a:r>
              <a:rPr lang="zh-CN" altLang="en-US" dirty="0"/>
              <a:t>描述对象－关系表的映射关系，并将运行期的实体对象持久化到数据库中。</a:t>
            </a:r>
          </a:p>
          <a:p>
            <a:pPr>
              <a:lnSpc>
                <a:spcPct val="120000"/>
              </a:lnSpc>
            </a:pPr>
            <a:r>
              <a:rPr lang="en-US" altLang="zh-CN" dirty="0"/>
              <a:t>Sun</a:t>
            </a:r>
            <a:r>
              <a:rPr lang="zh-CN" altLang="en-US" dirty="0"/>
              <a:t>引入新的</a:t>
            </a:r>
            <a:r>
              <a:rPr lang="en-US" altLang="zh-CN" dirty="0"/>
              <a:t>JPA ORM</a:t>
            </a:r>
            <a:r>
              <a:rPr lang="zh-CN" altLang="en-US" dirty="0"/>
              <a:t>规范出于两个原因：其一，简化现有</a:t>
            </a:r>
            <a:r>
              <a:rPr lang="en-US" altLang="zh-CN" dirty="0"/>
              <a:t>Java EE</a:t>
            </a:r>
            <a:r>
              <a:rPr lang="zh-CN" altLang="en-US" dirty="0"/>
              <a:t>和</a:t>
            </a:r>
            <a:r>
              <a:rPr lang="en-US" altLang="zh-CN" dirty="0"/>
              <a:t>Java SE</a:t>
            </a:r>
            <a:r>
              <a:rPr lang="zh-CN" altLang="en-US" dirty="0"/>
              <a:t>应用开发工作；其二，</a:t>
            </a:r>
            <a:r>
              <a:rPr lang="en-US" altLang="zh-CN" dirty="0"/>
              <a:t>Sun</a:t>
            </a:r>
            <a:r>
              <a:rPr lang="zh-CN" altLang="en-US" dirty="0"/>
              <a:t>希望整合</a:t>
            </a:r>
            <a:r>
              <a:rPr lang="en-US" altLang="zh-CN" dirty="0"/>
              <a:t>ORM</a:t>
            </a:r>
            <a:r>
              <a:rPr lang="zh-CN" altLang="en-US" dirty="0"/>
              <a:t>技术，实现天下归一。</a:t>
            </a:r>
            <a:endParaRPr lang="en-US" altLang="zh-CN" dirty="0"/>
          </a:p>
          <a:p>
            <a:pPr>
              <a:lnSpc>
                <a:spcPct val="120000"/>
              </a:lnSpc>
            </a:pPr>
            <a:r>
              <a:rPr lang="en-US" altLang="zh-CN" dirty="0"/>
              <a:t>JPA</a:t>
            </a:r>
            <a:r>
              <a:rPr lang="zh-CN" altLang="en-US" dirty="0"/>
              <a:t>包括以下</a:t>
            </a:r>
            <a:r>
              <a:rPr lang="en-US" altLang="zh-CN" dirty="0"/>
              <a:t>3</a:t>
            </a:r>
            <a:r>
              <a:rPr lang="zh-CN" altLang="en-US" dirty="0"/>
              <a:t>方面的内容：</a:t>
            </a:r>
            <a:endParaRPr lang="en-US" altLang="zh-CN" dirty="0"/>
          </a:p>
          <a:p>
            <a:pPr marL="228600" indent="-228600">
              <a:lnSpc>
                <a:spcPct val="120000"/>
              </a:lnSpc>
              <a:buFont typeface="+mj-lt"/>
              <a:buAutoNum type="arabicPeriod"/>
            </a:pPr>
            <a:r>
              <a:rPr lang="zh-CN" altLang="en-US" dirty="0"/>
              <a:t>一套</a:t>
            </a:r>
            <a:r>
              <a:rPr lang="en-US" altLang="zh-CN" dirty="0"/>
              <a:t>API</a:t>
            </a:r>
            <a:r>
              <a:rPr lang="zh-CN" altLang="en-US" dirty="0"/>
              <a:t>标准。在</a:t>
            </a:r>
            <a:r>
              <a:rPr lang="en-US" altLang="zh-CN" dirty="0" err="1"/>
              <a:t>javax.persistence</a:t>
            </a:r>
            <a:r>
              <a:rPr lang="zh-CN" altLang="en-US" dirty="0"/>
              <a:t>的包下面，用来操作实体对象，执行</a:t>
            </a:r>
            <a:r>
              <a:rPr lang="en-US" altLang="zh-CN" dirty="0"/>
              <a:t>CRUD</a:t>
            </a:r>
            <a:r>
              <a:rPr lang="zh-CN" altLang="en-US" dirty="0"/>
              <a:t>操作，框架在后台替代我们完成所有的事情，开发者从烦琐的</a:t>
            </a:r>
            <a:r>
              <a:rPr lang="en-US" altLang="zh-CN" dirty="0"/>
              <a:t>JDBC</a:t>
            </a:r>
            <a:r>
              <a:rPr lang="zh-CN" altLang="en-US" dirty="0"/>
              <a:t>和</a:t>
            </a:r>
            <a:r>
              <a:rPr lang="en-US" altLang="zh-CN" dirty="0"/>
              <a:t>SQL</a:t>
            </a:r>
            <a:r>
              <a:rPr lang="zh-CN" altLang="en-US" dirty="0"/>
              <a:t>代码中解脱出来。</a:t>
            </a:r>
            <a:endParaRPr lang="en-US" altLang="zh-CN" dirty="0"/>
          </a:p>
          <a:p>
            <a:pPr marL="228600" indent="-228600">
              <a:lnSpc>
                <a:spcPct val="120000"/>
              </a:lnSpc>
              <a:buFont typeface="+mj-lt"/>
              <a:buAutoNum type="arabicPeriod"/>
            </a:pPr>
            <a:r>
              <a:rPr lang="zh-CN" altLang="en-US" dirty="0"/>
              <a:t>面向对象的查询语言：</a:t>
            </a:r>
            <a:r>
              <a:rPr lang="en-US" altLang="zh-CN" dirty="0"/>
              <a:t>Java Persistence Query Language</a:t>
            </a:r>
            <a:r>
              <a:rPr lang="zh-CN" altLang="en-US" dirty="0"/>
              <a:t>（</a:t>
            </a:r>
            <a:r>
              <a:rPr lang="en-US" altLang="zh-CN" dirty="0"/>
              <a:t>JPQL</a:t>
            </a:r>
            <a:r>
              <a:rPr lang="zh-CN" altLang="en-US" dirty="0"/>
              <a:t>）。这是持久化操作中很重要的一个方面，通过面向 对象而非面向数据库的查询语言查询数据，避免程序的</a:t>
            </a:r>
            <a:r>
              <a:rPr lang="en-US" altLang="zh-CN" dirty="0"/>
              <a:t>SQL</a:t>
            </a:r>
            <a:r>
              <a:rPr lang="zh-CN" altLang="en-US" dirty="0"/>
              <a:t>语句紧密 耦合。</a:t>
            </a:r>
            <a:endParaRPr lang="en-US" altLang="zh-CN" dirty="0"/>
          </a:p>
          <a:p>
            <a:pPr marL="228600" indent="-228600">
              <a:lnSpc>
                <a:spcPct val="120000"/>
              </a:lnSpc>
              <a:buFont typeface="+mj-lt"/>
              <a:buAutoNum type="arabicPeriod"/>
            </a:pPr>
            <a:r>
              <a:rPr lang="en-US" altLang="zh-CN" dirty="0"/>
              <a:t>ORM</a:t>
            </a:r>
            <a:r>
              <a:rPr lang="zh-CN" altLang="en-US" dirty="0"/>
              <a:t>（</a:t>
            </a:r>
            <a:r>
              <a:rPr lang="en-US" altLang="zh-CN" dirty="0"/>
              <a:t>object/relational metadata</a:t>
            </a:r>
            <a:r>
              <a:rPr lang="zh-CN" altLang="en-US" dirty="0"/>
              <a:t>）元数据的映射。</a:t>
            </a:r>
            <a:r>
              <a:rPr lang="en-US" altLang="zh-CN" dirty="0"/>
              <a:t>JPA </a:t>
            </a:r>
            <a:r>
              <a:rPr lang="zh-CN" altLang="en-US" dirty="0"/>
              <a:t>支持</a:t>
            </a:r>
            <a:r>
              <a:rPr lang="en-US" altLang="zh-CN" dirty="0"/>
              <a:t>XML</a:t>
            </a:r>
            <a:r>
              <a:rPr lang="zh-CN" altLang="en-US" dirty="0"/>
              <a:t>和</a:t>
            </a:r>
            <a:r>
              <a:rPr lang="en-US" altLang="zh-CN" dirty="0"/>
              <a:t>JDK5.0</a:t>
            </a:r>
            <a:r>
              <a:rPr lang="zh-CN" altLang="en-US" dirty="0"/>
              <a:t>注解两种元数据的形式，元数据描述对象和表之间 的映射关系，框架据此将实体对象持久化到数据库表中</a:t>
            </a:r>
            <a:endParaRPr lang="en-US" altLang="zh-CN" dirty="0"/>
          </a:p>
          <a:p>
            <a:pPr>
              <a:lnSpc>
                <a:spcPct val="120000"/>
              </a:lnSpc>
            </a:pPr>
            <a:endParaRPr lang="zh-CN" altLang="en-US" dirty="0"/>
          </a:p>
          <a:p>
            <a:pPr>
              <a:lnSpc>
                <a:spcPct val="120000"/>
              </a:lnSpc>
            </a:pPr>
            <a:endParaRPr lang="zh-CN" altLang="en-US" dirty="0"/>
          </a:p>
          <a:p>
            <a:pPr>
              <a:lnSpc>
                <a:spcPct val="120000"/>
              </a:lnSpc>
            </a:pPr>
            <a:endParaRPr lang="en-US" altLang="zh-CN" dirty="0"/>
          </a:p>
          <a:p>
            <a:pPr marL="228600" indent="-228600">
              <a:lnSpc>
                <a:spcPct val="120000"/>
              </a:lnSpc>
              <a:buFont typeface="+mj-lt"/>
              <a:buAutoNum type="arabicPeriod"/>
            </a:pPr>
            <a:endParaRPr lang="zh-CN" altLang="en-US" dirty="0"/>
          </a:p>
        </p:txBody>
      </p:sp>
      <p:pic>
        <p:nvPicPr>
          <p:cNvPr id="4" name="图片 3">
            <a:extLst>
              <a:ext uri="{FF2B5EF4-FFF2-40B4-BE49-F238E27FC236}">
                <a16:creationId xmlns:a16="http://schemas.microsoft.com/office/drawing/2014/main" id="{B54DC18D-4405-4D8B-8F6F-7D9935EAA83D}"/>
              </a:ext>
            </a:extLst>
          </p:cNvPr>
          <p:cNvPicPr>
            <a:picLocks noChangeAspect="1"/>
          </p:cNvPicPr>
          <p:nvPr/>
        </p:nvPicPr>
        <p:blipFill>
          <a:blip r:embed="rId2"/>
          <a:stretch>
            <a:fillRect/>
          </a:stretch>
        </p:blipFill>
        <p:spPr>
          <a:xfrm>
            <a:off x="609833" y="4007640"/>
            <a:ext cx="4799394" cy="2463205"/>
          </a:xfrm>
          <a:prstGeom prst="rect">
            <a:avLst/>
          </a:prstGeom>
        </p:spPr>
      </p:pic>
      <p:cxnSp>
        <p:nvCxnSpPr>
          <p:cNvPr id="8" name="直接箭头连接符 7">
            <a:extLst>
              <a:ext uri="{FF2B5EF4-FFF2-40B4-BE49-F238E27FC236}">
                <a16:creationId xmlns:a16="http://schemas.microsoft.com/office/drawing/2014/main" id="{201E7E7B-1FE9-49F6-B64A-317FCB5063A8}"/>
              </a:ext>
            </a:extLst>
          </p:cNvPr>
          <p:cNvCxnSpPr>
            <a:cxnSpLocks/>
          </p:cNvCxnSpPr>
          <p:nvPr/>
        </p:nvCxnSpPr>
        <p:spPr>
          <a:xfrm>
            <a:off x="2042922" y="4809938"/>
            <a:ext cx="709070" cy="0"/>
          </a:xfrm>
          <a:prstGeom prst="straightConnector1">
            <a:avLst/>
          </a:prstGeom>
          <a:ln w="9525"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矩形 13">
            <a:extLst>
              <a:ext uri="{FF2B5EF4-FFF2-40B4-BE49-F238E27FC236}">
                <a16:creationId xmlns:a16="http://schemas.microsoft.com/office/drawing/2014/main" id="{1CD66235-E2E8-4C22-B572-F24C75983739}"/>
              </a:ext>
            </a:extLst>
          </p:cNvPr>
          <p:cNvSpPr/>
          <p:nvPr/>
        </p:nvSpPr>
        <p:spPr>
          <a:xfrm>
            <a:off x="765975" y="4682980"/>
            <a:ext cx="1276947" cy="25391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wrap="square" rtlCol="0" anchor="ctr">
            <a:spAutoFit/>
          </a:bodyPr>
          <a:lstStyle/>
          <a:p>
            <a:pPr algn="l"/>
            <a:r>
              <a:rPr lang="en-US" altLang="zh-CN" sz="1050" dirty="0">
                <a:latin typeface="微软雅黑" panose="020B0503020204020204" pitchFamily="34" charset="-122"/>
                <a:ea typeface="微软雅黑" panose="020B0503020204020204" pitchFamily="34" charset="-122"/>
              </a:rPr>
              <a:t>Spring Data JPA</a:t>
            </a:r>
            <a:endParaRPr lang="zh-CN" altLang="en-US" sz="1050" dirty="0">
              <a:latin typeface="微软雅黑" panose="020B0503020204020204" pitchFamily="34" charset="-122"/>
              <a:ea typeface="微软雅黑" panose="020B0503020204020204" pitchFamily="34" charset="-122"/>
            </a:endParaRPr>
          </a:p>
        </p:txBody>
      </p:sp>
      <p:cxnSp>
        <p:nvCxnSpPr>
          <p:cNvPr id="17" name="直接箭头连接符 16">
            <a:extLst>
              <a:ext uri="{FF2B5EF4-FFF2-40B4-BE49-F238E27FC236}">
                <a16:creationId xmlns:a16="http://schemas.microsoft.com/office/drawing/2014/main" id="{7F3FF7A7-23C3-4257-955D-5706B89308D4}"/>
              </a:ext>
            </a:extLst>
          </p:cNvPr>
          <p:cNvCxnSpPr>
            <a:cxnSpLocks/>
          </p:cNvCxnSpPr>
          <p:nvPr/>
        </p:nvCxnSpPr>
        <p:spPr>
          <a:xfrm>
            <a:off x="1404448" y="4925252"/>
            <a:ext cx="283675" cy="376510"/>
          </a:xfrm>
          <a:prstGeom prst="straightConnector1">
            <a:avLst/>
          </a:prstGeom>
          <a:ln w="9525"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文本框 25">
            <a:extLst>
              <a:ext uri="{FF2B5EF4-FFF2-40B4-BE49-F238E27FC236}">
                <a16:creationId xmlns:a16="http://schemas.microsoft.com/office/drawing/2014/main" id="{A3E6BC3C-3671-499D-A05D-B2CCC648A0B3}"/>
              </a:ext>
            </a:extLst>
          </p:cNvPr>
          <p:cNvSpPr txBox="1"/>
          <p:nvPr/>
        </p:nvSpPr>
        <p:spPr>
          <a:xfrm>
            <a:off x="2910254" y="6209235"/>
            <a:ext cx="422032" cy="261610"/>
          </a:xfrm>
          <a:prstGeom prst="rect">
            <a:avLst/>
          </a:prstGeom>
          <a:noFill/>
        </p:spPr>
        <p:txBody>
          <a:bodyPr wrap="square" rtlCol="0">
            <a:spAutoFit/>
          </a:bodyPr>
          <a:lstStyle/>
          <a:p>
            <a:r>
              <a:rPr lang="en-US" altLang="zh-CN" sz="1100" dirty="0"/>
              <a:t>DB</a:t>
            </a:r>
            <a:endParaRPr lang="zh-CN" altLang="en-US" sz="1100" dirty="0"/>
          </a:p>
        </p:txBody>
      </p:sp>
    </p:spTree>
    <p:extLst>
      <p:ext uri="{BB962C8B-B14F-4D97-AF65-F5344CB8AC3E}">
        <p14:creationId xmlns:p14="http://schemas.microsoft.com/office/powerpoint/2010/main" val="188942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751F4B-96C3-4325-9654-087FFBBF4B04}"/>
              </a:ext>
            </a:extLst>
          </p:cNvPr>
          <p:cNvSpPr>
            <a:spLocks noGrp="1"/>
          </p:cNvSpPr>
          <p:nvPr>
            <p:ph type="title"/>
          </p:nvPr>
        </p:nvSpPr>
        <p:spPr/>
        <p:txBody>
          <a:bodyPr/>
          <a:lstStyle/>
          <a:p>
            <a:r>
              <a:rPr lang="zh-CN" altLang="en-US" b="1" dirty="0">
                <a:solidFill>
                  <a:srgbClr val="D24726"/>
                </a:solidFill>
              </a:rPr>
              <a:t>初识</a:t>
            </a:r>
            <a:r>
              <a:rPr lang="en-US" altLang="zh-CN" b="1" dirty="0">
                <a:solidFill>
                  <a:srgbClr val="D24726"/>
                </a:solidFill>
              </a:rPr>
              <a:t>Spring Data</a:t>
            </a:r>
            <a:endParaRPr lang="zh-CN" altLang="en-US" dirty="0">
              <a:solidFill>
                <a:srgbClr val="D24726"/>
              </a:solidFill>
            </a:endParaRPr>
          </a:p>
        </p:txBody>
      </p:sp>
      <p:sp>
        <p:nvSpPr>
          <p:cNvPr id="3" name="内容占位符 2">
            <a:extLst>
              <a:ext uri="{FF2B5EF4-FFF2-40B4-BE49-F238E27FC236}">
                <a16:creationId xmlns:a16="http://schemas.microsoft.com/office/drawing/2014/main" id="{853435FA-0C9D-45C0-9B9E-863AECFE030F}"/>
              </a:ext>
            </a:extLst>
          </p:cNvPr>
          <p:cNvSpPr>
            <a:spLocks noGrp="1"/>
          </p:cNvSpPr>
          <p:nvPr>
            <p:ph sz="quarter" idx="10"/>
          </p:nvPr>
        </p:nvSpPr>
        <p:spPr>
          <a:xfrm>
            <a:off x="539496" y="1435608"/>
            <a:ext cx="10440924" cy="4576572"/>
          </a:xfrm>
        </p:spPr>
        <p:txBody>
          <a:bodyPr>
            <a:normAutofit/>
          </a:bodyPr>
          <a:lstStyle/>
          <a:p>
            <a:r>
              <a:rPr lang="en-US" altLang="zh-CN" dirty="0"/>
              <a:t>       Spring Data</a:t>
            </a:r>
            <a:r>
              <a:rPr lang="zh-CN" altLang="en-US" dirty="0"/>
              <a:t>项目是从</a:t>
            </a:r>
            <a:r>
              <a:rPr lang="en-US" altLang="zh-CN" dirty="0"/>
              <a:t>2010</a:t>
            </a:r>
            <a:r>
              <a:rPr lang="zh-CN" altLang="en-US" dirty="0"/>
              <a:t>年发展起来的，从创立之初</a:t>
            </a:r>
            <a:r>
              <a:rPr lang="en-US" altLang="zh-CN" dirty="0"/>
              <a:t>Spring Data</a:t>
            </a:r>
            <a:r>
              <a:rPr lang="zh-CN" altLang="en-US" dirty="0"/>
              <a:t>主旨就想提供一个大家熟悉的、一致的、基于</a:t>
            </a:r>
            <a:r>
              <a:rPr lang="en-US" altLang="zh-CN" dirty="0"/>
              <a:t>Spring</a:t>
            </a:r>
            <a:r>
              <a:rPr lang="zh-CN" altLang="en-US" dirty="0"/>
              <a:t>的数据访问编程模型，同时仍然保留底层数据存储的特殊特性。它可以轻松地让开发 者使用数据访问技术，包括关系数据库、非关系数据库（</a:t>
            </a:r>
            <a:r>
              <a:rPr lang="en-US" altLang="zh-CN" dirty="0"/>
              <a:t>NoSQL</a:t>
            </a:r>
            <a:r>
              <a:rPr lang="zh-CN" altLang="en-US" dirty="0"/>
              <a:t>）和 基于云的数据服务。</a:t>
            </a:r>
            <a:endParaRPr lang="en-US" altLang="zh-CN" dirty="0"/>
          </a:p>
          <a:p>
            <a:r>
              <a:rPr lang="en-US" altLang="zh-CN" dirty="0"/>
              <a:t>       Spring Data Common</a:t>
            </a:r>
            <a:r>
              <a:rPr lang="zh-CN" altLang="en-US" dirty="0"/>
              <a:t>是</a:t>
            </a:r>
            <a:r>
              <a:rPr lang="en-US" altLang="zh-CN" dirty="0"/>
              <a:t>Spring Data</a:t>
            </a:r>
            <a:r>
              <a:rPr lang="zh-CN" altLang="en-US" dirty="0"/>
              <a:t>所有模块的公用部分，该项 目提供跨</a:t>
            </a:r>
            <a:r>
              <a:rPr lang="en-US" altLang="zh-CN" dirty="0"/>
              <a:t>Spring</a:t>
            </a:r>
            <a:r>
              <a:rPr lang="zh-CN" altLang="en-US" dirty="0"/>
              <a:t>数据项目的共享基础设施。它包含了技术中立的库接口以及一个坚持</a:t>
            </a:r>
            <a:r>
              <a:rPr lang="en-US" altLang="zh-CN" dirty="0"/>
              <a:t>Java</a:t>
            </a:r>
            <a:r>
              <a:rPr lang="zh-CN" altLang="en-US" dirty="0"/>
              <a:t>类的元数据模型。</a:t>
            </a:r>
          </a:p>
          <a:p>
            <a:r>
              <a:rPr lang="en-US" altLang="zh-CN" dirty="0"/>
              <a:t>       Spring Data</a:t>
            </a:r>
            <a:r>
              <a:rPr lang="zh-CN" altLang="en-US" dirty="0"/>
              <a:t>不仅对传统的数据库访问技术</a:t>
            </a:r>
            <a:r>
              <a:rPr lang="en-US" altLang="zh-CN" dirty="0"/>
              <a:t>JDBC</a:t>
            </a:r>
            <a:r>
              <a:rPr lang="zh-CN" altLang="en-US" dirty="0"/>
              <a:t>、</a:t>
            </a:r>
            <a:r>
              <a:rPr lang="en-US" altLang="zh-CN" dirty="0"/>
              <a:t>Hibernate</a:t>
            </a:r>
            <a:r>
              <a:rPr lang="zh-CN" altLang="en-US" dirty="0"/>
              <a:t>、 </a:t>
            </a:r>
            <a:r>
              <a:rPr lang="en-US" altLang="zh-CN" dirty="0"/>
              <a:t>JDO</a:t>
            </a:r>
            <a:r>
              <a:rPr lang="zh-CN" altLang="en-US" dirty="0"/>
              <a:t>、</a:t>
            </a:r>
            <a:r>
              <a:rPr lang="en-US" altLang="zh-CN" dirty="0" err="1"/>
              <a:t>TopLick</a:t>
            </a:r>
            <a:r>
              <a:rPr lang="zh-CN" altLang="en-US" dirty="0"/>
              <a:t>、</a:t>
            </a:r>
            <a:r>
              <a:rPr lang="en-US" altLang="zh-CN" dirty="0"/>
              <a:t>JPA</a:t>
            </a:r>
            <a:r>
              <a:rPr lang="zh-CN" altLang="en-US" dirty="0"/>
              <a:t>、</a:t>
            </a:r>
            <a:r>
              <a:rPr lang="en-US" altLang="zh-CN" dirty="0" err="1"/>
              <a:t>Mybitas</a:t>
            </a:r>
            <a:r>
              <a:rPr lang="zh-CN" altLang="en-US" dirty="0"/>
              <a:t>做了很好的支持、扩展、抽象、提供方便的</a:t>
            </a:r>
            <a:r>
              <a:rPr lang="en-US" altLang="zh-CN" dirty="0"/>
              <a:t>API</a:t>
            </a:r>
            <a:r>
              <a:rPr lang="zh-CN" altLang="en-US" dirty="0"/>
              <a:t>，还对</a:t>
            </a:r>
            <a:r>
              <a:rPr lang="en-US" altLang="zh-CN" dirty="0"/>
              <a:t>NoSQL</a:t>
            </a:r>
            <a:r>
              <a:rPr lang="zh-CN" altLang="en-US" dirty="0"/>
              <a:t>等非关系数据做了很好的支持，包括</a:t>
            </a:r>
            <a:r>
              <a:rPr lang="en-US" altLang="zh-CN" dirty="0"/>
              <a:t>MongoDB</a:t>
            </a:r>
            <a:r>
              <a:rPr lang="zh-CN" altLang="en-US" dirty="0"/>
              <a:t>、 </a:t>
            </a:r>
            <a:r>
              <a:rPr lang="en-US" altLang="zh-CN" dirty="0"/>
              <a:t>Redis</a:t>
            </a:r>
            <a:r>
              <a:rPr lang="zh-CN" altLang="en-US" dirty="0"/>
              <a:t>、</a:t>
            </a:r>
            <a:r>
              <a:rPr lang="en-US" altLang="zh-CN" dirty="0"/>
              <a:t>Apache </a:t>
            </a:r>
            <a:r>
              <a:rPr lang="en-US" altLang="zh-CN" dirty="0" err="1"/>
              <a:t>Solr</a:t>
            </a:r>
            <a:r>
              <a:rPr lang="zh-CN" altLang="en-US" dirty="0"/>
              <a:t>等。</a:t>
            </a:r>
            <a:endParaRPr lang="en-US" altLang="zh-CN" dirty="0"/>
          </a:p>
          <a:p>
            <a:pPr marL="171450" indent="-171450">
              <a:buFont typeface="Arial" panose="020B0604020202020204" pitchFamily="34" charset="0"/>
              <a:buChar char="•"/>
            </a:pPr>
            <a:r>
              <a:rPr lang="zh-CN" altLang="en-US" dirty="0"/>
              <a:t>历史：</a:t>
            </a:r>
            <a:r>
              <a:rPr lang="en-US" altLang="zh-CN" dirty="0"/>
              <a:t>2010</a:t>
            </a:r>
            <a:r>
              <a:rPr lang="zh-CN" altLang="en-US" dirty="0"/>
              <a:t>年，作者</a:t>
            </a:r>
            <a:r>
              <a:rPr lang="en-US" altLang="zh-CN" dirty="0">
                <a:solidFill>
                  <a:srgbClr val="DD462F"/>
                </a:solidFill>
                <a:hlinkClick r:id="rId3"/>
              </a:rPr>
              <a:t>Rod Johnson</a:t>
            </a:r>
            <a:r>
              <a:rPr lang="zh-CN" altLang="en-US" dirty="0"/>
              <a:t>，</a:t>
            </a:r>
            <a:r>
              <a:rPr lang="en-US" altLang="zh-CN" dirty="0"/>
              <a:t>Spring Source</a:t>
            </a:r>
            <a:r>
              <a:rPr lang="zh-CN" altLang="en-US" dirty="0"/>
              <a:t>项目</a:t>
            </a:r>
            <a:endParaRPr lang="en-US" altLang="zh-CN" dirty="0"/>
          </a:p>
          <a:p>
            <a:pPr marL="171450" indent="-171450">
              <a:buFont typeface="Arial" panose="020B0604020202020204" pitchFamily="34" charset="0"/>
              <a:buChar char="•"/>
            </a:pPr>
            <a:r>
              <a:rPr lang="zh-CN" altLang="en-US" dirty="0"/>
              <a:t>官网：</a:t>
            </a:r>
            <a:r>
              <a:rPr lang="en-US" altLang="zh-CN" dirty="0">
                <a:hlinkClick r:id="rId4"/>
              </a:rPr>
              <a:t>http://spring.io/projects/spring-data</a:t>
            </a:r>
            <a:endParaRPr lang="zh-CN" altLang="en-US" b="1" dirty="0"/>
          </a:p>
          <a:p>
            <a:endParaRPr lang="zh-CN" altLang="en-US" dirty="0"/>
          </a:p>
        </p:txBody>
      </p:sp>
    </p:spTree>
    <p:extLst>
      <p:ext uri="{BB962C8B-B14F-4D97-AF65-F5344CB8AC3E}">
        <p14:creationId xmlns:p14="http://schemas.microsoft.com/office/powerpoint/2010/main" val="2051236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1B07A-B81F-4E6A-9C0A-B27482ACD3CE}"/>
              </a:ext>
            </a:extLst>
          </p:cNvPr>
          <p:cNvSpPr>
            <a:spLocks noGrp="1"/>
          </p:cNvSpPr>
          <p:nvPr>
            <p:ph type="title"/>
          </p:nvPr>
        </p:nvSpPr>
        <p:spPr/>
        <p:txBody>
          <a:bodyPr/>
          <a:lstStyle/>
          <a:p>
            <a:r>
              <a:rPr lang="en-US" altLang="zh-CN" sz="3200" b="1" dirty="0">
                <a:solidFill>
                  <a:srgbClr val="DD462F"/>
                </a:solidFill>
              </a:rPr>
              <a:t>Spring Data </a:t>
            </a:r>
            <a:r>
              <a:rPr lang="zh-CN" altLang="en-US" sz="3200" b="1" dirty="0">
                <a:solidFill>
                  <a:srgbClr val="DD462F"/>
                </a:solidFill>
              </a:rPr>
              <a:t>结构</a:t>
            </a:r>
            <a:endParaRPr lang="zh-CN" altLang="en-US" b="1" dirty="0">
              <a:solidFill>
                <a:srgbClr val="DD462F"/>
              </a:solidFill>
            </a:endParaRPr>
          </a:p>
        </p:txBody>
      </p:sp>
      <p:pic>
        <p:nvPicPr>
          <p:cNvPr id="10" name="图片 9">
            <a:extLst>
              <a:ext uri="{FF2B5EF4-FFF2-40B4-BE49-F238E27FC236}">
                <a16:creationId xmlns:a16="http://schemas.microsoft.com/office/drawing/2014/main" id="{156BFD6C-0E4B-4F37-867A-8E03C7B3B476}"/>
              </a:ext>
            </a:extLst>
          </p:cNvPr>
          <p:cNvPicPr>
            <a:picLocks noChangeAspect="1"/>
          </p:cNvPicPr>
          <p:nvPr/>
        </p:nvPicPr>
        <p:blipFill>
          <a:blip r:embed="rId2"/>
          <a:stretch>
            <a:fillRect/>
          </a:stretch>
        </p:blipFill>
        <p:spPr>
          <a:xfrm>
            <a:off x="594360" y="1270574"/>
            <a:ext cx="6581958" cy="5263832"/>
          </a:xfrm>
          <a:prstGeom prst="rect">
            <a:avLst/>
          </a:prstGeom>
        </p:spPr>
      </p:pic>
    </p:spTree>
    <p:extLst>
      <p:ext uri="{BB962C8B-B14F-4D97-AF65-F5344CB8AC3E}">
        <p14:creationId xmlns:p14="http://schemas.microsoft.com/office/powerpoint/2010/main" val="3458750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898B8-ABA5-4CF1-81CA-2A1B4F5B7BAF}"/>
              </a:ext>
            </a:extLst>
          </p:cNvPr>
          <p:cNvSpPr>
            <a:spLocks noGrp="1"/>
          </p:cNvSpPr>
          <p:nvPr>
            <p:ph type="title"/>
          </p:nvPr>
        </p:nvSpPr>
        <p:spPr/>
        <p:txBody>
          <a:bodyPr/>
          <a:lstStyle/>
          <a:p>
            <a:r>
              <a:rPr lang="en-US" altLang="zh-CN" b="1" dirty="0">
                <a:solidFill>
                  <a:srgbClr val="D24726"/>
                </a:solidFill>
              </a:rPr>
              <a:t>Spring Data</a:t>
            </a:r>
            <a:r>
              <a:rPr lang="zh-CN" altLang="en-US" b="1" dirty="0">
                <a:solidFill>
                  <a:srgbClr val="D24726"/>
                </a:solidFill>
              </a:rPr>
              <a:t>子项目</a:t>
            </a:r>
          </a:p>
        </p:txBody>
      </p:sp>
      <p:sp>
        <p:nvSpPr>
          <p:cNvPr id="3" name="内容占位符 2">
            <a:extLst>
              <a:ext uri="{FF2B5EF4-FFF2-40B4-BE49-F238E27FC236}">
                <a16:creationId xmlns:a16="http://schemas.microsoft.com/office/drawing/2014/main" id="{BFA38841-52F1-4AD1-8E01-D26967E96C17}"/>
              </a:ext>
            </a:extLst>
          </p:cNvPr>
          <p:cNvSpPr>
            <a:spLocks noGrp="1"/>
          </p:cNvSpPr>
          <p:nvPr>
            <p:ph sz="quarter" idx="10"/>
          </p:nvPr>
        </p:nvSpPr>
        <p:spPr>
          <a:xfrm>
            <a:off x="649224" y="1344168"/>
            <a:ext cx="3282696" cy="5166360"/>
          </a:xfrm>
        </p:spPr>
        <p:txBody>
          <a:bodyPr>
            <a:normAutofit/>
          </a:bodyPr>
          <a:lstStyle/>
          <a:p>
            <a:pPr>
              <a:lnSpc>
                <a:spcPct val="110000"/>
              </a:lnSpc>
            </a:pPr>
            <a:r>
              <a:rPr lang="zh-CN" altLang="en-US" dirty="0"/>
              <a:t>主要子项目：</a:t>
            </a:r>
            <a:endParaRPr lang="en-US" altLang="zh-CN" sz="2800" dirty="0"/>
          </a:p>
          <a:p>
            <a:pPr marL="171450" indent="-171450">
              <a:lnSpc>
                <a:spcPct val="110000"/>
              </a:lnSpc>
              <a:buFont typeface="Arial" panose="020B0604020202020204" pitchFamily="34" charset="0"/>
              <a:buChar char="•"/>
            </a:pPr>
            <a:r>
              <a:rPr lang="en-US" altLang="zh-CN" dirty="0"/>
              <a:t>Spring Data Commons </a:t>
            </a:r>
          </a:p>
          <a:p>
            <a:pPr marL="171450" indent="-171450">
              <a:lnSpc>
                <a:spcPct val="110000"/>
              </a:lnSpc>
              <a:buFont typeface="Arial" panose="020B0604020202020204" pitchFamily="34" charset="0"/>
              <a:buChar char="•"/>
            </a:pPr>
            <a:r>
              <a:rPr lang="en-US" altLang="zh-CN" dirty="0"/>
              <a:t>Spring Data </a:t>
            </a:r>
            <a:r>
              <a:rPr lang="en-US" altLang="zh-CN" dirty="0" err="1"/>
              <a:t>Gemfire</a:t>
            </a:r>
            <a:r>
              <a:rPr lang="en-US" altLang="zh-CN" dirty="0"/>
              <a:t> </a:t>
            </a:r>
          </a:p>
          <a:p>
            <a:pPr marL="171450" indent="-171450">
              <a:lnSpc>
                <a:spcPct val="110000"/>
              </a:lnSpc>
              <a:buFont typeface="Arial" panose="020B0604020202020204" pitchFamily="34" charset="0"/>
              <a:buChar char="•"/>
            </a:pPr>
            <a:r>
              <a:rPr lang="en-US" altLang="zh-CN" dirty="0"/>
              <a:t>Spring Data JPA </a:t>
            </a:r>
          </a:p>
          <a:p>
            <a:pPr marL="171450" indent="-171450">
              <a:lnSpc>
                <a:spcPct val="110000"/>
              </a:lnSpc>
              <a:buFont typeface="Arial" panose="020B0604020202020204" pitchFamily="34" charset="0"/>
              <a:buChar char="•"/>
            </a:pPr>
            <a:r>
              <a:rPr lang="en-US" altLang="zh-CN" dirty="0"/>
              <a:t>Spring Data </a:t>
            </a:r>
            <a:r>
              <a:rPr lang="en-US" altLang="zh-CN" dirty="0" err="1"/>
              <a:t>KeyValue</a:t>
            </a:r>
            <a:r>
              <a:rPr lang="en-US" altLang="zh-CN" dirty="0"/>
              <a:t> </a:t>
            </a:r>
          </a:p>
          <a:p>
            <a:pPr marL="171450" indent="-171450">
              <a:lnSpc>
                <a:spcPct val="110000"/>
              </a:lnSpc>
              <a:buFont typeface="Arial" panose="020B0604020202020204" pitchFamily="34" charset="0"/>
              <a:buChar char="•"/>
            </a:pPr>
            <a:r>
              <a:rPr lang="en-US" altLang="zh-CN" dirty="0"/>
              <a:t>Spring Data LDAP </a:t>
            </a:r>
          </a:p>
          <a:p>
            <a:pPr marL="171450" indent="-171450">
              <a:lnSpc>
                <a:spcPct val="110000"/>
              </a:lnSpc>
              <a:buFont typeface="Arial" panose="020B0604020202020204" pitchFamily="34" charset="0"/>
              <a:buChar char="•"/>
            </a:pPr>
            <a:r>
              <a:rPr lang="en-US" altLang="zh-CN" dirty="0"/>
              <a:t>Spring Data MongoDB </a:t>
            </a:r>
          </a:p>
          <a:p>
            <a:pPr marL="171450" indent="-171450">
              <a:lnSpc>
                <a:spcPct val="110000"/>
              </a:lnSpc>
              <a:buFont typeface="Arial" panose="020B0604020202020204" pitchFamily="34" charset="0"/>
              <a:buChar char="•"/>
            </a:pPr>
            <a:r>
              <a:rPr lang="en-US" altLang="zh-CN" dirty="0"/>
              <a:t>Spring Data REST </a:t>
            </a:r>
          </a:p>
          <a:p>
            <a:pPr marL="171450" indent="-171450">
              <a:lnSpc>
                <a:spcPct val="110000"/>
              </a:lnSpc>
              <a:buFont typeface="Arial" panose="020B0604020202020204" pitchFamily="34" charset="0"/>
              <a:buChar char="•"/>
            </a:pPr>
            <a:r>
              <a:rPr lang="en-US" altLang="zh-CN" dirty="0"/>
              <a:t>Spring Data Redis</a:t>
            </a:r>
          </a:p>
          <a:p>
            <a:pPr marL="171450" indent="-171450">
              <a:lnSpc>
                <a:spcPct val="110000"/>
              </a:lnSpc>
              <a:buFont typeface="Arial" panose="020B0604020202020204" pitchFamily="34" charset="0"/>
              <a:buChar char="•"/>
            </a:pPr>
            <a:r>
              <a:rPr lang="en-US" altLang="zh-CN" dirty="0"/>
              <a:t>Spring Data for Apache Cassandra </a:t>
            </a:r>
          </a:p>
          <a:p>
            <a:pPr marL="171450" indent="-171450">
              <a:lnSpc>
                <a:spcPct val="110000"/>
              </a:lnSpc>
              <a:buFont typeface="Arial" panose="020B0604020202020204" pitchFamily="34" charset="0"/>
              <a:buChar char="•"/>
            </a:pPr>
            <a:r>
              <a:rPr lang="en-US" altLang="zh-CN" dirty="0"/>
              <a:t>Spring Data for Apache </a:t>
            </a:r>
            <a:r>
              <a:rPr lang="en-US" altLang="zh-CN" dirty="0" err="1"/>
              <a:t>Solr</a:t>
            </a:r>
            <a:endParaRPr lang="en-US" altLang="zh-CN" dirty="0"/>
          </a:p>
        </p:txBody>
      </p:sp>
      <p:sp>
        <p:nvSpPr>
          <p:cNvPr id="4" name="内容占位符 2">
            <a:extLst>
              <a:ext uri="{FF2B5EF4-FFF2-40B4-BE49-F238E27FC236}">
                <a16:creationId xmlns:a16="http://schemas.microsoft.com/office/drawing/2014/main" id="{F360EB69-4F78-4173-8DED-258F32DD0A31}"/>
              </a:ext>
            </a:extLst>
          </p:cNvPr>
          <p:cNvSpPr txBox="1">
            <a:spLocks/>
          </p:cNvSpPr>
          <p:nvPr/>
        </p:nvSpPr>
        <p:spPr>
          <a:xfrm>
            <a:off x="4870704" y="1344168"/>
            <a:ext cx="3282696" cy="516636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10000"/>
              </a:lnSpc>
            </a:pPr>
            <a:r>
              <a:rPr lang="zh-CN" altLang="en-US" dirty="0"/>
              <a:t>社区支持的子项目：</a:t>
            </a:r>
            <a:endParaRPr lang="zh-CN" altLang="en-US" sz="2800" dirty="0"/>
          </a:p>
          <a:p>
            <a:pPr marL="171450" indent="-171450">
              <a:lnSpc>
                <a:spcPct val="110000"/>
              </a:lnSpc>
              <a:buFont typeface="Arial" panose="020B0604020202020204" pitchFamily="34" charset="0"/>
              <a:buChar char="•"/>
            </a:pPr>
            <a:r>
              <a:rPr lang="en-US" altLang="zh-CN" dirty="0"/>
              <a:t>Spring Data Aerospike</a:t>
            </a:r>
          </a:p>
          <a:p>
            <a:pPr marL="171450" indent="-171450">
              <a:lnSpc>
                <a:spcPct val="110000"/>
              </a:lnSpc>
              <a:buFont typeface="Arial" panose="020B0604020202020204" pitchFamily="34" charset="0"/>
              <a:buChar char="•"/>
            </a:pPr>
            <a:r>
              <a:rPr lang="en-US" altLang="zh-CN" dirty="0"/>
              <a:t>Spring Data Couchbase </a:t>
            </a:r>
          </a:p>
          <a:p>
            <a:pPr marL="171450" indent="-171450">
              <a:lnSpc>
                <a:spcPct val="110000"/>
              </a:lnSpc>
              <a:buFont typeface="Arial" panose="020B0604020202020204" pitchFamily="34" charset="0"/>
              <a:buChar char="•"/>
            </a:pPr>
            <a:r>
              <a:rPr lang="en-US" altLang="zh-CN" dirty="0"/>
              <a:t>Spring Data DynamoDB </a:t>
            </a:r>
          </a:p>
          <a:p>
            <a:pPr marL="171450" indent="-171450">
              <a:lnSpc>
                <a:spcPct val="110000"/>
              </a:lnSpc>
              <a:buFont typeface="Arial" panose="020B0604020202020204" pitchFamily="34" charset="0"/>
              <a:buChar char="•"/>
            </a:pPr>
            <a:r>
              <a:rPr lang="en-US" altLang="zh-CN" dirty="0"/>
              <a:t>Spring Data Elasticsearch </a:t>
            </a:r>
          </a:p>
          <a:p>
            <a:pPr marL="171450" indent="-171450">
              <a:lnSpc>
                <a:spcPct val="110000"/>
              </a:lnSpc>
              <a:buFont typeface="Arial" panose="020B0604020202020204" pitchFamily="34" charset="0"/>
              <a:buChar char="•"/>
            </a:pPr>
            <a:r>
              <a:rPr lang="en-US" altLang="zh-CN" dirty="0"/>
              <a:t>Spring Data </a:t>
            </a:r>
            <a:r>
              <a:rPr lang="en-US" altLang="zh-CN" dirty="0" err="1"/>
              <a:t>Hazelcast</a:t>
            </a:r>
            <a:r>
              <a:rPr lang="en-US" altLang="zh-CN" dirty="0"/>
              <a:t> </a:t>
            </a:r>
          </a:p>
          <a:p>
            <a:pPr marL="171450" indent="-171450">
              <a:lnSpc>
                <a:spcPct val="110000"/>
              </a:lnSpc>
              <a:buFont typeface="Arial" panose="020B0604020202020204" pitchFamily="34" charset="0"/>
              <a:buChar char="•"/>
            </a:pPr>
            <a:r>
              <a:rPr lang="en-US" altLang="zh-CN" dirty="0"/>
              <a:t>Spring Data Jest </a:t>
            </a:r>
          </a:p>
          <a:p>
            <a:pPr marL="171450" indent="-171450">
              <a:lnSpc>
                <a:spcPct val="110000"/>
              </a:lnSpc>
              <a:buFont typeface="Arial" panose="020B0604020202020204" pitchFamily="34" charset="0"/>
              <a:buChar char="•"/>
            </a:pPr>
            <a:r>
              <a:rPr lang="en-US" altLang="zh-CN" dirty="0"/>
              <a:t>Spring Data Neo4j </a:t>
            </a:r>
          </a:p>
          <a:p>
            <a:pPr marL="171450" indent="-171450">
              <a:lnSpc>
                <a:spcPct val="110000"/>
              </a:lnSpc>
              <a:buFont typeface="Arial" panose="020B0604020202020204" pitchFamily="34" charset="0"/>
              <a:buChar char="•"/>
            </a:pPr>
            <a:r>
              <a:rPr lang="en-US" altLang="zh-CN" dirty="0"/>
              <a:t>Spring Data Vault</a:t>
            </a:r>
          </a:p>
        </p:txBody>
      </p:sp>
      <p:sp>
        <p:nvSpPr>
          <p:cNvPr id="5" name="内容占位符 2">
            <a:extLst>
              <a:ext uri="{FF2B5EF4-FFF2-40B4-BE49-F238E27FC236}">
                <a16:creationId xmlns:a16="http://schemas.microsoft.com/office/drawing/2014/main" id="{D32F1A2F-9B79-4998-8070-6FB2E58C00D8}"/>
              </a:ext>
            </a:extLst>
          </p:cNvPr>
          <p:cNvSpPr txBox="1">
            <a:spLocks/>
          </p:cNvSpPr>
          <p:nvPr/>
        </p:nvSpPr>
        <p:spPr>
          <a:xfrm>
            <a:off x="8153400" y="1344168"/>
            <a:ext cx="3282696" cy="516636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10000"/>
              </a:lnSpc>
            </a:pPr>
            <a:r>
              <a:rPr lang="zh-CN" altLang="en-US" dirty="0"/>
              <a:t>其他子项目：</a:t>
            </a:r>
            <a:endParaRPr lang="zh-CN" altLang="en-US" sz="2800" dirty="0"/>
          </a:p>
          <a:p>
            <a:pPr marL="171450" indent="-171450">
              <a:lnSpc>
                <a:spcPct val="110000"/>
              </a:lnSpc>
              <a:buFont typeface="Arial" panose="020B0604020202020204" pitchFamily="34" charset="0"/>
              <a:buChar char="•"/>
            </a:pPr>
            <a:r>
              <a:rPr lang="en-US" altLang="zh-CN" dirty="0"/>
              <a:t>Spring Data JDBC Extensions </a:t>
            </a:r>
          </a:p>
          <a:p>
            <a:pPr marL="171450" indent="-171450">
              <a:lnSpc>
                <a:spcPct val="110000"/>
              </a:lnSpc>
              <a:buFont typeface="Arial" panose="020B0604020202020204" pitchFamily="34" charset="0"/>
              <a:buChar char="•"/>
            </a:pPr>
            <a:r>
              <a:rPr lang="en-US" altLang="zh-CN" dirty="0"/>
              <a:t>Spring for Apache Hadoop </a:t>
            </a:r>
          </a:p>
          <a:p>
            <a:pPr marL="171450" indent="-171450">
              <a:lnSpc>
                <a:spcPct val="110000"/>
              </a:lnSpc>
              <a:buFont typeface="Arial" panose="020B0604020202020204" pitchFamily="34" charset="0"/>
              <a:buChar char="•"/>
            </a:pPr>
            <a:r>
              <a:rPr lang="en-US" altLang="zh-CN" dirty="0"/>
              <a:t>Spring Content</a:t>
            </a:r>
          </a:p>
          <a:p>
            <a:pPr marL="171450" indent="-171450">
              <a:lnSpc>
                <a:spcPct val="110000"/>
              </a:lnSpc>
              <a:buFont typeface="Arial" panose="020B0604020202020204" pitchFamily="34" charset="0"/>
              <a:buChar char="•"/>
            </a:pPr>
            <a:endParaRPr lang="en-US" altLang="zh-CN" dirty="0"/>
          </a:p>
        </p:txBody>
      </p:sp>
    </p:spTree>
    <p:extLst>
      <p:ext uri="{BB962C8B-B14F-4D97-AF65-F5344CB8AC3E}">
        <p14:creationId xmlns:p14="http://schemas.microsoft.com/office/powerpoint/2010/main" val="375676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24095-D9D9-4FF3-9F06-B807382DF354}"/>
              </a:ext>
            </a:extLst>
          </p:cNvPr>
          <p:cNvSpPr>
            <a:spLocks noGrp="1"/>
          </p:cNvSpPr>
          <p:nvPr>
            <p:ph type="title"/>
          </p:nvPr>
        </p:nvSpPr>
        <p:spPr/>
        <p:txBody>
          <a:bodyPr/>
          <a:lstStyle/>
          <a:p>
            <a:r>
              <a:rPr lang="zh-CN" altLang="en-US" b="1" dirty="0">
                <a:solidFill>
                  <a:srgbClr val="D24726"/>
                </a:solidFill>
              </a:rPr>
              <a:t>传统持久化方案</a:t>
            </a:r>
          </a:p>
        </p:txBody>
      </p:sp>
      <p:sp>
        <p:nvSpPr>
          <p:cNvPr id="3" name="内容占位符 2">
            <a:extLst>
              <a:ext uri="{FF2B5EF4-FFF2-40B4-BE49-F238E27FC236}">
                <a16:creationId xmlns:a16="http://schemas.microsoft.com/office/drawing/2014/main" id="{54A5CB12-7007-43F8-85A2-46F5D1CA67C0}"/>
              </a:ext>
            </a:extLst>
          </p:cNvPr>
          <p:cNvSpPr>
            <a:spLocks noGrp="1"/>
          </p:cNvSpPr>
          <p:nvPr>
            <p:ph sz="quarter" idx="10"/>
          </p:nvPr>
        </p:nvSpPr>
        <p:spPr>
          <a:xfrm>
            <a:off x="581441" y="1440180"/>
            <a:ext cx="6322698" cy="4130110"/>
          </a:xfrm>
        </p:spPr>
        <p:txBody>
          <a:bodyPr>
            <a:normAutofit/>
          </a:bodyPr>
          <a:lstStyle/>
          <a:p>
            <a:r>
              <a:rPr lang="zh-CN" altLang="en-US" sz="1800" dirty="0"/>
              <a:t>传统方式访问数据库：</a:t>
            </a:r>
            <a:endParaRPr lang="en-US" altLang="zh-CN" sz="1800" dirty="0"/>
          </a:p>
          <a:p>
            <a:pPr marL="971550" lvl="2" indent="-285750">
              <a:buFont typeface="Wingdings" panose="05000000000000000000" pitchFamily="2" charset="2"/>
              <a:buChar char="u"/>
            </a:pPr>
            <a:r>
              <a:rPr lang="en-US" altLang="zh-CN" sz="1800" dirty="0"/>
              <a:t>JDBC</a:t>
            </a:r>
          </a:p>
          <a:p>
            <a:pPr marL="971550" lvl="2" indent="-285750">
              <a:buFont typeface="Wingdings" panose="05000000000000000000" pitchFamily="2" charset="2"/>
              <a:buChar char="u"/>
            </a:pPr>
            <a:r>
              <a:rPr lang="en-US" altLang="zh-CN" sz="1800" dirty="0"/>
              <a:t>Spring JDBC</a:t>
            </a:r>
          </a:p>
          <a:p>
            <a:pPr marL="971550" lvl="2" indent="-285750">
              <a:buFont typeface="Wingdings" panose="05000000000000000000" pitchFamily="2" charset="2"/>
              <a:buChar char="u"/>
            </a:pPr>
            <a:r>
              <a:rPr lang="en-US" altLang="zh-CN" sz="1800" dirty="0"/>
              <a:t>Hibernate</a:t>
            </a:r>
          </a:p>
          <a:p>
            <a:pPr marL="971550" lvl="2" indent="-285750">
              <a:buFont typeface="Wingdings" panose="05000000000000000000" pitchFamily="2" charset="2"/>
              <a:buChar char="u"/>
            </a:pPr>
            <a:r>
              <a:rPr lang="en-US" altLang="zh-CN" sz="1800" dirty="0" err="1"/>
              <a:t>MyBatis</a:t>
            </a:r>
            <a:endParaRPr lang="en-US" altLang="zh-CN" sz="1800" dirty="0"/>
          </a:p>
          <a:p>
            <a:pPr marL="971550" lvl="2" indent="-285750">
              <a:buFont typeface="Wingdings" panose="05000000000000000000" pitchFamily="2" charset="2"/>
              <a:buChar char="u"/>
            </a:pPr>
            <a:r>
              <a:rPr lang="en-US" altLang="zh-CN" sz="1800" dirty="0"/>
              <a:t>Spring Data</a:t>
            </a:r>
            <a:r>
              <a:rPr lang="zh-CN" altLang="en-US" sz="1800" dirty="0"/>
              <a:t>（</a:t>
            </a:r>
            <a:r>
              <a:rPr lang="en-US" altLang="zh-CN" sz="1800" dirty="0"/>
              <a:t>JPA</a:t>
            </a:r>
            <a:r>
              <a:rPr lang="zh-CN" altLang="en-US" sz="1800" dirty="0"/>
              <a:t>、</a:t>
            </a:r>
            <a:r>
              <a:rPr lang="en-US" altLang="zh-CN" sz="1800" dirty="0"/>
              <a:t>MongoDB…</a:t>
            </a:r>
            <a:r>
              <a:rPr lang="zh-CN" altLang="en-US" sz="1800" dirty="0"/>
              <a:t>）</a:t>
            </a:r>
          </a:p>
        </p:txBody>
      </p:sp>
    </p:spTree>
    <p:extLst>
      <p:ext uri="{BB962C8B-B14F-4D97-AF65-F5344CB8AC3E}">
        <p14:creationId xmlns:p14="http://schemas.microsoft.com/office/powerpoint/2010/main" val="3499761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1FA9B-BFED-426E-AD0B-53E96B389EBD}"/>
              </a:ext>
            </a:extLst>
          </p:cNvPr>
          <p:cNvSpPr>
            <a:spLocks noGrp="1"/>
          </p:cNvSpPr>
          <p:nvPr>
            <p:ph type="title"/>
          </p:nvPr>
        </p:nvSpPr>
        <p:spPr/>
        <p:txBody>
          <a:bodyPr/>
          <a:lstStyle/>
          <a:p>
            <a:r>
              <a:rPr lang="en-US" altLang="zh-CN" b="1" dirty="0">
                <a:solidFill>
                  <a:srgbClr val="D24726"/>
                </a:solidFill>
              </a:rPr>
              <a:t>Spring Data</a:t>
            </a:r>
            <a:r>
              <a:rPr lang="zh-CN" altLang="en-US" b="1" dirty="0">
                <a:solidFill>
                  <a:srgbClr val="D24726"/>
                </a:solidFill>
              </a:rPr>
              <a:t>操作的主要特性</a:t>
            </a:r>
          </a:p>
        </p:txBody>
      </p:sp>
      <p:sp>
        <p:nvSpPr>
          <p:cNvPr id="3" name="内容占位符 2">
            <a:extLst>
              <a:ext uri="{FF2B5EF4-FFF2-40B4-BE49-F238E27FC236}">
                <a16:creationId xmlns:a16="http://schemas.microsoft.com/office/drawing/2014/main" id="{3DC9CDBA-0C83-4D85-91D7-9D5FE77D7C4C}"/>
              </a:ext>
            </a:extLst>
          </p:cNvPr>
          <p:cNvSpPr>
            <a:spLocks noGrp="1"/>
          </p:cNvSpPr>
          <p:nvPr>
            <p:ph sz="quarter" idx="10"/>
          </p:nvPr>
        </p:nvSpPr>
        <p:spPr>
          <a:xfrm>
            <a:off x="539496" y="1435608"/>
            <a:ext cx="11000232" cy="4974336"/>
          </a:xfrm>
        </p:spPr>
        <p:txBody>
          <a:bodyPr/>
          <a:lstStyle/>
          <a:p>
            <a:r>
              <a:rPr lang="en-US" altLang="zh-CN" dirty="0"/>
              <a:t>Spring Data</a:t>
            </a:r>
            <a:r>
              <a:rPr lang="zh-CN" altLang="en-US" dirty="0"/>
              <a:t>项目旨在为大家提供一种通用的编码模式。数据访 问对象实现了对物理数据层的抽象，为编写查询方法提供了方便。通过对象映射，实现域对象和持续化存储之间的转换，而模板提供的是 对底层存储实体的访问实现</a:t>
            </a:r>
            <a:endParaRPr lang="en-US" altLang="zh-CN" dirty="0"/>
          </a:p>
          <a:p>
            <a:pPr marL="171450" indent="-171450">
              <a:buFont typeface="Arial" panose="020B0604020202020204" pitchFamily="34" charset="0"/>
              <a:buChar char="•"/>
            </a:pPr>
            <a:r>
              <a:rPr lang="zh-CN" altLang="en-US" dirty="0"/>
              <a:t>提供模板操作，如</a:t>
            </a:r>
            <a:r>
              <a:rPr lang="en-US" altLang="zh-CN" dirty="0"/>
              <a:t>Spring Data Redis</a:t>
            </a:r>
            <a:r>
              <a:rPr lang="zh-CN" altLang="en-US" dirty="0"/>
              <a:t>和</a:t>
            </a:r>
            <a:r>
              <a:rPr lang="en-US" altLang="zh-CN" dirty="0"/>
              <a:t>Spring Data </a:t>
            </a:r>
            <a:r>
              <a:rPr lang="en-US" altLang="zh-CN" dirty="0" err="1"/>
              <a:t>Riak</a:t>
            </a:r>
            <a:r>
              <a:rPr lang="zh-CN" altLang="en-US" dirty="0"/>
              <a:t>。 </a:t>
            </a:r>
          </a:p>
          <a:p>
            <a:pPr marL="171450" indent="-171450">
              <a:buFont typeface="Arial" panose="020B0604020202020204" pitchFamily="34" charset="0"/>
              <a:buChar char="•"/>
            </a:pPr>
            <a:r>
              <a:rPr lang="zh-CN" altLang="en-US" dirty="0"/>
              <a:t>强大的</a:t>
            </a:r>
            <a:r>
              <a:rPr lang="en-US" altLang="zh-CN" dirty="0"/>
              <a:t>Repository</a:t>
            </a:r>
            <a:r>
              <a:rPr lang="zh-CN" altLang="en-US" dirty="0"/>
              <a:t>和定制的数据存储对象的抽象映射。 </a:t>
            </a:r>
          </a:p>
          <a:p>
            <a:pPr marL="171450" indent="-171450">
              <a:buFont typeface="Arial" panose="020B0604020202020204" pitchFamily="34" charset="0"/>
              <a:buChar char="•"/>
            </a:pPr>
            <a:r>
              <a:rPr lang="zh-CN" altLang="en-US" dirty="0"/>
              <a:t>对数据访问对象的支持（</a:t>
            </a:r>
            <a:r>
              <a:rPr lang="en-US" altLang="zh-CN" dirty="0" err="1"/>
              <a:t>Auting</a:t>
            </a:r>
            <a:r>
              <a:rPr lang="zh-CN" altLang="en-US" dirty="0"/>
              <a:t>等）。</a:t>
            </a:r>
          </a:p>
        </p:txBody>
      </p:sp>
    </p:spTree>
    <p:extLst>
      <p:ext uri="{BB962C8B-B14F-4D97-AF65-F5344CB8AC3E}">
        <p14:creationId xmlns:p14="http://schemas.microsoft.com/office/powerpoint/2010/main" val="3199529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0C197-0B30-476D-B451-579C3F8B5E57}"/>
              </a:ext>
            </a:extLst>
          </p:cNvPr>
          <p:cNvSpPr>
            <a:spLocks noGrp="1"/>
          </p:cNvSpPr>
          <p:nvPr>
            <p:ph type="title"/>
          </p:nvPr>
        </p:nvSpPr>
        <p:spPr/>
        <p:txBody>
          <a:bodyPr/>
          <a:lstStyle/>
          <a:p>
            <a:r>
              <a:rPr lang="en-US" altLang="zh-CN" dirty="0"/>
              <a:t>Spring Data JPA</a:t>
            </a:r>
            <a:r>
              <a:rPr lang="zh-CN" altLang="en-US" dirty="0"/>
              <a:t>核心结构</a:t>
            </a:r>
          </a:p>
        </p:txBody>
      </p:sp>
      <p:sp>
        <p:nvSpPr>
          <p:cNvPr id="3" name="内容占位符 2">
            <a:extLst>
              <a:ext uri="{FF2B5EF4-FFF2-40B4-BE49-F238E27FC236}">
                <a16:creationId xmlns:a16="http://schemas.microsoft.com/office/drawing/2014/main" id="{D9391864-1556-4AC5-BF7E-7F23A9BD9057}"/>
              </a:ext>
            </a:extLst>
          </p:cNvPr>
          <p:cNvSpPr>
            <a:spLocks noGrp="1"/>
          </p:cNvSpPr>
          <p:nvPr>
            <p:ph sz="quarter" idx="13"/>
          </p:nvPr>
        </p:nvSpPr>
        <p:spPr>
          <a:xfrm>
            <a:off x="539495" y="2560320"/>
            <a:ext cx="10945923" cy="3992880"/>
          </a:xfrm>
        </p:spPr>
        <p:txBody>
          <a:bodyPr>
            <a:normAutofit fontScale="77500" lnSpcReduction="20000"/>
          </a:bodyPr>
          <a:lstStyle/>
          <a:p>
            <a:r>
              <a:rPr lang="en-US" altLang="zh-CN" dirty="0"/>
              <a:t>Repository</a:t>
            </a:r>
          </a:p>
          <a:p>
            <a:pPr marL="342900" indent="-342900">
              <a:buFont typeface="Arial" panose="020B0604020202020204" pitchFamily="34" charset="0"/>
              <a:buChar char="•"/>
            </a:pPr>
            <a:r>
              <a:rPr lang="en-US" altLang="zh-CN" dirty="0"/>
              <a:t>Repository</a:t>
            </a:r>
            <a:r>
              <a:rPr lang="zh-CN" altLang="en-US" dirty="0"/>
              <a:t>接口</a:t>
            </a:r>
            <a:r>
              <a:rPr lang="en-US" altLang="zh-CN" dirty="0"/>
              <a:t>			</a:t>
            </a:r>
          </a:p>
          <a:p>
            <a:pPr marL="342900" indent="-342900">
              <a:buFont typeface="Arial" panose="020B0604020202020204" pitchFamily="34" charset="0"/>
              <a:buChar char="•"/>
            </a:pPr>
            <a:r>
              <a:rPr lang="en-US" altLang="zh-CN" dirty="0" err="1"/>
              <a:t>RepositoryDefinition</a:t>
            </a:r>
            <a:r>
              <a:rPr lang="zh-CN" altLang="en-US" dirty="0"/>
              <a:t>注解</a:t>
            </a:r>
            <a:endParaRPr lang="en-US" altLang="zh-CN" dirty="0"/>
          </a:p>
          <a:p>
            <a:pPr marL="342900" indent="-342900">
              <a:buFont typeface="Arial" panose="020B0604020202020204" pitchFamily="34" charset="0"/>
              <a:buChar char="•"/>
            </a:pPr>
            <a:r>
              <a:rPr lang="en-US" altLang="zh-CN" dirty="0"/>
              <a:t>Repository Query Specifications</a:t>
            </a:r>
            <a:r>
              <a:rPr lang="zh-CN" altLang="en-US" dirty="0"/>
              <a:t>查询规范</a:t>
            </a:r>
            <a:endParaRPr lang="en-US" altLang="zh-CN" dirty="0"/>
          </a:p>
          <a:p>
            <a:pPr marL="342900" indent="-342900">
              <a:buFont typeface="Arial" panose="020B0604020202020204" pitchFamily="34" charset="0"/>
              <a:buChar char="•"/>
            </a:pPr>
            <a:r>
              <a:rPr lang="en-US" altLang="zh-CN" dirty="0"/>
              <a:t>Query Annotation</a:t>
            </a:r>
            <a:r>
              <a:rPr lang="zh-CN" altLang="en-US" dirty="0"/>
              <a:t>注解</a:t>
            </a:r>
            <a:endParaRPr lang="en-US" altLang="zh-CN" dirty="0"/>
          </a:p>
          <a:p>
            <a:pPr marL="342900" indent="-342900">
              <a:buFont typeface="Arial" panose="020B0604020202020204" pitchFamily="34" charset="0"/>
              <a:buChar char="•"/>
            </a:pPr>
            <a:r>
              <a:rPr lang="en-US" altLang="zh-CN" dirty="0"/>
              <a:t>Update/Delete/Transaction</a:t>
            </a:r>
            <a:r>
              <a:rPr lang="zh-CN" altLang="en-US" dirty="0"/>
              <a:t>事务</a:t>
            </a:r>
            <a:endParaRPr lang="en-US" altLang="zh-CN" dirty="0"/>
          </a:p>
          <a:p>
            <a:pPr marL="342900" indent="-342900">
              <a:buFont typeface="Arial" panose="020B0604020202020204" pitchFamily="34" charset="0"/>
              <a:buChar char="•"/>
            </a:pPr>
            <a:endParaRPr lang="zh-CN" altLang="en-US" dirty="0"/>
          </a:p>
        </p:txBody>
      </p:sp>
    </p:spTree>
    <p:extLst>
      <p:ext uri="{BB962C8B-B14F-4D97-AF65-F5344CB8AC3E}">
        <p14:creationId xmlns:p14="http://schemas.microsoft.com/office/powerpoint/2010/main" val="2125235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0A3AE-7C5D-433B-A811-55C939DAEE34}"/>
              </a:ext>
            </a:extLst>
          </p:cNvPr>
          <p:cNvSpPr>
            <a:spLocks noGrp="1"/>
          </p:cNvSpPr>
          <p:nvPr>
            <p:ph type="title"/>
          </p:nvPr>
        </p:nvSpPr>
        <p:spPr/>
        <p:txBody>
          <a:bodyPr/>
          <a:lstStyle/>
          <a:p>
            <a:r>
              <a:rPr lang="en-US" altLang="zh-CN" dirty="0"/>
              <a:t>Repository</a:t>
            </a:r>
            <a:r>
              <a:rPr lang="zh-CN" altLang="en-US" dirty="0"/>
              <a:t>结构体系</a:t>
            </a:r>
          </a:p>
        </p:txBody>
      </p:sp>
      <p:sp>
        <p:nvSpPr>
          <p:cNvPr id="3" name="内容占位符 2">
            <a:extLst>
              <a:ext uri="{FF2B5EF4-FFF2-40B4-BE49-F238E27FC236}">
                <a16:creationId xmlns:a16="http://schemas.microsoft.com/office/drawing/2014/main" id="{AD16F45C-0FE3-4E36-BC8E-3AE6934EE594}"/>
              </a:ext>
            </a:extLst>
          </p:cNvPr>
          <p:cNvSpPr>
            <a:spLocks noGrp="1"/>
          </p:cNvSpPr>
          <p:nvPr>
            <p:ph sz="quarter" idx="13"/>
          </p:nvPr>
        </p:nvSpPr>
        <p:spPr/>
        <p:txBody>
          <a:bodyPr/>
          <a:lstStyle/>
          <a:p>
            <a:pPr marL="342900" indent="-342900">
              <a:buFont typeface="Arial" panose="020B0604020202020204" pitchFamily="34" charset="0"/>
              <a:buChar char="•"/>
            </a:pPr>
            <a:r>
              <a:rPr lang="en-US" altLang="zh-CN" dirty="0" err="1"/>
              <a:t>CrudRepository</a:t>
            </a:r>
            <a:r>
              <a:rPr lang="zh-CN" altLang="en-US" dirty="0"/>
              <a:t>接口</a:t>
            </a:r>
            <a:endParaRPr lang="en-US" altLang="zh-CN" dirty="0"/>
          </a:p>
          <a:p>
            <a:pPr marL="342900" indent="-342900">
              <a:buFont typeface="Arial" panose="020B0604020202020204" pitchFamily="34" charset="0"/>
              <a:buChar char="•"/>
            </a:pPr>
            <a:r>
              <a:rPr lang="en-US" altLang="zh-CN" dirty="0" err="1"/>
              <a:t>PagingAndSortingRepository</a:t>
            </a:r>
            <a:r>
              <a:rPr lang="zh-CN" altLang="en-US" dirty="0"/>
              <a:t>接口</a:t>
            </a:r>
            <a:endParaRPr lang="en-US" altLang="zh-CN" dirty="0"/>
          </a:p>
          <a:p>
            <a:pPr marL="342900" indent="-342900">
              <a:buFont typeface="Arial" panose="020B0604020202020204" pitchFamily="34" charset="0"/>
              <a:buChar char="•"/>
            </a:pPr>
            <a:r>
              <a:rPr lang="en-US" altLang="zh-CN" dirty="0" err="1"/>
              <a:t>JpaRepository</a:t>
            </a:r>
            <a:r>
              <a:rPr lang="zh-CN" altLang="en-US" dirty="0"/>
              <a:t>接口</a:t>
            </a:r>
            <a:endParaRPr lang="en-US" altLang="zh-CN" dirty="0"/>
          </a:p>
          <a:p>
            <a:pPr marL="342900" indent="-342900">
              <a:buFont typeface="Arial" panose="020B0604020202020204" pitchFamily="34" charset="0"/>
              <a:buChar char="•"/>
            </a:pPr>
            <a:r>
              <a:rPr lang="en-US" altLang="zh-CN" dirty="0" err="1"/>
              <a:t>JpaSpecificationExecutor</a:t>
            </a:r>
            <a:r>
              <a:rPr lang="zh-CN" altLang="en-US" dirty="0"/>
              <a:t>接口</a:t>
            </a:r>
          </a:p>
        </p:txBody>
      </p:sp>
    </p:spTree>
    <p:extLst>
      <p:ext uri="{BB962C8B-B14F-4D97-AF65-F5344CB8AC3E}">
        <p14:creationId xmlns:p14="http://schemas.microsoft.com/office/powerpoint/2010/main" val="3565079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F4FC69D-6185-4125-87C2-C9FBF32DC88C}"/>
              </a:ext>
            </a:extLst>
          </p:cNvPr>
          <p:cNvSpPr>
            <a:spLocks noGrp="1"/>
          </p:cNvSpPr>
          <p:nvPr>
            <p:ph type="title"/>
          </p:nvPr>
        </p:nvSpPr>
        <p:spPr/>
        <p:txBody>
          <a:bodyPr/>
          <a:lstStyle/>
          <a:p>
            <a:r>
              <a:rPr lang="en-US" altLang="zh-CN" dirty="0"/>
              <a:t>Repository</a:t>
            </a:r>
            <a:r>
              <a:rPr lang="zh-CN" altLang="en-US" dirty="0"/>
              <a:t>结构关系</a:t>
            </a:r>
          </a:p>
        </p:txBody>
      </p:sp>
      <p:pic>
        <p:nvPicPr>
          <p:cNvPr id="2" name="图片 1">
            <a:extLst>
              <a:ext uri="{FF2B5EF4-FFF2-40B4-BE49-F238E27FC236}">
                <a16:creationId xmlns:a16="http://schemas.microsoft.com/office/drawing/2014/main" id="{8BE6E665-FB1A-48C1-B3E3-EBA3DD72A5B9}"/>
              </a:ext>
            </a:extLst>
          </p:cNvPr>
          <p:cNvPicPr>
            <a:picLocks noChangeAspect="1"/>
          </p:cNvPicPr>
          <p:nvPr/>
        </p:nvPicPr>
        <p:blipFill>
          <a:blip r:embed="rId2"/>
          <a:stretch>
            <a:fillRect/>
          </a:stretch>
        </p:blipFill>
        <p:spPr>
          <a:xfrm>
            <a:off x="674517" y="1377554"/>
            <a:ext cx="6723809" cy="3828571"/>
          </a:xfrm>
          <a:prstGeom prst="rect">
            <a:avLst/>
          </a:prstGeom>
        </p:spPr>
      </p:pic>
    </p:spTree>
    <p:extLst>
      <p:ext uri="{BB962C8B-B14F-4D97-AF65-F5344CB8AC3E}">
        <p14:creationId xmlns:p14="http://schemas.microsoft.com/office/powerpoint/2010/main" val="66179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DAE2B-CE6E-4CAA-A981-567386D4828B}"/>
              </a:ext>
            </a:extLst>
          </p:cNvPr>
          <p:cNvSpPr>
            <a:spLocks noGrp="1"/>
          </p:cNvSpPr>
          <p:nvPr>
            <p:ph type="title"/>
          </p:nvPr>
        </p:nvSpPr>
        <p:spPr/>
        <p:txBody>
          <a:bodyPr/>
          <a:lstStyle/>
          <a:p>
            <a:r>
              <a:rPr lang="en-US" altLang="zh-CN" dirty="0"/>
              <a:t>Repository</a:t>
            </a:r>
            <a:r>
              <a:rPr lang="zh-CN" altLang="en-US" dirty="0"/>
              <a:t>接口讲解</a:t>
            </a:r>
          </a:p>
        </p:txBody>
      </p:sp>
      <p:sp>
        <p:nvSpPr>
          <p:cNvPr id="3" name="内容占位符 2">
            <a:extLst>
              <a:ext uri="{FF2B5EF4-FFF2-40B4-BE49-F238E27FC236}">
                <a16:creationId xmlns:a16="http://schemas.microsoft.com/office/drawing/2014/main" id="{CC4C28D6-995A-4544-93A0-1F222A352BF8}"/>
              </a:ext>
            </a:extLst>
          </p:cNvPr>
          <p:cNvSpPr>
            <a:spLocks noGrp="1"/>
          </p:cNvSpPr>
          <p:nvPr>
            <p:ph sz="quarter" idx="13"/>
          </p:nvPr>
        </p:nvSpPr>
        <p:spPr/>
        <p:txBody>
          <a:bodyPr/>
          <a:lstStyle/>
          <a:p>
            <a:pPr marL="342900" indent="-342900">
              <a:buFont typeface="Arial" panose="020B0604020202020204" pitchFamily="34" charset="0"/>
              <a:buChar char="•"/>
            </a:pPr>
            <a:r>
              <a:rPr lang="en-US" altLang="zh-CN" dirty="0"/>
              <a:t>Repository</a:t>
            </a:r>
            <a:r>
              <a:rPr lang="zh-CN" altLang="en-US" dirty="0"/>
              <a:t>接口是</a:t>
            </a:r>
            <a:r>
              <a:rPr lang="en-US" altLang="zh-CN" dirty="0"/>
              <a:t>Spring Data</a:t>
            </a:r>
            <a:r>
              <a:rPr lang="zh-CN" altLang="en-US" dirty="0"/>
              <a:t>的核心接口，不提供任何方法</a:t>
            </a:r>
            <a:endParaRPr lang="en-US" altLang="zh-CN" dirty="0"/>
          </a:p>
          <a:p>
            <a:pPr marL="342900" indent="-342900">
              <a:buFont typeface="Arial" panose="020B0604020202020204" pitchFamily="34" charset="0"/>
              <a:buChar char="•"/>
            </a:pPr>
            <a:r>
              <a:rPr lang="en-US" altLang="zh-CN" dirty="0"/>
              <a:t>Repository</a:t>
            </a:r>
            <a:r>
              <a:rPr lang="zh-CN" altLang="en-US" dirty="0"/>
              <a:t>是一个标记接口，没有包含方法声明的接口</a:t>
            </a:r>
            <a:endParaRPr lang="en-US" altLang="zh-CN" dirty="0"/>
          </a:p>
          <a:p>
            <a:pPr marL="342900" indent="-342900">
              <a:buFont typeface="Arial" panose="020B0604020202020204" pitchFamily="34" charset="0"/>
              <a:buChar char="•"/>
            </a:pPr>
            <a:r>
              <a:rPr lang="en-US" altLang="zh-CN" dirty="0"/>
              <a:t>@</a:t>
            </a:r>
            <a:r>
              <a:rPr lang="en-US" altLang="zh-CN" dirty="0" err="1"/>
              <a:t>RepositoryDefinition</a:t>
            </a:r>
            <a:r>
              <a:rPr lang="zh-CN" altLang="en-US" dirty="0"/>
              <a:t>注解的使用</a:t>
            </a:r>
          </a:p>
        </p:txBody>
      </p:sp>
    </p:spTree>
    <p:extLst>
      <p:ext uri="{BB962C8B-B14F-4D97-AF65-F5344CB8AC3E}">
        <p14:creationId xmlns:p14="http://schemas.microsoft.com/office/powerpoint/2010/main" val="1092632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28626-54C2-430B-9FDB-7546A53C98CF}"/>
              </a:ext>
            </a:extLst>
          </p:cNvPr>
          <p:cNvSpPr>
            <a:spLocks noGrp="1"/>
          </p:cNvSpPr>
          <p:nvPr>
            <p:ph type="title"/>
          </p:nvPr>
        </p:nvSpPr>
        <p:spPr/>
        <p:txBody>
          <a:bodyPr/>
          <a:lstStyle/>
          <a:p>
            <a:r>
              <a:rPr lang="en-US" altLang="zh-CN" dirty="0"/>
              <a:t>Repository</a:t>
            </a:r>
            <a:r>
              <a:rPr lang="zh-CN" altLang="en-US" dirty="0"/>
              <a:t>的子接口讲解</a:t>
            </a:r>
          </a:p>
        </p:txBody>
      </p:sp>
      <p:sp>
        <p:nvSpPr>
          <p:cNvPr id="3" name="内容占位符 2">
            <a:extLst>
              <a:ext uri="{FF2B5EF4-FFF2-40B4-BE49-F238E27FC236}">
                <a16:creationId xmlns:a16="http://schemas.microsoft.com/office/drawing/2014/main" id="{6B5BB708-79A0-40E5-BD76-DDDC66AC2D07}"/>
              </a:ext>
            </a:extLst>
          </p:cNvPr>
          <p:cNvSpPr>
            <a:spLocks noGrp="1"/>
          </p:cNvSpPr>
          <p:nvPr>
            <p:ph sz="quarter" idx="13"/>
          </p:nvPr>
        </p:nvSpPr>
        <p:spPr>
          <a:xfrm>
            <a:off x="539496" y="2560319"/>
            <a:ext cx="11236868" cy="4006735"/>
          </a:xfrm>
        </p:spPr>
        <p:txBody>
          <a:bodyPr/>
          <a:lstStyle/>
          <a:p>
            <a:pPr marL="342900" indent="-342900">
              <a:buFont typeface="Arial" panose="020B0604020202020204" pitchFamily="34" charset="0"/>
              <a:buChar char="•"/>
            </a:pPr>
            <a:r>
              <a:rPr lang="en-US" altLang="zh-CN" dirty="0" err="1"/>
              <a:t>CrudRepository</a:t>
            </a:r>
            <a:r>
              <a:rPr lang="zh-CN" altLang="en-US" dirty="0"/>
              <a:t>：继承</a:t>
            </a:r>
            <a:r>
              <a:rPr lang="en-US" altLang="zh-CN" dirty="0"/>
              <a:t>Repository</a:t>
            </a:r>
            <a:r>
              <a:rPr lang="zh-CN" altLang="en-US" dirty="0"/>
              <a:t>，实现了</a:t>
            </a:r>
            <a:r>
              <a:rPr lang="en-US" altLang="zh-CN" dirty="0"/>
              <a:t>CRUD</a:t>
            </a:r>
            <a:r>
              <a:rPr lang="zh-CN" altLang="en-US" dirty="0"/>
              <a:t>的相关方法</a:t>
            </a:r>
            <a:endParaRPr lang="en-US" altLang="zh-CN" dirty="0"/>
          </a:p>
          <a:p>
            <a:pPr marL="342900" indent="-342900">
              <a:buFont typeface="Arial" panose="020B0604020202020204" pitchFamily="34" charset="0"/>
              <a:buChar char="•"/>
            </a:pPr>
            <a:r>
              <a:rPr lang="en-US" altLang="zh-CN" dirty="0" err="1"/>
              <a:t>PagingAndSortingRepository</a:t>
            </a:r>
            <a:r>
              <a:rPr lang="zh-CN" altLang="en-US" dirty="0"/>
              <a:t>：继承</a:t>
            </a:r>
            <a:r>
              <a:rPr lang="en-US" altLang="zh-CN" dirty="0" err="1"/>
              <a:t>CrudRepository</a:t>
            </a:r>
            <a:r>
              <a:rPr lang="en-US" altLang="zh-CN" dirty="0"/>
              <a:t> </a:t>
            </a:r>
            <a:r>
              <a:rPr lang="zh-CN" altLang="en-US" dirty="0"/>
              <a:t>，实现分页和排序的相关方法</a:t>
            </a:r>
            <a:endParaRPr lang="en-US" altLang="zh-CN" dirty="0"/>
          </a:p>
          <a:p>
            <a:pPr marL="342900" indent="-342900">
              <a:buFont typeface="Arial" panose="020B0604020202020204" pitchFamily="34" charset="0"/>
              <a:buChar char="•"/>
            </a:pPr>
            <a:r>
              <a:rPr lang="en-US" altLang="zh-CN" dirty="0" err="1"/>
              <a:t>JpaRepository</a:t>
            </a:r>
            <a:r>
              <a:rPr lang="zh-CN" altLang="en-US" dirty="0"/>
              <a:t>：继承</a:t>
            </a:r>
            <a:r>
              <a:rPr lang="en-US" altLang="zh-CN" dirty="0" err="1"/>
              <a:t>PagingAndSortingRepository</a:t>
            </a:r>
            <a:r>
              <a:rPr lang="zh-CN" altLang="en-US" dirty="0"/>
              <a:t>，实现了</a:t>
            </a:r>
            <a:r>
              <a:rPr lang="en-US" altLang="zh-CN" dirty="0"/>
              <a:t>JPA</a:t>
            </a:r>
            <a:r>
              <a:rPr lang="zh-CN" altLang="en-US" dirty="0"/>
              <a:t>规范相关的方法</a:t>
            </a:r>
            <a:endParaRPr lang="en-US" altLang="zh-CN" dirty="0"/>
          </a:p>
          <a:p>
            <a:pPr marL="342900" indent="-342900">
              <a:buFont typeface="Arial" panose="020B0604020202020204" pitchFamily="34" charset="0"/>
              <a:buChar char="•"/>
            </a:pPr>
            <a:endParaRPr lang="zh-CN" altLang="en-US" dirty="0"/>
          </a:p>
        </p:txBody>
      </p:sp>
    </p:spTree>
    <p:extLst>
      <p:ext uri="{BB962C8B-B14F-4D97-AF65-F5344CB8AC3E}">
        <p14:creationId xmlns:p14="http://schemas.microsoft.com/office/powerpoint/2010/main" val="4049207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03CE00A-E20B-4A9C-9C38-D07CA7FB879F}"/>
              </a:ext>
            </a:extLst>
          </p:cNvPr>
          <p:cNvSpPr>
            <a:spLocks noGrp="1"/>
          </p:cNvSpPr>
          <p:nvPr>
            <p:ph type="title"/>
          </p:nvPr>
        </p:nvSpPr>
        <p:spPr>
          <a:xfrm>
            <a:off x="521207" y="448056"/>
            <a:ext cx="8209555" cy="640080"/>
          </a:xfrm>
        </p:spPr>
        <p:txBody>
          <a:bodyPr>
            <a:normAutofit/>
          </a:bodyPr>
          <a:lstStyle/>
          <a:p>
            <a:r>
              <a:rPr lang="en-US" altLang="zh-CN" b="1" dirty="0">
                <a:solidFill>
                  <a:srgbClr val="D24726"/>
                </a:solidFill>
              </a:rPr>
              <a:t>Repository</a:t>
            </a:r>
            <a:r>
              <a:rPr lang="zh-CN" altLang="en-US" b="1" dirty="0">
                <a:solidFill>
                  <a:srgbClr val="D24726"/>
                </a:solidFill>
              </a:rPr>
              <a:t>的实现类</a:t>
            </a:r>
            <a:r>
              <a:rPr lang="en-US" altLang="zh-CN" b="1" dirty="0" err="1">
                <a:solidFill>
                  <a:srgbClr val="D24726"/>
                </a:solidFill>
              </a:rPr>
              <a:t>SimpleJpaRepository</a:t>
            </a:r>
            <a:r>
              <a:rPr lang="zh-CN" altLang="en-US" b="1" dirty="0">
                <a:solidFill>
                  <a:srgbClr val="D24726"/>
                </a:solidFill>
              </a:rPr>
              <a:t>类图</a:t>
            </a:r>
            <a:endParaRPr lang="en-US" altLang="zh-CN" b="1" dirty="0">
              <a:solidFill>
                <a:srgbClr val="D24726"/>
              </a:solidFill>
            </a:endParaRPr>
          </a:p>
        </p:txBody>
      </p:sp>
      <p:pic>
        <p:nvPicPr>
          <p:cNvPr id="8" name="内容占位符 7">
            <a:extLst>
              <a:ext uri="{FF2B5EF4-FFF2-40B4-BE49-F238E27FC236}">
                <a16:creationId xmlns:a16="http://schemas.microsoft.com/office/drawing/2014/main" id="{E6F1CDFA-C501-432F-9C0B-549DBB03C2D5}"/>
              </a:ext>
            </a:extLst>
          </p:cNvPr>
          <p:cNvPicPr>
            <a:picLocks noGrp="1" noChangeAspect="1"/>
          </p:cNvPicPr>
          <p:nvPr>
            <p:ph sz="quarter" idx="10"/>
          </p:nvPr>
        </p:nvPicPr>
        <p:blipFill>
          <a:blip r:embed="rId2"/>
          <a:stretch>
            <a:fillRect/>
          </a:stretch>
        </p:blipFill>
        <p:spPr>
          <a:xfrm>
            <a:off x="521207" y="1314425"/>
            <a:ext cx="10107613" cy="4503910"/>
          </a:xfrm>
          <a:prstGeom prst="rect">
            <a:avLst/>
          </a:prstGeom>
        </p:spPr>
      </p:pic>
    </p:spTree>
    <p:extLst>
      <p:ext uri="{BB962C8B-B14F-4D97-AF65-F5344CB8AC3E}">
        <p14:creationId xmlns:p14="http://schemas.microsoft.com/office/powerpoint/2010/main" val="1673722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16751-10E1-432A-A684-D1FF14811AB6}"/>
              </a:ext>
            </a:extLst>
          </p:cNvPr>
          <p:cNvSpPr>
            <a:spLocks noGrp="1"/>
          </p:cNvSpPr>
          <p:nvPr>
            <p:ph type="title"/>
          </p:nvPr>
        </p:nvSpPr>
        <p:spPr>
          <a:xfrm>
            <a:off x="521207" y="1482436"/>
            <a:ext cx="10451593" cy="693836"/>
          </a:xfrm>
        </p:spPr>
        <p:txBody>
          <a:bodyPr>
            <a:normAutofit/>
          </a:bodyPr>
          <a:lstStyle/>
          <a:p>
            <a:r>
              <a:rPr lang="en-US" altLang="zh-CN" dirty="0"/>
              <a:t>Repository</a:t>
            </a:r>
            <a:r>
              <a:rPr lang="zh-CN" altLang="en-US" dirty="0"/>
              <a:t>接口中查询方法定义规则和使用</a:t>
            </a:r>
          </a:p>
        </p:txBody>
      </p:sp>
      <p:sp>
        <p:nvSpPr>
          <p:cNvPr id="3" name="内容占位符 2">
            <a:extLst>
              <a:ext uri="{FF2B5EF4-FFF2-40B4-BE49-F238E27FC236}">
                <a16:creationId xmlns:a16="http://schemas.microsoft.com/office/drawing/2014/main" id="{AC4C26A8-B682-4830-9373-2463BA443510}"/>
              </a:ext>
            </a:extLst>
          </p:cNvPr>
          <p:cNvSpPr>
            <a:spLocks noGrp="1"/>
          </p:cNvSpPr>
          <p:nvPr>
            <p:ph sz="quarter" idx="13"/>
          </p:nvPr>
        </p:nvSpPr>
        <p:spPr>
          <a:xfrm>
            <a:off x="539496" y="2560319"/>
            <a:ext cx="11195304" cy="4006735"/>
          </a:xfrm>
        </p:spPr>
        <p:txBody>
          <a:bodyPr/>
          <a:lstStyle/>
          <a:p>
            <a:pPr marL="342900" indent="-342900">
              <a:buFont typeface="Arial" panose="020B0604020202020204" pitchFamily="34" charset="0"/>
              <a:buChar char="•"/>
            </a:pPr>
            <a:r>
              <a:rPr lang="zh-CN" altLang="en-US" dirty="0"/>
              <a:t>了解</a:t>
            </a:r>
            <a:r>
              <a:rPr lang="en-US" altLang="zh-CN" dirty="0"/>
              <a:t>Spring Data</a:t>
            </a:r>
            <a:r>
              <a:rPr lang="zh-CN" altLang="en-US" dirty="0"/>
              <a:t>中查询方法名称的定义规则</a:t>
            </a:r>
            <a:endParaRPr lang="en-US" altLang="zh-CN" dirty="0"/>
          </a:p>
          <a:p>
            <a:pPr marL="342900" indent="-342900">
              <a:buFont typeface="Arial" panose="020B0604020202020204" pitchFamily="34" charset="0"/>
              <a:buChar char="•"/>
            </a:pPr>
            <a:r>
              <a:rPr lang="zh-CN" altLang="en-US" dirty="0"/>
              <a:t>使用</a:t>
            </a:r>
            <a:r>
              <a:rPr lang="en-US" altLang="zh-CN" dirty="0"/>
              <a:t>Spring Data</a:t>
            </a:r>
            <a:r>
              <a:rPr lang="zh-CN" altLang="en-US" dirty="0"/>
              <a:t>完成复杂查询方法名称的命名</a:t>
            </a:r>
          </a:p>
        </p:txBody>
      </p:sp>
    </p:spTree>
    <p:extLst>
      <p:ext uri="{BB962C8B-B14F-4D97-AF65-F5344CB8AC3E}">
        <p14:creationId xmlns:p14="http://schemas.microsoft.com/office/powerpoint/2010/main" val="2402930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B9DC2-2531-4F6E-A630-7B911CA7432B}"/>
              </a:ext>
            </a:extLst>
          </p:cNvPr>
          <p:cNvSpPr>
            <a:spLocks noGrp="1"/>
          </p:cNvSpPr>
          <p:nvPr>
            <p:ph type="title"/>
          </p:nvPr>
        </p:nvSpPr>
        <p:spPr/>
        <p:txBody>
          <a:bodyPr/>
          <a:lstStyle/>
          <a:p>
            <a:r>
              <a:rPr lang="en-US" altLang="zh-CN" dirty="0"/>
              <a:t>Repository</a:t>
            </a:r>
            <a:r>
              <a:rPr lang="zh-CN" altLang="en-US" dirty="0"/>
              <a:t>中查询方法命名规则</a:t>
            </a:r>
          </a:p>
        </p:txBody>
      </p:sp>
      <p:graphicFrame>
        <p:nvGraphicFramePr>
          <p:cNvPr id="6" name="内容占位符 5">
            <a:extLst>
              <a:ext uri="{FF2B5EF4-FFF2-40B4-BE49-F238E27FC236}">
                <a16:creationId xmlns:a16="http://schemas.microsoft.com/office/drawing/2014/main" id="{E2D0B811-7A11-4FBF-AC57-E0144862D008}"/>
              </a:ext>
            </a:extLst>
          </p:cNvPr>
          <p:cNvGraphicFramePr>
            <a:graphicFrameLocks noGrp="1"/>
          </p:cNvGraphicFramePr>
          <p:nvPr>
            <p:ph sz="quarter" idx="13"/>
            <p:extLst>
              <p:ext uri="{D42A27DB-BD31-4B8C-83A1-F6EECF244321}">
                <p14:modId xmlns:p14="http://schemas.microsoft.com/office/powerpoint/2010/main" val="4072321504"/>
              </p:ext>
            </p:extLst>
          </p:nvPr>
        </p:nvGraphicFramePr>
        <p:xfrm>
          <a:off x="539750" y="2560638"/>
          <a:ext cx="10710141" cy="3937143"/>
        </p:xfrm>
        <a:graphic>
          <a:graphicData uri="http://schemas.openxmlformats.org/drawingml/2006/table">
            <a:tbl>
              <a:tblPr firstRow="1" bandRow="1">
                <a:tableStyleId>{5C22544A-7EE6-4342-B048-85BDC9FD1C3A}</a:tableStyleId>
              </a:tblPr>
              <a:tblGrid>
                <a:gridCol w="2051050">
                  <a:extLst>
                    <a:ext uri="{9D8B030D-6E8A-4147-A177-3AD203B41FA5}">
                      <a16:colId xmlns:a16="http://schemas.microsoft.com/office/drawing/2014/main" val="4090479342"/>
                    </a:ext>
                  </a:extLst>
                </a:gridCol>
                <a:gridCol w="3366655">
                  <a:extLst>
                    <a:ext uri="{9D8B030D-6E8A-4147-A177-3AD203B41FA5}">
                      <a16:colId xmlns:a16="http://schemas.microsoft.com/office/drawing/2014/main" val="3674312431"/>
                    </a:ext>
                  </a:extLst>
                </a:gridCol>
                <a:gridCol w="5292436">
                  <a:extLst>
                    <a:ext uri="{9D8B030D-6E8A-4147-A177-3AD203B41FA5}">
                      <a16:colId xmlns:a16="http://schemas.microsoft.com/office/drawing/2014/main" val="1576970973"/>
                    </a:ext>
                  </a:extLst>
                </a:gridCol>
              </a:tblGrid>
              <a:tr h="369471">
                <a:tc>
                  <a:txBody>
                    <a:bodyPr/>
                    <a:lstStyle/>
                    <a:p>
                      <a:r>
                        <a:rPr lang="en-US" altLang="zh-CN" dirty="0"/>
                        <a:t>Keyword</a:t>
                      </a:r>
                      <a:endParaRPr lang="zh-CN" altLang="en-US" dirty="0"/>
                    </a:p>
                  </a:txBody>
                  <a:tcPr/>
                </a:tc>
                <a:tc>
                  <a:txBody>
                    <a:bodyPr/>
                    <a:lstStyle/>
                    <a:p>
                      <a:r>
                        <a:rPr lang="en-US" altLang="zh-CN" dirty="0"/>
                        <a:t>Sample</a:t>
                      </a:r>
                      <a:endParaRPr lang="zh-CN" altLang="en-US" dirty="0"/>
                    </a:p>
                  </a:txBody>
                  <a:tcPr/>
                </a:tc>
                <a:tc>
                  <a:txBody>
                    <a:bodyPr/>
                    <a:lstStyle/>
                    <a:p>
                      <a:r>
                        <a:rPr lang="en-US" altLang="zh-CN" dirty="0"/>
                        <a:t>JPQL snippet</a:t>
                      </a:r>
                      <a:endParaRPr lang="zh-CN" altLang="en-US" dirty="0"/>
                    </a:p>
                  </a:txBody>
                  <a:tcPr/>
                </a:tc>
                <a:extLst>
                  <a:ext uri="{0D108BD9-81ED-4DB2-BD59-A6C34878D82A}">
                    <a16:rowId xmlns:a16="http://schemas.microsoft.com/office/drawing/2014/main" val="4048090939"/>
                  </a:ext>
                </a:extLst>
              </a:tr>
              <a:tr h="396408">
                <a:tc>
                  <a:txBody>
                    <a:bodyPr/>
                    <a:lstStyle/>
                    <a:p>
                      <a:r>
                        <a:rPr lang="en-US" altLang="zh-CN" sz="1600" dirty="0"/>
                        <a:t>And</a:t>
                      </a:r>
                      <a:endParaRPr lang="zh-CN" altLang="en-US" sz="1600" dirty="0"/>
                    </a:p>
                  </a:txBody>
                  <a:tcPr/>
                </a:tc>
                <a:tc>
                  <a:txBody>
                    <a:bodyPr/>
                    <a:lstStyle/>
                    <a:p>
                      <a:r>
                        <a:rPr lang="en-US" altLang="zh-CN" sz="1600" dirty="0" err="1"/>
                        <a:t>findByLastnameAndFirstname</a:t>
                      </a:r>
                      <a:endParaRPr lang="zh-CN" altLang="en-US" sz="1600" dirty="0"/>
                    </a:p>
                  </a:txBody>
                  <a:tcPr/>
                </a:tc>
                <a:tc>
                  <a:txBody>
                    <a:bodyPr/>
                    <a:lstStyle/>
                    <a:p>
                      <a:r>
                        <a:rPr lang="en-US" altLang="zh-CN" sz="1600" dirty="0"/>
                        <a:t>… where </a:t>
                      </a:r>
                      <a:r>
                        <a:rPr lang="en-US" altLang="zh-CN" sz="1600" dirty="0" err="1"/>
                        <a:t>x.lastname</a:t>
                      </a:r>
                      <a:r>
                        <a:rPr lang="en-US" altLang="zh-CN" sz="1600" dirty="0"/>
                        <a:t> = ?1 and </a:t>
                      </a:r>
                      <a:r>
                        <a:rPr lang="en-US" altLang="zh-CN" sz="1600" dirty="0" err="1"/>
                        <a:t>x.firstname</a:t>
                      </a:r>
                      <a:r>
                        <a:rPr lang="en-US" altLang="zh-CN" sz="1600" dirty="0"/>
                        <a:t> = ?2</a:t>
                      </a:r>
                      <a:endParaRPr lang="zh-CN" altLang="en-US" sz="1600" dirty="0"/>
                    </a:p>
                  </a:txBody>
                  <a:tcPr/>
                </a:tc>
                <a:extLst>
                  <a:ext uri="{0D108BD9-81ED-4DB2-BD59-A6C34878D82A}">
                    <a16:rowId xmlns:a16="http://schemas.microsoft.com/office/drawing/2014/main" val="345177126"/>
                  </a:ext>
                </a:extLst>
              </a:tr>
              <a:tr h="396408">
                <a:tc>
                  <a:txBody>
                    <a:bodyPr/>
                    <a:lstStyle/>
                    <a:p>
                      <a:r>
                        <a:rPr lang="en-US" altLang="zh-CN" sz="1600" dirty="0"/>
                        <a:t>Or</a:t>
                      </a:r>
                      <a:endParaRPr lang="zh-CN" altLang="en-US" sz="1600" dirty="0"/>
                    </a:p>
                  </a:txBody>
                  <a:tcPr/>
                </a:tc>
                <a:tc>
                  <a:txBody>
                    <a:bodyPr/>
                    <a:lstStyle/>
                    <a:p>
                      <a:r>
                        <a:rPr lang="en-US" altLang="zh-CN" sz="1600" dirty="0" err="1"/>
                        <a:t>findByLastnameOrFirstname</a:t>
                      </a:r>
                      <a:endParaRPr lang="zh-CN" altLang="en-US" sz="1600" dirty="0"/>
                    </a:p>
                  </a:txBody>
                  <a:tcPr/>
                </a:tc>
                <a:tc>
                  <a:txBody>
                    <a:bodyPr/>
                    <a:lstStyle/>
                    <a:p>
                      <a:r>
                        <a:rPr lang="en-US" altLang="zh-CN" sz="1600" dirty="0"/>
                        <a:t>… where </a:t>
                      </a:r>
                      <a:r>
                        <a:rPr lang="en-US" altLang="zh-CN" sz="1600" dirty="0" err="1"/>
                        <a:t>x.lastname</a:t>
                      </a:r>
                      <a:r>
                        <a:rPr lang="en-US" altLang="zh-CN" sz="1600" dirty="0"/>
                        <a:t> = ?1 or </a:t>
                      </a:r>
                      <a:r>
                        <a:rPr lang="en-US" altLang="zh-CN" sz="1600" dirty="0" err="1"/>
                        <a:t>x.firstname</a:t>
                      </a:r>
                      <a:r>
                        <a:rPr lang="en-US" altLang="zh-CN" sz="1600" dirty="0"/>
                        <a:t> = ?2</a:t>
                      </a:r>
                      <a:endParaRPr lang="zh-CN" altLang="en-US" sz="1600" dirty="0"/>
                    </a:p>
                  </a:txBody>
                  <a:tcPr/>
                </a:tc>
                <a:extLst>
                  <a:ext uri="{0D108BD9-81ED-4DB2-BD59-A6C34878D82A}">
                    <a16:rowId xmlns:a16="http://schemas.microsoft.com/office/drawing/2014/main" val="3642945289"/>
                  </a:ext>
                </a:extLst>
              </a:tr>
              <a:tr h="396408">
                <a:tc>
                  <a:txBody>
                    <a:bodyPr/>
                    <a:lstStyle/>
                    <a:p>
                      <a:r>
                        <a:rPr lang="en-US" altLang="zh-CN" sz="1600" dirty="0"/>
                        <a:t>Between</a:t>
                      </a:r>
                      <a:endParaRPr lang="zh-CN" altLang="en-US" sz="1600" dirty="0"/>
                    </a:p>
                  </a:txBody>
                  <a:tcPr/>
                </a:tc>
                <a:tc>
                  <a:txBody>
                    <a:bodyPr/>
                    <a:lstStyle/>
                    <a:p>
                      <a:r>
                        <a:rPr lang="en-US" altLang="zh-CN" sz="1600" dirty="0" err="1"/>
                        <a:t>findByStartDateBetween</a:t>
                      </a:r>
                      <a:endParaRPr lang="zh-CN" altLang="en-US" sz="1600" dirty="0"/>
                    </a:p>
                  </a:txBody>
                  <a:tcPr/>
                </a:tc>
                <a:tc>
                  <a:txBody>
                    <a:bodyPr/>
                    <a:lstStyle/>
                    <a:p>
                      <a:r>
                        <a:rPr lang="en-US" altLang="zh-CN" sz="1600" dirty="0"/>
                        <a:t>… where </a:t>
                      </a:r>
                      <a:r>
                        <a:rPr lang="en-US" altLang="zh-CN" sz="1600" dirty="0" err="1"/>
                        <a:t>x.startDate</a:t>
                      </a:r>
                      <a:r>
                        <a:rPr lang="en-US" altLang="zh-CN" sz="1600" dirty="0"/>
                        <a:t> between 1? </a:t>
                      </a:r>
                      <a:r>
                        <a:rPr lang="en-US" altLang="zh-CN" sz="1600"/>
                        <a:t>and ?2</a:t>
                      </a:r>
                      <a:endParaRPr lang="zh-CN" altLang="en-US" sz="1600" dirty="0"/>
                    </a:p>
                  </a:txBody>
                  <a:tcPr/>
                </a:tc>
                <a:extLst>
                  <a:ext uri="{0D108BD9-81ED-4DB2-BD59-A6C34878D82A}">
                    <a16:rowId xmlns:a16="http://schemas.microsoft.com/office/drawing/2014/main" val="1496642134"/>
                  </a:ext>
                </a:extLst>
              </a:tr>
              <a:tr h="396408">
                <a:tc>
                  <a:txBody>
                    <a:bodyPr/>
                    <a:lstStyle/>
                    <a:p>
                      <a:r>
                        <a:rPr lang="en-US" altLang="zh-CN" sz="1600" dirty="0" err="1"/>
                        <a:t>LessThan</a:t>
                      </a:r>
                      <a:endParaRPr lang="zh-CN" altLang="en-US" sz="1600" dirty="0"/>
                    </a:p>
                  </a:txBody>
                  <a:tcPr/>
                </a:tc>
                <a:tc>
                  <a:txBody>
                    <a:bodyPr/>
                    <a:lstStyle/>
                    <a:p>
                      <a:r>
                        <a:rPr lang="en-US" altLang="zh-CN" sz="1600" dirty="0" err="1"/>
                        <a:t>findByAgeLessThan</a:t>
                      </a:r>
                      <a:endParaRPr lang="zh-CN" altLang="en-US" sz="1600" dirty="0"/>
                    </a:p>
                  </a:txBody>
                  <a:tcPr/>
                </a:tc>
                <a:tc>
                  <a:txBody>
                    <a:bodyPr/>
                    <a:lstStyle/>
                    <a:p>
                      <a:r>
                        <a:rPr lang="en-US" altLang="zh-CN" sz="1600" dirty="0"/>
                        <a:t>… where </a:t>
                      </a:r>
                      <a:r>
                        <a:rPr lang="en-US" altLang="zh-CN" sz="1600" dirty="0" err="1"/>
                        <a:t>x.age</a:t>
                      </a:r>
                      <a:r>
                        <a:rPr lang="en-US" altLang="zh-CN" sz="1600" dirty="0"/>
                        <a:t> &lt; ?1</a:t>
                      </a:r>
                      <a:endParaRPr lang="zh-CN" altLang="en-US" sz="1600" dirty="0"/>
                    </a:p>
                  </a:txBody>
                  <a:tcPr/>
                </a:tc>
                <a:extLst>
                  <a:ext uri="{0D108BD9-81ED-4DB2-BD59-A6C34878D82A}">
                    <a16:rowId xmlns:a16="http://schemas.microsoft.com/office/drawing/2014/main" val="3507706810"/>
                  </a:ext>
                </a:extLst>
              </a:tr>
              <a:tr h="396408">
                <a:tc>
                  <a:txBody>
                    <a:bodyPr/>
                    <a:lstStyle/>
                    <a:p>
                      <a:r>
                        <a:rPr lang="en-US" altLang="zh-CN" sz="1600" dirty="0" err="1"/>
                        <a:t>GreaeterThan</a:t>
                      </a:r>
                      <a:endParaRPr lang="zh-CN" altLang="en-US" sz="1600" dirty="0"/>
                    </a:p>
                  </a:txBody>
                  <a:tcPr/>
                </a:tc>
                <a:tc>
                  <a:txBody>
                    <a:bodyPr/>
                    <a:lstStyle/>
                    <a:p>
                      <a:r>
                        <a:rPr lang="en-US" altLang="zh-CN" sz="1600" dirty="0" err="1"/>
                        <a:t>findByAgeGreaterThan</a:t>
                      </a:r>
                      <a:endParaRPr lang="zh-CN" altLang="en-US" sz="1600" dirty="0"/>
                    </a:p>
                  </a:txBody>
                  <a:tcPr/>
                </a:tc>
                <a:tc>
                  <a:txBody>
                    <a:bodyPr/>
                    <a:lstStyle/>
                    <a:p>
                      <a:r>
                        <a:rPr lang="en-US" altLang="zh-CN" sz="1600" dirty="0"/>
                        <a:t>… where </a:t>
                      </a:r>
                      <a:r>
                        <a:rPr lang="en-US" altLang="zh-CN" sz="1600" dirty="0" err="1"/>
                        <a:t>x.age</a:t>
                      </a:r>
                      <a:r>
                        <a:rPr lang="en-US" altLang="zh-CN" sz="1600" dirty="0"/>
                        <a:t> &gt; ?1</a:t>
                      </a:r>
                      <a:endParaRPr lang="zh-CN" altLang="en-US" sz="1600" dirty="0"/>
                    </a:p>
                  </a:txBody>
                  <a:tcPr/>
                </a:tc>
                <a:extLst>
                  <a:ext uri="{0D108BD9-81ED-4DB2-BD59-A6C34878D82A}">
                    <a16:rowId xmlns:a16="http://schemas.microsoft.com/office/drawing/2014/main" val="1497084"/>
                  </a:ext>
                </a:extLst>
              </a:tr>
              <a:tr h="396408">
                <a:tc>
                  <a:txBody>
                    <a:bodyPr/>
                    <a:lstStyle/>
                    <a:p>
                      <a:r>
                        <a:rPr lang="en-US" altLang="zh-CN" sz="1600" dirty="0"/>
                        <a:t>After</a:t>
                      </a:r>
                      <a:endParaRPr lang="zh-CN" altLang="en-US" sz="1600" dirty="0"/>
                    </a:p>
                  </a:txBody>
                  <a:tcPr/>
                </a:tc>
                <a:tc>
                  <a:txBody>
                    <a:bodyPr/>
                    <a:lstStyle/>
                    <a:p>
                      <a:r>
                        <a:rPr lang="en-US" altLang="zh-CN" sz="1600" dirty="0" err="1"/>
                        <a:t>findByStartDateAfter</a:t>
                      </a:r>
                      <a:endParaRPr lang="zh-CN" altLang="en-US" sz="1600" dirty="0"/>
                    </a:p>
                  </a:txBody>
                  <a:tcPr/>
                </a:tc>
                <a:tc>
                  <a:txBody>
                    <a:bodyPr/>
                    <a:lstStyle/>
                    <a:p>
                      <a:r>
                        <a:rPr lang="en-US" altLang="zh-CN" sz="1600" dirty="0"/>
                        <a:t>… where </a:t>
                      </a:r>
                      <a:r>
                        <a:rPr lang="en-US" altLang="zh-CN" sz="1600" dirty="0" err="1"/>
                        <a:t>x.startDate</a:t>
                      </a:r>
                      <a:r>
                        <a:rPr lang="en-US" altLang="zh-CN" sz="1600" dirty="0"/>
                        <a:t> &gt; ?1</a:t>
                      </a:r>
                      <a:endParaRPr lang="zh-CN" altLang="en-US" sz="1600" dirty="0"/>
                    </a:p>
                  </a:txBody>
                  <a:tcPr/>
                </a:tc>
                <a:extLst>
                  <a:ext uri="{0D108BD9-81ED-4DB2-BD59-A6C34878D82A}">
                    <a16:rowId xmlns:a16="http://schemas.microsoft.com/office/drawing/2014/main" val="217092199"/>
                  </a:ext>
                </a:extLst>
              </a:tr>
              <a:tr h="396408">
                <a:tc>
                  <a:txBody>
                    <a:bodyPr/>
                    <a:lstStyle/>
                    <a:p>
                      <a:r>
                        <a:rPr lang="en-US" altLang="zh-CN" sz="1600" dirty="0"/>
                        <a:t>Before</a:t>
                      </a:r>
                      <a:endParaRPr lang="zh-CN" altLang="en-US" sz="1600" dirty="0"/>
                    </a:p>
                  </a:txBody>
                  <a:tcPr/>
                </a:tc>
                <a:tc>
                  <a:txBody>
                    <a:bodyPr/>
                    <a:lstStyle/>
                    <a:p>
                      <a:r>
                        <a:rPr lang="en-US" altLang="zh-CN" sz="1600" dirty="0" err="1"/>
                        <a:t>findByStartDateBefore</a:t>
                      </a:r>
                      <a:endParaRPr lang="zh-CN" altLang="en-US" sz="1600" dirty="0"/>
                    </a:p>
                  </a:txBody>
                  <a:tcPr/>
                </a:tc>
                <a:tc>
                  <a:txBody>
                    <a:bodyPr/>
                    <a:lstStyle/>
                    <a:p>
                      <a:r>
                        <a:rPr lang="en-US" altLang="zh-CN" sz="1600" dirty="0"/>
                        <a:t>… where </a:t>
                      </a:r>
                      <a:r>
                        <a:rPr lang="en-US" altLang="zh-CN" sz="1600" dirty="0" err="1"/>
                        <a:t>x.startDate</a:t>
                      </a:r>
                      <a:r>
                        <a:rPr lang="en-US" altLang="zh-CN" sz="1600" dirty="0"/>
                        <a:t> &lt; ?1</a:t>
                      </a:r>
                      <a:endParaRPr lang="zh-CN" altLang="en-US" sz="1600" dirty="0"/>
                    </a:p>
                  </a:txBody>
                  <a:tcPr/>
                </a:tc>
                <a:extLst>
                  <a:ext uri="{0D108BD9-81ED-4DB2-BD59-A6C34878D82A}">
                    <a16:rowId xmlns:a16="http://schemas.microsoft.com/office/drawing/2014/main" val="537104570"/>
                  </a:ext>
                </a:extLst>
              </a:tr>
              <a:tr h="396408">
                <a:tc>
                  <a:txBody>
                    <a:bodyPr/>
                    <a:lstStyle/>
                    <a:p>
                      <a:r>
                        <a:rPr lang="en-US" altLang="zh-CN" sz="1600" dirty="0" err="1"/>
                        <a:t>isNull</a:t>
                      </a:r>
                      <a:endParaRPr lang="zh-CN" altLang="en-US" sz="1600" dirty="0"/>
                    </a:p>
                  </a:txBody>
                  <a:tcPr/>
                </a:tc>
                <a:tc>
                  <a:txBody>
                    <a:bodyPr/>
                    <a:lstStyle/>
                    <a:p>
                      <a:r>
                        <a:rPr lang="en-US" altLang="zh-CN" sz="1600" dirty="0" err="1"/>
                        <a:t>findByAgeIsNull</a:t>
                      </a:r>
                      <a:endParaRPr lang="zh-CN" altLang="en-US" sz="1600" dirty="0"/>
                    </a:p>
                  </a:txBody>
                  <a:tcPr/>
                </a:tc>
                <a:tc>
                  <a:txBody>
                    <a:bodyPr/>
                    <a:lstStyle/>
                    <a:p>
                      <a:r>
                        <a:rPr lang="en-US" altLang="zh-CN" sz="1600" dirty="0"/>
                        <a:t>… where </a:t>
                      </a:r>
                      <a:r>
                        <a:rPr lang="en-US" altLang="zh-CN" sz="1600" dirty="0" err="1"/>
                        <a:t>x.age</a:t>
                      </a:r>
                      <a:r>
                        <a:rPr lang="en-US" altLang="zh-CN" sz="1600" dirty="0"/>
                        <a:t> is null</a:t>
                      </a:r>
                      <a:endParaRPr lang="zh-CN" altLang="en-US" sz="1600" dirty="0"/>
                    </a:p>
                  </a:txBody>
                  <a:tcPr/>
                </a:tc>
                <a:extLst>
                  <a:ext uri="{0D108BD9-81ED-4DB2-BD59-A6C34878D82A}">
                    <a16:rowId xmlns:a16="http://schemas.microsoft.com/office/drawing/2014/main" val="219709393"/>
                  </a:ext>
                </a:extLst>
              </a:tr>
              <a:tr h="396408">
                <a:tc>
                  <a:txBody>
                    <a:bodyPr/>
                    <a:lstStyle/>
                    <a:p>
                      <a:r>
                        <a:rPr lang="en-US" altLang="zh-CN" sz="1600" dirty="0" err="1"/>
                        <a:t>isNotNull</a:t>
                      </a:r>
                      <a:r>
                        <a:rPr lang="en-US" altLang="zh-CN" sz="1600" dirty="0"/>
                        <a:t>, </a:t>
                      </a:r>
                      <a:r>
                        <a:rPr lang="en-US" altLang="zh-CN" sz="1600" dirty="0" err="1"/>
                        <a:t>NotNull</a:t>
                      </a:r>
                      <a:endParaRPr lang="zh-CN" altLang="en-US" sz="1600" dirty="0"/>
                    </a:p>
                  </a:txBody>
                  <a:tcPr/>
                </a:tc>
                <a:tc>
                  <a:txBody>
                    <a:bodyPr/>
                    <a:lstStyle/>
                    <a:p>
                      <a:r>
                        <a:rPr lang="en-US" altLang="zh-CN" sz="1600" dirty="0" err="1"/>
                        <a:t>findByAge</a:t>
                      </a:r>
                      <a:r>
                        <a:rPr lang="en-US" altLang="zh-CN" sz="1600" dirty="0"/>
                        <a:t>(Is)</a:t>
                      </a:r>
                      <a:r>
                        <a:rPr lang="en-US" altLang="zh-CN" sz="1600" dirty="0" err="1"/>
                        <a:t>NotNull</a:t>
                      </a:r>
                      <a:endParaRPr lang="zh-CN" altLang="en-US" sz="1600" dirty="0"/>
                    </a:p>
                  </a:txBody>
                  <a:tcPr/>
                </a:tc>
                <a:tc>
                  <a:txBody>
                    <a:bodyPr/>
                    <a:lstStyle/>
                    <a:p>
                      <a:r>
                        <a:rPr lang="en-US" altLang="zh-CN" sz="1600" dirty="0"/>
                        <a:t>… where </a:t>
                      </a:r>
                      <a:r>
                        <a:rPr lang="en-US" altLang="zh-CN" sz="1600" dirty="0" err="1"/>
                        <a:t>x.age</a:t>
                      </a:r>
                      <a:r>
                        <a:rPr lang="en-US" altLang="zh-CN" sz="1600" dirty="0"/>
                        <a:t> not null</a:t>
                      </a:r>
                      <a:endParaRPr lang="zh-CN" altLang="en-US" sz="1600" dirty="0"/>
                    </a:p>
                  </a:txBody>
                  <a:tcPr/>
                </a:tc>
                <a:extLst>
                  <a:ext uri="{0D108BD9-81ED-4DB2-BD59-A6C34878D82A}">
                    <a16:rowId xmlns:a16="http://schemas.microsoft.com/office/drawing/2014/main" val="3062596916"/>
                  </a:ext>
                </a:extLst>
              </a:tr>
            </a:tbl>
          </a:graphicData>
        </a:graphic>
      </p:graphicFrame>
    </p:spTree>
    <p:extLst>
      <p:ext uri="{BB962C8B-B14F-4D97-AF65-F5344CB8AC3E}">
        <p14:creationId xmlns:p14="http://schemas.microsoft.com/office/powerpoint/2010/main" val="1694302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462520-3120-4B6E-8221-8F5E476DF2E0}"/>
              </a:ext>
            </a:extLst>
          </p:cNvPr>
          <p:cNvSpPr>
            <a:spLocks noGrp="1"/>
          </p:cNvSpPr>
          <p:nvPr>
            <p:ph type="title"/>
          </p:nvPr>
        </p:nvSpPr>
        <p:spPr/>
        <p:txBody>
          <a:bodyPr/>
          <a:lstStyle/>
          <a:p>
            <a:r>
              <a:rPr lang="en-US" altLang="zh-CN" dirty="0"/>
              <a:t>Repository</a:t>
            </a:r>
            <a:r>
              <a:rPr lang="zh-CN" altLang="en-US" dirty="0"/>
              <a:t>中查询方法命名规则</a:t>
            </a:r>
          </a:p>
        </p:txBody>
      </p:sp>
      <p:graphicFrame>
        <p:nvGraphicFramePr>
          <p:cNvPr id="4" name="内容占位符 3">
            <a:extLst>
              <a:ext uri="{FF2B5EF4-FFF2-40B4-BE49-F238E27FC236}">
                <a16:creationId xmlns:a16="http://schemas.microsoft.com/office/drawing/2014/main" id="{21AECB9D-64E9-4726-9B99-E59633F6A114}"/>
              </a:ext>
            </a:extLst>
          </p:cNvPr>
          <p:cNvGraphicFramePr>
            <a:graphicFrameLocks noGrp="1"/>
          </p:cNvGraphicFramePr>
          <p:nvPr>
            <p:ph sz="quarter" idx="10"/>
            <p:extLst>
              <p:ext uri="{D42A27DB-BD31-4B8C-83A1-F6EECF244321}">
                <p14:modId xmlns:p14="http://schemas.microsoft.com/office/powerpoint/2010/main" val="4049191262"/>
              </p:ext>
            </p:extLst>
          </p:nvPr>
        </p:nvGraphicFramePr>
        <p:xfrm>
          <a:off x="620787" y="1242152"/>
          <a:ext cx="11266414" cy="5167792"/>
        </p:xfrm>
        <a:graphic>
          <a:graphicData uri="http://schemas.openxmlformats.org/drawingml/2006/table">
            <a:tbl>
              <a:tblPr firstRow="1" bandRow="1">
                <a:tableStyleId>{5C22544A-7EE6-4342-B048-85BDC9FD1C3A}</a:tableStyleId>
              </a:tblPr>
              <a:tblGrid>
                <a:gridCol w="1501628">
                  <a:extLst>
                    <a:ext uri="{9D8B030D-6E8A-4147-A177-3AD203B41FA5}">
                      <a16:colId xmlns:a16="http://schemas.microsoft.com/office/drawing/2014/main" val="787291595"/>
                    </a:ext>
                  </a:extLst>
                </a:gridCol>
                <a:gridCol w="3783435">
                  <a:extLst>
                    <a:ext uri="{9D8B030D-6E8A-4147-A177-3AD203B41FA5}">
                      <a16:colId xmlns:a16="http://schemas.microsoft.com/office/drawing/2014/main" val="2022391330"/>
                    </a:ext>
                  </a:extLst>
                </a:gridCol>
                <a:gridCol w="5981351">
                  <a:extLst>
                    <a:ext uri="{9D8B030D-6E8A-4147-A177-3AD203B41FA5}">
                      <a16:colId xmlns:a16="http://schemas.microsoft.com/office/drawing/2014/main" val="3814823227"/>
                    </a:ext>
                  </a:extLst>
                </a:gridCol>
              </a:tblGrid>
              <a:tr h="442472">
                <a:tc>
                  <a:txBody>
                    <a:bodyPr/>
                    <a:lstStyle/>
                    <a:p>
                      <a:r>
                        <a:rPr lang="en-US" altLang="zh-CN" dirty="0"/>
                        <a:t>Keyword</a:t>
                      </a:r>
                      <a:endParaRPr lang="zh-CN" altLang="en-US" dirty="0"/>
                    </a:p>
                  </a:txBody>
                  <a:tcPr marL="42547" marR="42547"/>
                </a:tc>
                <a:tc>
                  <a:txBody>
                    <a:bodyPr/>
                    <a:lstStyle/>
                    <a:p>
                      <a:r>
                        <a:rPr lang="en-US" altLang="zh-CN" dirty="0"/>
                        <a:t>Sample</a:t>
                      </a:r>
                      <a:endParaRPr lang="zh-CN" altLang="en-US" dirty="0"/>
                    </a:p>
                  </a:txBody>
                  <a:tcPr marL="42547" marR="42547"/>
                </a:tc>
                <a:tc>
                  <a:txBody>
                    <a:bodyPr/>
                    <a:lstStyle/>
                    <a:p>
                      <a:r>
                        <a:rPr lang="en-US" altLang="zh-CN" dirty="0"/>
                        <a:t>JPQL snippet</a:t>
                      </a:r>
                      <a:endParaRPr lang="zh-CN" altLang="en-US" dirty="0"/>
                    </a:p>
                  </a:txBody>
                  <a:tcPr marL="42547" marR="42547"/>
                </a:tc>
                <a:extLst>
                  <a:ext uri="{0D108BD9-81ED-4DB2-BD59-A6C34878D82A}">
                    <a16:rowId xmlns:a16="http://schemas.microsoft.com/office/drawing/2014/main" val="139360634"/>
                  </a:ext>
                </a:extLst>
              </a:tr>
              <a:tr h="405599">
                <a:tc>
                  <a:txBody>
                    <a:bodyPr/>
                    <a:lstStyle/>
                    <a:p>
                      <a:r>
                        <a:rPr lang="en-US" altLang="zh-CN" sz="1600" dirty="0"/>
                        <a:t>Like</a:t>
                      </a:r>
                      <a:endParaRPr lang="zh-CN" altLang="en-US" sz="1600" dirty="0"/>
                    </a:p>
                  </a:txBody>
                  <a:tcPr marL="42547" marR="42547"/>
                </a:tc>
                <a:tc>
                  <a:txBody>
                    <a:bodyPr/>
                    <a:lstStyle/>
                    <a:p>
                      <a:r>
                        <a:rPr lang="en-US" altLang="zh-CN" sz="1600" kern="1200" dirty="0" err="1">
                          <a:solidFill>
                            <a:schemeClr val="dk1"/>
                          </a:solidFill>
                          <a:effectLst/>
                          <a:latin typeface="+mn-lt"/>
                          <a:ea typeface="+mn-ea"/>
                          <a:cs typeface="+mn-cs"/>
                        </a:rPr>
                        <a:t>findByFirstnameLike</a:t>
                      </a:r>
                      <a:endParaRPr lang="zh-CN" altLang="en-US" sz="1600" dirty="0"/>
                    </a:p>
                  </a:txBody>
                  <a:tcPr marL="42547" marR="42547"/>
                </a:tc>
                <a:tc>
                  <a:txBody>
                    <a:bodyPr/>
                    <a:lstStyle/>
                    <a:p>
                      <a:r>
                        <a:rPr lang="en-US" altLang="zh-CN" sz="1600" kern="1200" dirty="0">
                          <a:solidFill>
                            <a:schemeClr val="dk1"/>
                          </a:solidFill>
                          <a:effectLst/>
                          <a:latin typeface="+mn-lt"/>
                          <a:ea typeface="+mn-ea"/>
                          <a:cs typeface="+mn-cs"/>
                        </a:rPr>
                        <a:t>… where </a:t>
                      </a:r>
                      <a:r>
                        <a:rPr lang="en-US" altLang="zh-CN" sz="1600" kern="1200" dirty="0" err="1">
                          <a:solidFill>
                            <a:schemeClr val="dk1"/>
                          </a:solidFill>
                          <a:effectLst/>
                          <a:latin typeface="+mn-lt"/>
                          <a:ea typeface="+mn-ea"/>
                          <a:cs typeface="+mn-cs"/>
                        </a:rPr>
                        <a:t>x.firstname</a:t>
                      </a:r>
                      <a:r>
                        <a:rPr lang="en-US" altLang="zh-CN" sz="1600" kern="1200" dirty="0">
                          <a:solidFill>
                            <a:schemeClr val="dk1"/>
                          </a:solidFill>
                          <a:effectLst/>
                          <a:latin typeface="+mn-lt"/>
                          <a:ea typeface="+mn-ea"/>
                          <a:cs typeface="+mn-cs"/>
                        </a:rPr>
                        <a:t> like ?1</a:t>
                      </a:r>
                      <a:endParaRPr lang="zh-CN" altLang="en-US" sz="1600" dirty="0"/>
                    </a:p>
                  </a:txBody>
                  <a:tcPr marL="42547" marR="42547"/>
                </a:tc>
                <a:extLst>
                  <a:ext uri="{0D108BD9-81ED-4DB2-BD59-A6C34878D82A}">
                    <a16:rowId xmlns:a16="http://schemas.microsoft.com/office/drawing/2014/main" val="852102849"/>
                  </a:ext>
                </a:extLst>
              </a:tr>
              <a:tr h="405599">
                <a:tc>
                  <a:txBody>
                    <a:bodyPr/>
                    <a:lstStyle/>
                    <a:p>
                      <a:r>
                        <a:rPr lang="en-US" altLang="zh-CN" sz="1600" dirty="0" err="1"/>
                        <a:t>NotLike</a:t>
                      </a:r>
                      <a:endParaRPr lang="zh-CN" altLang="en-US" sz="1600" dirty="0"/>
                    </a:p>
                  </a:txBody>
                  <a:tcPr marL="42547" marR="42547"/>
                </a:tc>
                <a:tc>
                  <a:txBody>
                    <a:bodyPr/>
                    <a:lstStyle/>
                    <a:p>
                      <a:r>
                        <a:rPr lang="en-US" altLang="zh-CN" sz="1600" kern="1200" dirty="0" err="1">
                          <a:solidFill>
                            <a:schemeClr val="dk1"/>
                          </a:solidFill>
                          <a:effectLst/>
                          <a:latin typeface="+mn-lt"/>
                          <a:ea typeface="+mn-ea"/>
                          <a:cs typeface="+mn-cs"/>
                        </a:rPr>
                        <a:t>findByFirstnameNotLike</a:t>
                      </a:r>
                      <a:endParaRPr lang="zh-CN" altLang="en-US" sz="1600" dirty="0"/>
                    </a:p>
                  </a:txBody>
                  <a:tcPr marL="42547" marR="42547"/>
                </a:tc>
                <a:tc>
                  <a:txBody>
                    <a:bodyPr/>
                    <a:lstStyle/>
                    <a:p>
                      <a:r>
                        <a:rPr lang="en-US" altLang="zh-CN" sz="1600" kern="1200" dirty="0">
                          <a:solidFill>
                            <a:schemeClr val="dk1"/>
                          </a:solidFill>
                          <a:effectLst/>
                          <a:latin typeface="+mn-lt"/>
                          <a:ea typeface="+mn-ea"/>
                          <a:cs typeface="+mn-cs"/>
                        </a:rPr>
                        <a:t>… where </a:t>
                      </a:r>
                      <a:r>
                        <a:rPr lang="en-US" altLang="zh-CN" sz="1600" kern="1200" dirty="0" err="1">
                          <a:solidFill>
                            <a:schemeClr val="dk1"/>
                          </a:solidFill>
                          <a:effectLst/>
                          <a:latin typeface="+mn-lt"/>
                          <a:ea typeface="+mn-ea"/>
                          <a:cs typeface="+mn-cs"/>
                        </a:rPr>
                        <a:t>x.firstname</a:t>
                      </a:r>
                      <a:r>
                        <a:rPr lang="en-US" altLang="zh-CN" sz="1600" kern="1200" dirty="0">
                          <a:solidFill>
                            <a:schemeClr val="dk1"/>
                          </a:solidFill>
                          <a:effectLst/>
                          <a:latin typeface="+mn-lt"/>
                          <a:ea typeface="+mn-ea"/>
                          <a:cs typeface="+mn-cs"/>
                        </a:rPr>
                        <a:t> not like ?1</a:t>
                      </a:r>
                      <a:endParaRPr lang="zh-CN" altLang="en-US" sz="1600" dirty="0"/>
                    </a:p>
                  </a:txBody>
                  <a:tcPr marL="42547" marR="42547"/>
                </a:tc>
                <a:extLst>
                  <a:ext uri="{0D108BD9-81ED-4DB2-BD59-A6C34878D82A}">
                    <a16:rowId xmlns:a16="http://schemas.microsoft.com/office/drawing/2014/main" val="2047052678"/>
                  </a:ext>
                </a:extLst>
              </a:tr>
              <a:tr h="473995">
                <a:tc>
                  <a:txBody>
                    <a:bodyPr/>
                    <a:lstStyle/>
                    <a:p>
                      <a:r>
                        <a:rPr lang="en-US" altLang="zh-CN" sz="1600" dirty="0" err="1"/>
                        <a:t>StartingWith</a:t>
                      </a:r>
                      <a:endParaRPr lang="zh-CN" altLang="en-US" sz="1600" dirty="0"/>
                    </a:p>
                  </a:txBody>
                  <a:tcPr marL="42547" marR="42547"/>
                </a:tc>
                <a:tc>
                  <a:txBody>
                    <a:bodyPr/>
                    <a:lstStyle/>
                    <a:p>
                      <a:r>
                        <a:rPr lang="en-US" altLang="zh-CN" sz="1600" kern="1200" dirty="0" err="1">
                          <a:solidFill>
                            <a:schemeClr val="dk1"/>
                          </a:solidFill>
                          <a:effectLst/>
                          <a:latin typeface="+mn-lt"/>
                          <a:ea typeface="+mn-ea"/>
                          <a:cs typeface="+mn-cs"/>
                        </a:rPr>
                        <a:t>findByFirstnameStartingWith</a:t>
                      </a:r>
                      <a:endParaRPr lang="zh-CN" altLang="en-US" sz="1600" dirty="0"/>
                    </a:p>
                  </a:txBody>
                  <a:tcPr marL="42547" marR="42547"/>
                </a:tc>
                <a:tc>
                  <a:txBody>
                    <a:bodyPr/>
                    <a:lstStyle/>
                    <a:p>
                      <a:r>
                        <a:rPr lang="en-US" altLang="zh-CN" sz="1600" kern="1200" dirty="0">
                          <a:solidFill>
                            <a:schemeClr val="dk1"/>
                          </a:solidFill>
                          <a:effectLst/>
                          <a:latin typeface="+mn-lt"/>
                          <a:ea typeface="+mn-ea"/>
                          <a:cs typeface="+mn-cs"/>
                        </a:rPr>
                        <a:t>… where </a:t>
                      </a:r>
                      <a:r>
                        <a:rPr lang="en-US" altLang="zh-CN" sz="1600" kern="1200" dirty="0" err="1">
                          <a:solidFill>
                            <a:schemeClr val="dk1"/>
                          </a:solidFill>
                          <a:effectLst/>
                          <a:latin typeface="+mn-lt"/>
                          <a:ea typeface="+mn-ea"/>
                          <a:cs typeface="+mn-cs"/>
                        </a:rPr>
                        <a:t>x.firstname</a:t>
                      </a:r>
                      <a:r>
                        <a:rPr lang="en-US" altLang="zh-CN" sz="1600" kern="1200" dirty="0">
                          <a:solidFill>
                            <a:schemeClr val="dk1"/>
                          </a:solidFill>
                          <a:effectLst/>
                          <a:latin typeface="+mn-lt"/>
                          <a:ea typeface="+mn-ea"/>
                          <a:cs typeface="+mn-cs"/>
                        </a:rPr>
                        <a:t> like ?1 (parameter bound with appended %)</a:t>
                      </a:r>
                      <a:endParaRPr lang="zh-CN" altLang="en-US" sz="1600" dirty="0"/>
                    </a:p>
                  </a:txBody>
                  <a:tcPr marL="42547" marR="42547"/>
                </a:tc>
                <a:extLst>
                  <a:ext uri="{0D108BD9-81ED-4DB2-BD59-A6C34878D82A}">
                    <a16:rowId xmlns:a16="http://schemas.microsoft.com/office/drawing/2014/main" val="1988581685"/>
                  </a:ext>
                </a:extLst>
              </a:tr>
              <a:tr h="504258">
                <a:tc>
                  <a:txBody>
                    <a:bodyPr/>
                    <a:lstStyle/>
                    <a:p>
                      <a:r>
                        <a:rPr lang="en-US" altLang="zh-CN" sz="1600" dirty="0" err="1"/>
                        <a:t>EndingWith</a:t>
                      </a:r>
                      <a:endParaRPr lang="zh-CN" altLang="en-US" sz="1600" dirty="0"/>
                    </a:p>
                  </a:txBody>
                  <a:tcPr marL="42547" marR="42547"/>
                </a:tc>
                <a:tc>
                  <a:txBody>
                    <a:bodyPr/>
                    <a:lstStyle/>
                    <a:p>
                      <a:r>
                        <a:rPr lang="en-US" altLang="zh-CN" sz="1600" kern="1200" dirty="0" err="1">
                          <a:solidFill>
                            <a:schemeClr val="dk1"/>
                          </a:solidFill>
                          <a:effectLst/>
                          <a:latin typeface="+mn-lt"/>
                          <a:ea typeface="+mn-ea"/>
                          <a:cs typeface="+mn-cs"/>
                        </a:rPr>
                        <a:t>findByFirstnameEndingWith</a:t>
                      </a:r>
                      <a:endParaRPr lang="zh-CN" altLang="en-US" sz="1600" dirty="0"/>
                    </a:p>
                  </a:txBody>
                  <a:tcPr marL="42547" marR="42547"/>
                </a:tc>
                <a:tc>
                  <a:txBody>
                    <a:bodyPr/>
                    <a:lstStyle/>
                    <a:p>
                      <a:r>
                        <a:rPr lang="en-US" altLang="zh-CN" sz="1600" kern="1200" dirty="0">
                          <a:solidFill>
                            <a:schemeClr val="dk1"/>
                          </a:solidFill>
                          <a:effectLst/>
                          <a:latin typeface="+mn-lt"/>
                          <a:ea typeface="+mn-ea"/>
                          <a:cs typeface="+mn-cs"/>
                        </a:rPr>
                        <a:t>… where </a:t>
                      </a:r>
                      <a:r>
                        <a:rPr lang="en-US" altLang="zh-CN" sz="1600" kern="1200" dirty="0" err="1">
                          <a:solidFill>
                            <a:schemeClr val="dk1"/>
                          </a:solidFill>
                          <a:effectLst/>
                          <a:latin typeface="+mn-lt"/>
                          <a:ea typeface="+mn-ea"/>
                          <a:cs typeface="+mn-cs"/>
                        </a:rPr>
                        <a:t>x.firstname</a:t>
                      </a:r>
                      <a:r>
                        <a:rPr lang="en-US" altLang="zh-CN" sz="1600" kern="1200" dirty="0">
                          <a:solidFill>
                            <a:schemeClr val="dk1"/>
                          </a:solidFill>
                          <a:effectLst/>
                          <a:latin typeface="+mn-lt"/>
                          <a:ea typeface="+mn-ea"/>
                          <a:cs typeface="+mn-cs"/>
                        </a:rPr>
                        <a:t> like ?1 (parameter bound with prepended %)</a:t>
                      </a:r>
                      <a:endParaRPr lang="zh-CN" altLang="en-US" sz="1600" dirty="0"/>
                    </a:p>
                  </a:txBody>
                  <a:tcPr marL="42547" marR="42547"/>
                </a:tc>
                <a:extLst>
                  <a:ext uri="{0D108BD9-81ED-4DB2-BD59-A6C34878D82A}">
                    <a16:rowId xmlns:a16="http://schemas.microsoft.com/office/drawing/2014/main" val="2239588199"/>
                  </a:ext>
                </a:extLst>
              </a:tr>
              <a:tr h="424112">
                <a:tc>
                  <a:txBody>
                    <a:bodyPr/>
                    <a:lstStyle/>
                    <a:p>
                      <a:r>
                        <a:rPr lang="en-US" altLang="zh-CN" sz="1600" dirty="0"/>
                        <a:t>Containing</a:t>
                      </a:r>
                      <a:endParaRPr lang="zh-CN" altLang="en-US" sz="1600" dirty="0"/>
                    </a:p>
                  </a:txBody>
                  <a:tcPr marL="42547" marR="42547"/>
                </a:tc>
                <a:tc>
                  <a:txBody>
                    <a:bodyPr/>
                    <a:lstStyle/>
                    <a:p>
                      <a:r>
                        <a:rPr lang="en-US" altLang="zh-CN" sz="1600" kern="1200" dirty="0" err="1">
                          <a:solidFill>
                            <a:schemeClr val="dk1"/>
                          </a:solidFill>
                          <a:effectLst/>
                          <a:latin typeface="+mn-lt"/>
                          <a:ea typeface="+mn-ea"/>
                          <a:cs typeface="+mn-cs"/>
                        </a:rPr>
                        <a:t>findByFirstnameContaining</a:t>
                      </a:r>
                      <a:endParaRPr lang="zh-CN" altLang="en-US" sz="1600" dirty="0"/>
                    </a:p>
                  </a:txBody>
                  <a:tcPr marL="42547" marR="42547"/>
                </a:tc>
                <a:tc>
                  <a:txBody>
                    <a:bodyPr/>
                    <a:lstStyle/>
                    <a:p>
                      <a:r>
                        <a:rPr lang="en-US" altLang="zh-CN" sz="1600" kern="1200" dirty="0">
                          <a:solidFill>
                            <a:schemeClr val="dk1"/>
                          </a:solidFill>
                          <a:effectLst/>
                          <a:latin typeface="+mn-lt"/>
                          <a:ea typeface="+mn-ea"/>
                          <a:cs typeface="+mn-cs"/>
                        </a:rPr>
                        <a:t>… where </a:t>
                      </a:r>
                      <a:r>
                        <a:rPr lang="en-US" altLang="zh-CN" sz="1600" kern="1200" dirty="0" err="1">
                          <a:solidFill>
                            <a:schemeClr val="dk1"/>
                          </a:solidFill>
                          <a:effectLst/>
                          <a:latin typeface="+mn-lt"/>
                          <a:ea typeface="+mn-ea"/>
                          <a:cs typeface="+mn-cs"/>
                        </a:rPr>
                        <a:t>x.firstname</a:t>
                      </a:r>
                      <a:r>
                        <a:rPr lang="en-US" altLang="zh-CN" sz="1600" kern="1200" dirty="0">
                          <a:solidFill>
                            <a:schemeClr val="dk1"/>
                          </a:solidFill>
                          <a:effectLst/>
                          <a:latin typeface="+mn-lt"/>
                          <a:ea typeface="+mn-ea"/>
                          <a:cs typeface="+mn-cs"/>
                        </a:rPr>
                        <a:t> like ?1 (parameter bound wrapped in %)</a:t>
                      </a:r>
                      <a:endParaRPr lang="zh-CN" altLang="en-US" sz="1600" dirty="0"/>
                    </a:p>
                  </a:txBody>
                  <a:tcPr marL="42547" marR="42547"/>
                </a:tc>
                <a:extLst>
                  <a:ext uri="{0D108BD9-81ED-4DB2-BD59-A6C34878D82A}">
                    <a16:rowId xmlns:a16="http://schemas.microsoft.com/office/drawing/2014/main" val="3216869025"/>
                  </a:ext>
                </a:extLst>
              </a:tr>
              <a:tr h="405599">
                <a:tc>
                  <a:txBody>
                    <a:bodyPr/>
                    <a:lstStyle/>
                    <a:p>
                      <a:r>
                        <a:rPr lang="en-US" altLang="zh-CN" sz="1600" dirty="0" err="1"/>
                        <a:t>OrderBy</a:t>
                      </a:r>
                      <a:endParaRPr lang="zh-CN" altLang="en-US" sz="1600" dirty="0"/>
                    </a:p>
                  </a:txBody>
                  <a:tcPr marL="42547" marR="42547"/>
                </a:tc>
                <a:tc>
                  <a:txBody>
                    <a:bodyPr/>
                    <a:lstStyle/>
                    <a:p>
                      <a:r>
                        <a:rPr lang="en-US" altLang="zh-CN" sz="1600" kern="1200" dirty="0" err="1">
                          <a:solidFill>
                            <a:schemeClr val="dk1"/>
                          </a:solidFill>
                          <a:effectLst/>
                          <a:latin typeface="+mn-lt"/>
                          <a:ea typeface="+mn-ea"/>
                          <a:cs typeface="+mn-cs"/>
                        </a:rPr>
                        <a:t>findByAgeOrderByLastnameDesc</a:t>
                      </a:r>
                      <a:endParaRPr lang="zh-CN" altLang="en-US" sz="1600" dirty="0"/>
                    </a:p>
                  </a:txBody>
                  <a:tcPr marL="42547" marR="42547"/>
                </a:tc>
                <a:tc>
                  <a:txBody>
                    <a:bodyPr/>
                    <a:lstStyle/>
                    <a:p>
                      <a:r>
                        <a:rPr lang="en-US" altLang="zh-CN" sz="1600" kern="1200" dirty="0">
                          <a:solidFill>
                            <a:schemeClr val="dk1"/>
                          </a:solidFill>
                          <a:effectLst/>
                          <a:latin typeface="+mn-lt"/>
                          <a:ea typeface="+mn-ea"/>
                          <a:cs typeface="+mn-cs"/>
                        </a:rPr>
                        <a:t>… where </a:t>
                      </a:r>
                      <a:r>
                        <a:rPr lang="en-US" altLang="zh-CN" sz="1600" kern="1200" dirty="0" err="1">
                          <a:solidFill>
                            <a:schemeClr val="dk1"/>
                          </a:solidFill>
                          <a:effectLst/>
                          <a:latin typeface="+mn-lt"/>
                          <a:ea typeface="+mn-ea"/>
                          <a:cs typeface="+mn-cs"/>
                        </a:rPr>
                        <a:t>x.age</a:t>
                      </a:r>
                      <a:r>
                        <a:rPr lang="en-US" altLang="zh-CN" sz="1600" kern="1200" dirty="0">
                          <a:solidFill>
                            <a:schemeClr val="dk1"/>
                          </a:solidFill>
                          <a:effectLst/>
                          <a:latin typeface="+mn-lt"/>
                          <a:ea typeface="+mn-ea"/>
                          <a:cs typeface="+mn-cs"/>
                        </a:rPr>
                        <a:t> = ?1 order by </a:t>
                      </a:r>
                      <a:r>
                        <a:rPr lang="en-US" altLang="zh-CN" sz="1600" kern="1200" dirty="0" err="1">
                          <a:solidFill>
                            <a:schemeClr val="dk1"/>
                          </a:solidFill>
                          <a:effectLst/>
                          <a:latin typeface="+mn-lt"/>
                          <a:ea typeface="+mn-ea"/>
                          <a:cs typeface="+mn-cs"/>
                        </a:rPr>
                        <a:t>x.lastname</a:t>
                      </a:r>
                      <a:r>
                        <a:rPr lang="en-US" altLang="zh-CN" sz="1600" kern="1200" dirty="0">
                          <a:solidFill>
                            <a:schemeClr val="dk1"/>
                          </a:solidFill>
                          <a:effectLst/>
                          <a:latin typeface="+mn-lt"/>
                          <a:ea typeface="+mn-ea"/>
                          <a:cs typeface="+mn-cs"/>
                        </a:rPr>
                        <a:t> desc</a:t>
                      </a:r>
                      <a:endParaRPr lang="zh-CN" altLang="en-US" sz="1600" dirty="0"/>
                    </a:p>
                  </a:txBody>
                  <a:tcPr marL="42547" marR="42547"/>
                </a:tc>
                <a:extLst>
                  <a:ext uri="{0D108BD9-81ED-4DB2-BD59-A6C34878D82A}">
                    <a16:rowId xmlns:a16="http://schemas.microsoft.com/office/drawing/2014/main" val="36356478"/>
                  </a:ext>
                </a:extLst>
              </a:tr>
              <a:tr h="405599">
                <a:tc>
                  <a:txBody>
                    <a:bodyPr/>
                    <a:lstStyle/>
                    <a:p>
                      <a:r>
                        <a:rPr lang="en-US" altLang="zh-CN" sz="1600" dirty="0"/>
                        <a:t>Not</a:t>
                      </a:r>
                      <a:endParaRPr lang="zh-CN" altLang="en-US" sz="1600" dirty="0"/>
                    </a:p>
                  </a:txBody>
                  <a:tcPr marL="42547" marR="42547"/>
                </a:tc>
                <a:tc>
                  <a:txBody>
                    <a:bodyPr/>
                    <a:lstStyle/>
                    <a:p>
                      <a:r>
                        <a:rPr lang="en-US" altLang="zh-CN" sz="1600" kern="1200" dirty="0" err="1">
                          <a:solidFill>
                            <a:schemeClr val="dk1"/>
                          </a:solidFill>
                          <a:effectLst/>
                          <a:latin typeface="+mn-lt"/>
                          <a:ea typeface="+mn-ea"/>
                          <a:cs typeface="+mn-cs"/>
                        </a:rPr>
                        <a:t>findByLastnameNot</a:t>
                      </a:r>
                      <a:endParaRPr lang="zh-CN" altLang="en-US" sz="1600" dirty="0"/>
                    </a:p>
                  </a:txBody>
                  <a:tcPr marL="42547" marR="42547"/>
                </a:tc>
                <a:tc>
                  <a:txBody>
                    <a:bodyPr/>
                    <a:lstStyle/>
                    <a:p>
                      <a:r>
                        <a:rPr lang="en-US" altLang="zh-CN" sz="1600" kern="1200" dirty="0">
                          <a:solidFill>
                            <a:schemeClr val="dk1"/>
                          </a:solidFill>
                          <a:effectLst/>
                          <a:latin typeface="+mn-lt"/>
                          <a:ea typeface="+mn-ea"/>
                          <a:cs typeface="+mn-cs"/>
                        </a:rPr>
                        <a:t>… where </a:t>
                      </a:r>
                      <a:r>
                        <a:rPr lang="en-US" altLang="zh-CN" sz="1600" kern="1200" dirty="0" err="1">
                          <a:solidFill>
                            <a:schemeClr val="dk1"/>
                          </a:solidFill>
                          <a:effectLst/>
                          <a:latin typeface="+mn-lt"/>
                          <a:ea typeface="+mn-ea"/>
                          <a:cs typeface="+mn-cs"/>
                        </a:rPr>
                        <a:t>x.lastname</a:t>
                      </a:r>
                      <a:r>
                        <a:rPr lang="en-US" altLang="zh-CN" sz="1600" kern="1200" dirty="0">
                          <a:solidFill>
                            <a:schemeClr val="dk1"/>
                          </a:solidFill>
                          <a:effectLst/>
                          <a:latin typeface="+mn-lt"/>
                          <a:ea typeface="+mn-ea"/>
                          <a:cs typeface="+mn-cs"/>
                        </a:rPr>
                        <a:t> &lt;&gt; ?1</a:t>
                      </a:r>
                      <a:endParaRPr lang="zh-CN" altLang="en-US" sz="1600" dirty="0"/>
                    </a:p>
                  </a:txBody>
                  <a:tcPr marL="42547" marR="42547"/>
                </a:tc>
                <a:extLst>
                  <a:ext uri="{0D108BD9-81ED-4DB2-BD59-A6C34878D82A}">
                    <a16:rowId xmlns:a16="http://schemas.microsoft.com/office/drawing/2014/main" val="335987426"/>
                  </a:ext>
                </a:extLst>
              </a:tr>
              <a:tr h="405599">
                <a:tc>
                  <a:txBody>
                    <a:bodyPr/>
                    <a:lstStyle/>
                    <a:p>
                      <a:r>
                        <a:rPr lang="en-US" altLang="zh-CN" sz="1600" dirty="0"/>
                        <a:t>In</a:t>
                      </a:r>
                      <a:endParaRPr lang="zh-CN" altLang="en-US" sz="1600" dirty="0"/>
                    </a:p>
                  </a:txBody>
                  <a:tcPr marL="42547" marR="42547"/>
                </a:tc>
                <a:tc>
                  <a:txBody>
                    <a:bodyPr/>
                    <a:lstStyle/>
                    <a:p>
                      <a:r>
                        <a:rPr lang="en-US" altLang="zh-CN" sz="1600" kern="1200" dirty="0" err="1">
                          <a:solidFill>
                            <a:schemeClr val="dk1"/>
                          </a:solidFill>
                          <a:effectLst/>
                          <a:latin typeface="+mn-lt"/>
                          <a:ea typeface="+mn-ea"/>
                          <a:cs typeface="+mn-cs"/>
                        </a:rPr>
                        <a:t>findByAgeIn</a:t>
                      </a:r>
                      <a:r>
                        <a:rPr lang="en-US" altLang="zh-CN" sz="1600" kern="1200" dirty="0">
                          <a:solidFill>
                            <a:schemeClr val="dk1"/>
                          </a:solidFill>
                          <a:effectLst/>
                          <a:latin typeface="+mn-lt"/>
                          <a:ea typeface="+mn-ea"/>
                          <a:cs typeface="+mn-cs"/>
                        </a:rPr>
                        <a:t>(Collection&lt;Age&gt; ages)</a:t>
                      </a:r>
                      <a:endParaRPr lang="zh-CN" altLang="en-US" sz="1600" dirty="0"/>
                    </a:p>
                  </a:txBody>
                  <a:tcPr marL="42547" marR="42547"/>
                </a:tc>
                <a:tc>
                  <a:txBody>
                    <a:bodyPr/>
                    <a:lstStyle/>
                    <a:p>
                      <a:r>
                        <a:rPr lang="en-US" altLang="zh-CN" sz="1600" kern="1200" dirty="0">
                          <a:solidFill>
                            <a:schemeClr val="dk1"/>
                          </a:solidFill>
                          <a:effectLst/>
                          <a:latin typeface="+mn-lt"/>
                          <a:ea typeface="+mn-ea"/>
                          <a:cs typeface="+mn-cs"/>
                        </a:rPr>
                        <a:t>… where </a:t>
                      </a:r>
                      <a:r>
                        <a:rPr lang="en-US" altLang="zh-CN" sz="1600" kern="1200" dirty="0" err="1">
                          <a:solidFill>
                            <a:schemeClr val="dk1"/>
                          </a:solidFill>
                          <a:effectLst/>
                          <a:latin typeface="+mn-lt"/>
                          <a:ea typeface="+mn-ea"/>
                          <a:cs typeface="+mn-cs"/>
                        </a:rPr>
                        <a:t>x.age</a:t>
                      </a:r>
                      <a:r>
                        <a:rPr lang="en-US" altLang="zh-CN" sz="1600" kern="1200" dirty="0">
                          <a:solidFill>
                            <a:schemeClr val="dk1"/>
                          </a:solidFill>
                          <a:effectLst/>
                          <a:latin typeface="+mn-lt"/>
                          <a:ea typeface="+mn-ea"/>
                          <a:cs typeface="+mn-cs"/>
                        </a:rPr>
                        <a:t> in ?1</a:t>
                      </a:r>
                      <a:endParaRPr lang="zh-CN" altLang="en-US" sz="1600" dirty="0"/>
                    </a:p>
                  </a:txBody>
                  <a:tcPr marL="42547" marR="42547"/>
                </a:tc>
                <a:extLst>
                  <a:ext uri="{0D108BD9-81ED-4DB2-BD59-A6C34878D82A}">
                    <a16:rowId xmlns:a16="http://schemas.microsoft.com/office/drawing/2014/main" val="339096319"/>
                  </a:ext>
                </a:extLst>
              </a:tr>
              <a:tr h="483762">
                <a:tc>
                  <a:txBody>
                    <a:bodyPr/>
                    <a:lstStyle/>
                    <a:p>
                      <a:r>
                        <a:rPr lang="en-US" altLang="zh-CN" sz="1600" dirty="0" err="1"/>
                        <a:t>NotIn</a:t>
                      </a:r>
                      <a:endParaRPr lang="zh-CN" altLang="en-US" sz="1600" dirty="0"/>
                    </a:p>
                  </a:txBody>
                  <a:tcPr marL="42547" marR="4254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err="1">
                          <a:solidFill>
                            <a:schemeClr val="dk1"/>
                          </a:solidFill>
                          <a:effectLst/>
                          <a:latin typeface="+mn-lt"/>
                          <a:ea typeface="+mn-ea"/>
                          <a:cs typeface="+mn-cs"/>
                        </a:rPr>
                        <a:t>findByAgeNotIn</a:t>
                      </a:r>
                      <a:r>
                        <a:rPr lang="en-US" altLang="zh-CN" sz="1600" kern="1200" dirty="0">
                          <a:solidFill>
                            <a:schemeClr val="dk1"/>
                          </a:solidFill>
                          <a:effectLst/>
                          <a:latin typeface="+mn-lt"/>
                          <a:ea typeface="+mn-ea"/>
                          <a:cs typeface="+mn-cs"/>
                        </a:rPr>
                        <a:t>(Collection&lt;Age&gt; ages)</a:t>
                      </a:r>
                      <a:endParaRPr lang="zh-CN" altLang="en-US" sz="1600" dirty="0"/>
                    </a:p>
                  </a:txBody>
                  <a:tcPr marL="42547" marR="42547"/>
                </a:tc>
                <a:tc>
                  <a:txBody>
                    <a:bodyPr/>
                    <a:lstStyle/>
                    <a:p>
                      <a:r>
                        <a:rPr lang="en-US" altLang="zh-CN" sz="1600" kern="1200" dirty="0">
                          <a:solidFill>
                            <a:schemeClr val="dk1"/>
                          </a:solidFill>
                          <a:effectLst/>
                          <a:latin typeface="+mn-lt"/>
                          <a:ea typeface="+mn-ea"/>
                          <a:cs typeface="+mn-cs"/>
                        </a:rPr>
                        <a:t>… where </a:t>
                      </a:r>
                      <a:r>
                        <a:rPr lang="en-US" altLang="zh-CN" sz="1600" kern="1200" dirty="0" err="1">
                          <a:solidFill>
                            <a:schemeClr val="dk1"/>
                          </a:solidFill>
                          <a:effectLst/>
                          <a:latin typeface="+mn-lt"/>
                          <a:ea typeface="+mn-ea"/>
                          <a:cs typeface="+mn-cs"/>
                        </a:rPr>
                        <a:t>x.age</a:t>
                      </a:r>
                      <a:r>
                        <a:rPr lang="en-US" altLang="zh-CN" sz="1600" kern="1200" dirty="0">
                          <a:solidFill>
                            <a:schemeClr val="dk1"/>
                          </a:solidFill>
                          <a:effectLst/>
                          <a:latin typeface="+mn-lt"/>
                          <a:ea typeface="+mn-ea"/>
                          <a:cs typeface="+mn-cs"/>
                        </a:rPr>
                        <a:t> not in ?1</a:t>
                      </a:r>
                      <a:endParaRPr lang="zh-CN" altLang="en-US" sz="1600" dirty="0"/>
                    </a:p>
                  </a:txBody>
                  <a:tcPr marL="42547" marR="42547"/>
                </a:tc>
                <a:extLst>
                  <a:ext uri="{0D108BD9-81ED-4DB2-BD59-A6C34878D82A}">
                    <a16:rowId xmlns:a16="http://schemas.microsoft.com/office/drawing/2014/main" val="3064825797"/>
                  </a:ext>
                </a:extLst>
              </a:tr>
              <a:tr h="405599">
                <a:tc>
                  <a:txBody>
                    <a:bodyPr/>
                    <a:lstStyle/>
                    <a:p>
                      <a:r>
                        <a:rPr lang="en-US" altLang="zh-CN" sz="1600" dirty="0"/>
                        <a:t>TRUE</a:t>
                      </a:r>
                      <a:endParaRPr lang="zh-CN" altLang="en-US" sz="1600" dirty="0"/>
                    </a:p>
                  </a:txBody>
                  <a:tcPr marL="42547" marR="42547"/>
                </a:tc>
                <a:tc>
                  <a:txBody>
                    <a:bodyPr/>
                    <a:lstStyle/>
                    <a:p>
                      <a:r>
                        <a:rPr lang="en-US" altLang="zh-CN" sz="1600" kern="1200" dirty="0" err="1">
                          <a:solidFill>
                            <a:schemeClr val="dk1"/>
                          </a:solidFill>
                          <a:effectLst/>
                          <a:latin typeface="+mn-lt"/>
                          <a:ea typeface="+mn-ea"/>
                          <a:cs typeface="+mn-cs"/>
                        </a:rPr>
                        <a:t>findByActiveTrue</a:t>
                      </a:r>
                      <a:r>
                        <a:rPr lang="en-US" altLang="zh-CN" sz="1600" kern="1200" dirty="0">
                          <a:solidFill>
                            <a:schemeClr val="dk1"/>
                          </a:solidFill>
                          <a:effectLst/>
                          <a:latin typeface="+mn-lt"/>
                          <a:ea typeface="+mn-ea"/>
                          <a:cs typeface="+mn-cs"/>
                        </a:rPr>
                        <a:t>()</a:t>
                      </a:r>
                      <a:endParaRPr lang="zh-CN" altLang="en-US" sz="1600" dirty="0"/>
                    </a:p>
                  </a:txBody>
                  <a:tcPr marL="42547" marR="42547"/>
                </a:tc>
                <a:tc>
                  <a:txBody>
                    <a:bodyPr/>
                    <a:lstStyle/>
                    <a:p>
                      <a:r>
                        <a:rPr lang="en-US" altLang="zh-CN" sz="1600" kern="1200" dirty="0">
                          <a:solidFill>
                            <a:schemeClr val="dk1"/>
                          </a:solidFill>
                          <a:effectLst/>
                          <a:latin typeface="+mn-lt"/>
                          <a:ea typeface="+mn-ea"/>
                          <a:cs typeface="+mn-cs"/>
                        </a:rPr>
                        <a:t>… where </a:t>
                      </a:r>
                      <a:r>
                        <a:rPr lang="en-US" altLang="zh-CN" sz="1600" kern="1200" dirty="0" err="1">
                          <a:solidFill>
                            <a:schemeClr val="dk1"/>
                          </a:solidFill>
                          <a:effectLst/>
                          <a:latin typeface="+mn-lt"/>
                          <a:ea typeface="+mn-ea"/>
                          <a:cs typeface="+mn-cs"/>
                        </a:rPr>
                        <a:t>x.active</a:t>
                      </a:r>
                      <a:r>
                        <a:rPr lang="en-US" altLang="zh-CN" sz="1600" kern="1200" dirty="0">
                          <a:solidFill>
                            <a:schemeClr val="dk1"/>
                          </a:solidFill>
                          <a:effectLst/>
                          <a:latin typeface="+mn-lt"/>
                          <a:ea typeface="+mn-ea"/>
                          <a:cs typeface="+mn-cs"/>
                        </a:rPr>
                        <a:t> = true</a:t>
                      </a:r>
                      <a:endParaRPr lang="zh-CN" altLang="en-US" sz="1600" dirty="0"/>
                    </a:p>
                  </a:txBody>
                  <a:tcPr marL="42547" marR="42547"/>
                </a:tc>
                <a:extLst>
                  <a:ext uri="{0D108BD9-81ED-4DB2-BD59-A6C34878D82A}">
                    <a16:rowId xmlns:a16="http://schemas.microsoft.com/office/drawing/2014/main" val="4067175363"/>
                  </a:ext>
                </a:extLst>
              </a:tr>
              <a:tr h="405599">
                <a:tc>
                  <a:txBody>
                    <a:bodyPr/>
                    <a:lstStyle/>
                    <a:p>
                      <a:r>
                        <a:rPr lang="en-US" altLang="zh-CN" sz="1600" dirty="0"/>
                        <a:t>FALSE</a:t>
                      </a:r>
                      <a:endParaRPr lang="zh-CN" altLang="en-US" sz="1600" dirty="0"/>
                    </a:p>
                  </a:txBody>
                  <a:tcPr marL="42547" marR="42547"/>
                </a:tc>
                <a:tc>
                  <a:txBody>
                    <a:bodyPr/>
                    <a:lstStyle/>
                    <a:p>
                      <a:r>
                        <a:rPr lang="en-US" altLang="zh-CN" sz="1600" kern="1200" dirty="0" err="1">
                          <a:solidFill>
                            <a:schemeClr val="dk1"/>
                          </a:solidFill>
                          <a:effectLst/>
                          <a:latin typeface="+mn-lt"/>
                          <a:ea typeface="+mn-ea"/>
                          <a:cs typeface="+mn-cs"/>
                        </a:rPr>
                        <a:t>findByActiveFalse</a:t>
                      </a:r>
                      <a:r>
                        <a:rPr lang="en-US" altLang="zh-CN" sz="1600" kern="1200" dirty="0">
                          <a:solidFill>
                            <a:schemeClr val="dk1"/>
                          </a:solidFill>
                          <a:effectLst/>
                          <a:latin typeface="+mn-lt"/>
                          <a:ea typeface="+mn-ea"/>
                          <a:cs typeface="+mn-cs"/>
                        </a:rPr>
                        <a:t>()</a:t>
                      </a:r>
                      <a:endParaRPr lang="zh-CN" altLang="en-US" sz="1600" dirty="0"/>
                    </a:p>
                  </a:txBody>
                  <a:tcPr marL="42547" marR="42547"/>
                </a:tc>
                <a:tc>
                  <a:txBody>
                    <a:bodyPr/>
                    <a:lstStyle/>
                    <a:p>
                      <a:r>
                        <a:rPr lang="en-US" altLang="zh-CN" sz="1600" kern="1200" dirty="0">
                          <a:solidFill>
                            <a:schemeClr val="dk1"/>
                          </a:solidFill>
                          <a:effectLst/>
                          <a:latin typeface="+mn-lt"/>
                          <a:ea typeface="+mn-ea"/>
                          <a:cs typeface="+mn-cs"/>
                        </a:rPr>
                        <a:t>… where </a:t>
                      </a:r>
                      <a:r>
                        <a:rPr lang="en-US" altLang="zh-CN" sz="1600" kern="1200" dirty="0" err="1">
                          <a:solidFill>
                            <a:schemeClr val="dk1"/>
                          </a:solidFill>
                          <a:effectLst/>
                          <a:latin typeface="+mn-lt"/>
                          <a:ea typeface="+mn-ea"/>
                          <a:cs typeface="+mn-cs"/>
                        </a:rPr>
                        <a:t>x.active</a:t>
                      </a:r>
                      <a:r>
                        <a:rPr lang="en-US" altLang="zh-CN" sz="1600" kern="1200" dirty="0">
                          <a:solidFill>
                            <a:schemeClr val="dk1"/>
                          </a:solidFill>
                          <a:effectLst/>
                          <a:latin typeface="+mn-lt"/>
                          <a:ea typeface="+mn-ea"/>
                          <a:cs typeface="+mn-cs"/>
                        </a:rPr>
                        <a:t> = false</a:t>
                      </a:r>
                      <a:endParaRPr lang="zh-CN" altLang="en-US" sz="1600" dirty="0"/>
                    </a:p>
                  </a:txBody>
                  <a:tcPr marL="42547" marR="42547"/>
                </a:tc>
                <a:extLst>
                  <a:ext uri="{0D108BD9-81ED-4DB2-BD59-A6C34878D82A}">
                    <a16:rowId xmlns:a16="http://schemas.microsoft.com/office/drawing/2014/main" val="2807047870"/>
                  </a:ext>
                </a:extLst>
              </a:tr>
            </a:tbl>
          </a:graphicData>
        </a:graphic>
      </p:graphicFrame>
    </p:spTree>
    <p:extLst>
      <p:ext uri="{BB962C8B-B14F-4D97-AF65-F5344CB8AC3E}">
        <p14:creationId xmlns:p14="http://schemas.microsoft.com/office/powerpoint/2010/main" val="1472463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3A7CD-7ED1-44DE-9F96-09C54519930F}"/>
              </a:ext>
            </a:extLst>
          </p:cNvPr>
          <p:cNvSpPr>
            <a:spLocks noGrp="1"/>
          </p:cNvSpPr>
          <p:nvPr>
            <p:ph type="title"/>
          </p:nvPr>
        </p:nvSpPr>
        <p:spPr/>
        <p:txBody>
          <a:bodyPr/>
          <a:lstStyle/>
          <a:p>
            <a:r>
              <a:rPr lang="zh-CN" altLang="en-US" b="1" dirty="0">
                <a:solidFill>
                  <a:srgbClr val="D24726"/>
                </a:solidFill>
              </a:rPr>
              <a:t>目录</a:t>
            </a:r>
          </a:p>
        </p:txBody>
      </p:sp>
      <p:sp>
        <p:nvSpPr>
          <p:cNvPr id="3" name="内容占位符 2">
            <a:extLst>
              <a:ext uri="{FF2B5EF4-FFF2-40B4-BE49-F238E27FC236}">
                <a16:creationId xmlns:a16="http://schemas.microsoft.com/office/drawing/2014/main" id="{CDED5592-929B-4B16-8C6B-063A03B169C2}"/>
              </a:ext>
            </a:extLst>
          </p:cNvPr>
          <p:cNvSpPr>
            <a:spLocks noGrp="1"/>
          </p:cNvSpPr>
          <p:nvPr>
            <p:ph sz="quarter" idx="10"/>
          </p:nvPr>
        </p:nvSpPr>
        <p:spPr>
          <a:xfrm>
            <a:off x="539495" y="1435608"/>
            <a:ext cx="9988688" cy="4747078"/>
          </a:xfrm>
        </p:spPr>
        <p:txBody>
          <a:bodyPr>
            <a:normAutofit fontScale="85000" lnSpcReduction="20000"/>
          </a:bodyPr>
          <a:lstStyle/>
          <a:p>
            <a:r>
              <a:rPr lang="en-US" altLang="zh-CN" sz="1800" dirty="0"/>
              <a:t>Spring JDBC</a:t>
            </a:r>
          </a:p>
          <a:p>
            <a:pPr marL="857250" lvl="2" indent="-171450"/>
            <a:r>
              <a:rPr lang="en-US" altLang="zh-CN" sz="1800" dirty="0" err="1"/>
              <a:t>JdbcTemplate</a:t>
            </a:r>
            <a:endParaRPr lang="en-US" altLang="zh-CN" sz="1800" dirty="0"/>
          </a:p>
          <a:p>
            <a:pPr marL="857250" lvl="2" indent="-171450"/>
            <a:r>
              <a:rPr lang="en-US" altLang="zh-CN" sz="1800" dirty="0" err="1"/>
              <a:t>NamedParameterJdbcTemplate</a:t>
            </a:r>
            <a:endParaRPr lang="en-US" altLang="zh-CN" sz="1800" dirty="0"/>
          </a:p>
          <a:p>
            <a:r>
              <a:rPr lang="en-US" altLang="zh-CN" sz="1800" dirty="0"/>
              <a:t>Spring Data JPA</a:t>
            </a:r>
          </a:p>
          <a:p>
            <a:pPr marL="857250" lvl="2" indent="-171450"/>
            <a:r>
              <a:rPr lang="en-US" altLang="zh-CN" sz="1800" dirty="0"/>
              <a:t>Repository</a:t>
            </a:r>
          </a:p>
          <a:p>
            <a:pPr marL="857250" lvl="2" indent="-171450"/>
            <a:r>
              <a:rPr lang="en-US" altLang="zh-CN" sz="1800" dirty="0" err="1"/>
              <a:t>PagingAndSortingRepository</a:t>
            </a:r>
            <a:endParaRPr lang="en-US" altLang="zh-CN" sz="1800" dirty="0"/>
          </a:p>
          <a:p>
            <a:pPr marL="857250" lvl="2" indent="-171450"/>
            <a:r>
              <a:rPr lang="en-US" altLang="zh-CN" sz="1800" dirty="0" err="1"/>
              <a:t>JpaRepository</a:t>
            </a:r>
            <a:endParaRPr lang="en-US" altLang="zh-CN" sz="1800" dirty="0"/>
          </a:p>
          <a:p>
            <a:pPr marL="857250" lvl="2" indent="-171450"/>
            <a:r>
              <a:rPr lang="en-US" altLang="zh-CN" sz="1800" dirty="0" err="1"/>
              <a:t>JpaSpecificationExecutor</a:t>
            </a:r>
            <a:endParaRPr lang="en-US" altLang="zh-CN" sz="1800" dirty="0"/>
          </a:p>
          <a:p>
            <a:pPr marL="857250" lvl="2" indent="-171450"/>
            <a:endParaRPr lang="en-US" altLang="zh-CN" sz="1800" dirty="0"/>
          </a:p>
          <a:p>
            <a:pPr marL="857250" lvl="2" indent="-171450"/>
            <a:endParaRPr lang="en-US" altLang="zh-CN" sz="1800" dirty="0"/>
          </a:p>
          <a:p>
            <a:pPr marL="400050" lvl="1" indent="-171450"/>
            <a:endParaRPr lang="zh-CN" altLang="en-US" sz="1800" dirty="0"/>
          </a:p>
        </p:txBody>
      </p:sp>
    </p:spTree>
    <p:extLst>
      <p:ext uri="{BB962C8B-B14F-4D97-AF65-F5344CB8AC3E}">
        <p14:creationId xmlns:p14="http://schemas.microsoft.com/office/powerpoint/2010/main" val="3384102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5DD0D-4CCF-4276-9321-E3C5FCC19D3C}"/>
              </a:ext>
            </a:extLst>
          </p:cNvPr>
          <p:cNvSpPr>
            <a:spLocks noGrp="1"/>
          </p:cNvSpPr>
          <p:nvPr>
            <p:ph type="title"/>
          </p:nvPr>
        </p:nvSpPr>
        <p:spPr/>
        <p:txBody>
          <a:bodyPr/>
          <a:lstStyle/>
          <a:p>
            <a:r>
              <a:rPr lang="en-US" altLang="zh-CN" b="1" dirty="0">
                <a:solidFill>
                  <a:srgbClr val="D24726"/>
                </a:solidFill>
              </a:rPr>
              <a:t>Repository</a:t>
            </a:r>
            <a:r>
              <a:rPr lang="zh-CN" altLang="en-US" b="1" dirty="0">
                <a:solidFill>
                  <a:srgbClr val="D24726"/>
                </a:solidFill>
              </a:rPr>
              <a:t>中方法命名前缀</a:t>
            </a:r>
          </a:p>
        </p:txBody>
      </p:sp>
      <p:pic>
        <p:nvPicPr>
          <p:cNvPr id="6" name="内容占位符 5">
            <a:extLst>
              <a:ext uri="{FF2B5EF4-FFF2-40B4-BE49-F238E27FC236}">
                <a16:creationId xmlns:a16="http://schemas.microsoft.com/office/drawing/2014/main" id="{58C4222B-D5AB-4BCD-910A-60F88B599169}"/>
              </a:ext>
            </a:extLst>
          </p:cNvPr>
          <p:cNvPicPr>
            <a:picLocks noGrp="1" noChangeAspect="1"/>
          </p:cNvPicPr>
          <p:nvPr>
            <p:ph sz="quarter" idx="10"/>
          </p:nvPr>
        </p:nvPicPr>
        <p:blipFill>
          <a:blip r:embed="rId2"/>
          <a:stretch>
            <a:fillRect/>
          </a:stretch>
        </p:blipFill>
        <p:spPr>
          <a:xfrm>
            <a:off x="627672" y="1416783"/>
            <a:ext cx="10740839" cy="3691548"/>
          </a:xfrm>
          <a:prstGeom prst="rect">
            <a:avLst/>
          </a:prstGeom>
        </p:spPr>
      </p:pic>
    </p:spTree>
    <p:extLst>
      <p:ext uri="{BB962C8B-B14F-4D97-AF65-F5344CB8AC3E}">
        <p14:creationId xmlns:p14="http://schemas.microsoft.com/office/powerpoint/2010/main" val="57695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BAAEE-D4E7-4299-8902-2103194AE9ED}"/>
              </a:ext>
            </a:extLst>
          </p:cNvPr>
          <p:cNvSpPr>
            <a:spLocks noGrp="1"/>
          </p:cNvSpPr>
          <p:nvPr>
            <p:ph type="title"/>
          </p:nvPr>
        </p:nvSpPr>
        <p:spPr/>
        <p:txBody>
          <a:bodyPr/>
          <a:lstStyle/>
          <a:p>
            <a:r>
              <a:rPr lang="en-US" altLang="zh-CN" dirty="0"/>
              <a:t>Query</a:t>
            </a:r>
            <a:r>
              <a:rPr lang="zh-CN" altLang="en-US" dirty="0"/>
              <a:t>注解使用</a:t>
            </a:r>
          </a:p>
        </p:txBody>
      </p:sp>
      <p:sp>
        <p:nvSpPr>
          <p:cNvPr id="3" name="内容占位符 2">
            <a:extLst>
              <a:ext uri="{FF2B5EF4-FFF2-40B4-BE49-F238E27FC236}">
                <a16:creationId xmlns:a16="http://schemas.microsoft.com/office/drawing/2014/main" id="{53045B56-B6F1-4720-A447-88CC1630E3B8}"/>
              </a:ext>
            </a:extLst>
          </p:cNvPr>
          <p:cNvSpPr>
            <a:spLocks noGrp="1"/>
          </p:cNvSpPr>
          <p:nvPr>
            <p:ph sz="quarter" idx="10"/>
          </p:nvPr>
        </p:nvSpPr>
        <p:spPr>
          <a:xfrm>
            <a:off x="539495" y="1435608"/>
            <a:ext cx="11070613" cy="4974336"/>
          </a:xfrm>
        </p:spPr>
        <p:txBody>
          <a:bodyPr>
            <a:normAutofit/>
          </a:bodyPr>
          <a:lstStyle/>
          <a:p>
            <a:pPr marL="171450" indent="-171450">
              <a:buFont typeface="Arial" panose="020B0604020202020204" pitchFamily="34" charset="0"/>
              <a:buChar char="•"/>
            </a:pPr>
            <a:r>
              <a:rPr lang="zh-CN" altLang="en-US" sz="2000" dirty="0"/>
              <a:t>在</a:t>
            </a:r>
            <a:r>
              <a:rPr lang="en-US" altLang="zh-CN" sz="2000" dirty="0"/>
              <a:t>Repository</a:t>
            </a:r>
            <a:r>
              <a:rPr lang="zh-CN" altLang="en-US" sz="2000" dirty="0"/>
              <a:t>接口方法中使用，不需要遵循查询方法命名规则</a:t>
            </a:r>
            <a:endParaRPr lang="en-US" altLang="zh-CN" sz="2000" dirty="0"/>
          </a:p>
          <a:p>
            <a:pPr marL="171450" indent="-171450">
              <a:buFont typeface="Arial" panose="020B0604020202020204" pitchFamily="34" charset="0"/>
              <a:buChar char="•"/>
            </a:pPr>
            <a:r>
              <a:rPr lang="zh-CN" altLang="en-US" sz="2000" dirty="0"/>
              <a:t>只需要将</a:t>
            </a:r>
            <a:r>
              <a:rPr lang="en-US" altLang="zh-CN" sz="2000" dirty="0"/>
              <a:t>@Query</a:t>
            </a:r>
            <a:r>
              <a:rPr lang="zh-CN" altLang="en-US" sz="2000" dirty="0"/>
              <a:t>定义在</a:t>
            </a:r>
            <a:r>
              <a:rPr lang="en-US" altLang="zh-CN" sz="2000" dirty="0"/>
              <a:t>Repository</a:t>
            </a:r>
            <a:r>
              <a:rPr lang="zh-CN" altLang="en-US" sz="2000" dirty="0"/>
              <a:t>接口中的方法之上即可</a:t>
            </a:r>
            <a:endParaRPr lang="en-US" altLang="zh-CN" sz="2000" dirty="0"/>
          </a:p>
          <a:p>
            <a:pPr marL="171450" indent="-171450">
              <a:buFont typeface="Arial" panose="020B0604020202020204" pitchFamily="34" charset="0"/>
              <a:buChar char="•"/>
            </a:pPr>
            <a:r>
              <a:rPr lang="zh-CN" altLang="en-US" sz="2000" dirty="0"/>
              <a:t>命名参数及索引参数的使用</a:t>
            </a:r>
            <a:endParaRPr lang="en-US" altLang="zh-CN" sz="2000" dirty="0"/>
          </a:p>
          <a:p>
            <a:pPr marL="171450" indent="-171450">
              <a:buFont typeface="Arial" panose="020B0604020202020204" pitchFamily="34" charset="0"/>
              <a:buChar char="•"/>
            </a:pPr>
            <a:r>
              <a:rPr lang="zh-CN" altLang="en-US" sz="2000" dirty="0"/>
              <a:t>本地查询（原生</a:t>
            </a:r>
            <a:r>
              <a:rPr lang="en-US" altLang="zh-CN" sz="2000" dirty="0"/>
              <a:t>SQL</a:t>
            </a:r>
            <a:r>
              <a:rPr lang="zh-CN" altLang="en-US" sz="2000" dirty="0"/>
              <a:t>查询）</a:t>
            </a:r>
          </a:p>
        </p:txBody>
      </p:sp>
    </p:spTree>
    <p:extLst>
      <p:ext uri="{BB962C8B-B14F-4D97-AF65-F5344CB8AC3E}">
        <p14:creationId xmlns:p14="http://schemas.microsoft.com/office/powerpoint/2010/main" val="4168563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2EAD4-F044-4D97-A700-E9E90D2256F6}"/>
              </a:ext>
            </a:extLst>
          </p:cNvPr>
          <p:cNvSpPr>
            <a:spLocks noGrp="1"/>
          </p:cNvSpPr>
          <p:nvPr>
            <p:ph type="title"/>
          </p:nvPr>
        </p:nvSpPr>
        <p:spPr/>
        <p:txBody>
          <a:bodyPr/>
          <a:lstStyle/>
          <a:p>
            <a:r>
              <a:rPr lang="en-US" altLang="zh-CN" dirty="0"/>
              <a:t>Spring Data JPA</a:t>
            </a:r>
            <a:r>
              <a:rPr lang="zh-CN" altLang="en-US" dirty="0"/>
              <a:t>事务的使用</a:t>
            </a:r>
          </a:p>
        </p:txBody>
      </p:sp>
      <p:sp>
        <p:nvSpPr>
          <p:cNvPr id="3" name="内容占位符 2">
            <a:extLst>
              <a:ext uri="{FF2B5EF4-FFF2-40B4-BE49-F238E27FC236}">
                <a16:creationId xmlns:a16="http://schemas.microsoft.com/office/drawing/2014/main" id="{D06EEC1B-2137-4E2F-93D6-D0560781272B}"/>
              </a:ext>
            </a:extLst>
          </p:cNvPr>
          <p:cNvSpPr>
            <a:spLocks noGrp="1"/>
          </p:cNvSpPr>
          <p:nvPr>
            <p:ph sz="quarter" idx="10"/>
          </p:nvPr>
        </p:nvSpPr>
        <p:spPr>
          <a:xfrm>
            <a:off x="539495" y="1435608"/>
            <a:ext cx="10919079" cy="4522280"/>
          </a:xfrm>
        </p:spPr>
        <p:txBody>
          <a:bodyPr>
            <a:normAutofit/>
          </a:bodyPr>
          <a:lstStyle/>
          <a:p>
            <a:r>
              <a:rPr lang="en-US" altLang="zh-CN" sz="1800" dirty="0"/>
              <a:t>@Modifying</a:t>
            </a:r>
            <a:r>
              <a:rPr lang="zh-CN" altLang="en-US" sz="1800" dirty="0"/>
              <a:t>注解使用</a:t>
            </a:r>
            <a:endParaRPr lang="en-US" altLang="zh-CN" sz="1800" dirty="0"/>
          </a:p>
          <a:p>
            <a:r>
              <a:rPr lang="en-US" altLang="zh-CN" sz="1800" dirty="0"/>
              <a:t>@Modifying</a:t>
            </a:r>
            <a:r>
              <a:rPr lang="zh-CN" altLang="en-US" sz="1800" dirty="0"/>
              <a:t>结合</a:t>
            </a:r>
            <a:r>
              <a:rPr lang="en-US" altLang="zh-CN" sz="1800" dirty="0"/>
              <a:t>@Query</a:t>
            </a:r>
            <a:r>
              <a:rPr lang="zh-CN" altLang="en-US" sz="1800" dirty="0"/>
              <a:t>注解执行更新操作</a:t>
            </a:r>
            <a:endParaRPr lang="en-US" altLang="zh-CN" sz="1800" dirty="0"/>
          </a:p>
          <a:p>
            <a:r>
              <a:rPr lang="en-US" altLang="zh-CN" sz="1800" dirty="0"/>
              <a:t>@Transaction</a:t>
            </a:r>
            <a:r>
              <a:rPr lang="zh-CN" altLang="en-US" sz="1800" dirty="0"/>
              <a:t>在</a:t>
            </a:r>
            <a:r>
              <a:rPr lang="en-US" altLang="zh-CN" sz="1800" dirty="0"/>
              <a:t>Spring Data</a:t>
            </a:r>
            <a:r>
              <a:rPr lang="zh-CN" altLang="en-US" sz="1800" dirty="0"/>
              <a:t>中的使用</a:t>
            </a:r>
          </a:p>
        </p:txBody>
      </p:sp>
    </p:spTree>
    <p:extLst>
      <p:ext uri="{BB962C8B-B14F-4D97-AF65-F5344CB8AC3E}">
        <p14:creationId xmlns:p14="http://schemas.microsoft.com/office/powerpoint/2010/main" val="1575321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CB6CB-F83C-44C0-8623-82328FF5D1AE}"/>
              </a:ext>
            </a:extLst>
          </p:cNvPr>
          <p:cNvSpPr>
            <a:spLocks noGrp="1"/>
          </p:cNvSpPr>
          <p:nvPr>
            <p:ph type="title"/>
          </p:nvPr>
        </p:nvSpPr>
        <p:spPr/>
        <p:txBody>
          <a:bodyPr/>
          <a:lstStyle/>
          <a:p>
            <a:r>
              <a:rPr lang="en-US" altLang="zh-CN" dirty="0" err="1"/>
              <a:t>CrudRepository</a:t>
            </a:r>
            <a:r>
              <a:rPr lang="zh-CN" altLang="en-US" dirty="0"/>
              <a:t>接口使用详解</a:t>
            </a:r>
          </a:p>
        </p:txBody>
      </p:sp>
      <p:sp>
        <p:nvSpPr>
          <p:cNvPr id="3" name="内容占位符 2">
            <a:extLst>
              <a:ext uri="{FF2B5EF4-FFF2-40B4-BE49-F238E27FC236}">
                <a16:creationId xmlns:a16="http://schemas.microsoft.com/office/drawing/2014/main" id="{AC130304-B3B4-42E2-B9E7-44176E341B08}"/>
              </a:ext>
            </a:extLst>
          </p:cNvPr>
          <p:cNvSpPr>
            <a:spLocks noGrp="1"/>
          </p:cNvSpPr>
          <p:nvPr>
            <p:ph sz="quarter" idx="10"/>
          </p:nvPr>
        </p:nvSpPr>
        <p:spPr>
          <a:xfrm>
            <a:off x="539494" y="1435608"/>
            <a:ext cx="4103943" cy="4565142"/>
          </a:xfrm>
        </p:spPr>
        <p:txBody>
          <a:bodyPr>
            <a:normAutofit/>
          </a:bodyPr>
          <a:lstStyle/>
          <a:p>
            <a:pPr marL="342900" indent="-342900">
              <a:buFont typeface="Arial" panose="020B0604020202020204" pitchFamily="34" charset="0"/>
              <a:buChar char="•"/>
            </a:pPr>
            <a:r>
              <a:rPr lang="en-US" altLang="zh-CN" sz="2000" dirty="0"/>
              <a:t>Save(entity)			</a:t>
            </a:r>
          </a:p>
          <a:p>
            <a:pPr marL="342900" indent="-342900">
              <a:buFont typeface="Arial" panose="020B0604020202020204" pitchFamily="34" charset="0"/>
              <a:buChar char="•"/>
            </a:pPr>
            <a:r>
              <a:rPr lang="en-US" altLang="zh-CN" sz="2000" dirty="0" err="1"/>
              <a:t>findOne</a:t>
            </a:r>
            <a:r>
              <a:rPr lang="en-US" altLang="zh-CN" sz="2000" dirty="0"/>
              <a:t>(id)</a:t>
            </a:r>
          </a:p>
          <a:p>
            <a:pPr marL="342900" indent="-342900">
              <a:buFont typeface="Arial" panose="020B0604020202020204" pitchFamily="34" charset="0"/>
              <a:buChar char="•"/>
            </a:pPr>
            <a:r>
              <a:rPr lang="en-US" altLang="zh-CN" sz="2000" dirty="0" err="1"/>
              <a:t>findAll</a:t>
            </a:r>
            <a:r>
              <a:rPr lang="en-US" altLang="zh-CN" sz="2000" dirty="0"/>
              <a:t>()</a:t>
            </a:r>
          </a:p>
          <a:p>
            <a:pPr marL="342900" indent="-342900">
              <a:buFont typeface="Arial" panose="020B0604020202020204" pitchFamily="34" charset="0"/>
              <a:buChar char="•"/>
            </a:pPr>
            <a:r>
              <a:rPr lang="en-US" altLang="zh-CN" sz="2000" dirty="0"/>
              <a:t>Delete(entity)</a:t>
            </a:r>
          </a:p>
          <a:p>
            <a:pPr marL="342900" indent="-342900">
              <a:buFont typeface="Arial" panose="020B0604020202020204" pitchFamily="34" charset="0"/>
              <a:buChar char="•"/>
            </a:pPr>
            <a:r>
              <a:rPr lang="en-US" altLang="zh-CN" sz="2000" dirty="0" err="1"/>
              <a:t>deleteAll</a:t>
            </a:r>
            <a:r>
              <a:rPr lang="en-US" altLang="zh-CN" sz="2000" dirty="0"/>
              <a:t>()</a:t>
            </a:r>
          </a:p>
        </p:txBody>
      </p:sp>
      <p:sp>
        <p:nvSpPr>
          <p:cNvPr id="4" name="内容占位符 2">
            <a:extLst>
              <a:ext uri="{FF2B5EF4-FFF2-40B4-BE49-F238E27FC236}">
                <a16:creationId xmlns:a16="http://schemas.microsoft.com/office/drawing/2014/main" id="{9AD34128-680C-4BC1-BDA3-910DC0CFE7B2}"/>
              </a:ext>
            </a:extLst>
          </p:cNvPr>
          <p:cNvSpPr txBox="1">
            <a:spLocks/>
          </p:cNvSpPr>
          <p:nvPr/>
        </p:nvSpPr>
        <p:spPr>
          <a:xfrm>
            <a:off x="6383913" y="1435608"/>
            <a:ext cx="3103818" cy="4565142"/>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smtClean="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smtClean="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buFont typeface="Arial" panose="020B0604020202020204" pitchFamily="34" charset="0"/>
              <a:buChar char="•"/>
            </a:pPr>
            <a:r>
              <a:rPr lang="en-US" altLang="zh-CN" sz="2000" dirty="0"/>
              <a:t>Save(entities)</a:t>
            </a:r>
          </a:p>
          <a:p>
            <a:pPr marL="342900" indent="-342900">
              <a:buFont typeface="Arial" panose="020B0604020202020204" pitchFamily="34" charset="0"/>
              <a:buChar char="•"/>
            </a:pPr>
            <a:r>
              <a:rPr lang="en-US" altLang="zh-CN" sz="2000" dirty="0"/>
              <a:t>Exists(id)</a:t>
            </a:r>
          </a:p>
          <a:p>
            <a:pPr marL="342900" indent="-342900">
              <a:buFont typeface="Arial" panose="020B0604020202020204" pitchFamily="34" charset="0"/>
              <a:buChar char="•"/>
            </a:pPr>
            <a:r>
              <a:rPr lang="en-US" altLang="zh-CN" sz="2000" dirty="0"/>
              <a:t>Delete(id)</a:t>
            </a:r>
          </a:p>
          <a:p>
            <a:pPr marL="342900" indent="-342900">
              <a:buFont typeface="Arial" panose="020B0604020202020204" pitchFamily="34" charset="0"/>
              <a:buChar char="•"/>
            </a:pPr>
            <a:r>
              <a:rPr lang="en-US" altLang="zh-CN" sz="2000" dirty="0"/>
              <a:t>Delete(entities)</a:t>
            </a:r>
          </a:p>
        </p:txBody>
      </p:sp>
    </p:spTree>
    <p:extLst>
      <p:ext uri="{BB962C8B-B14F-4D97-AF65-F5344CB8AC3E}">
        <p14:creationId xmlns:p14="http://schemas.microsoft.com/office/powerpoint/2010/main" val="3794590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CAC77-D628-4D2F-8B0A-49F9130F6AE7}"/>
              </a:ext>
            </a:extLst>
          </p:cNvPr>
          <p:cNvSpPr>
            <a:spLocks noGrp="1"/>
          </p:cNvSpPr>
          <p:nvPr>
            <p:ph type="title"/>
          </p:nvPr>
        </p:nvSpPr>
        <p:spPr>
          <a:xfrm>
            <a:off x="521207" y="448056"/>
            <a:ext cx="8165593" cy="640080"/>
          </a:xfrm>
        </p:spPr>
        <p:txBody>
          <a:bodyPr>
            <a:normAutofit/>
          </a:bodyPr>
          <a:lstStyle/>
          <a:p>
            <a:r>
              <a:rPr lang="en-US" altLang="zh-CN" dirty="0" err="1"/>
              <a:t>PagingAndSortingRepository</a:t>
            </a:r>
            <a:r>
              <a:rPr lang="zh-CN" altLang="en-US" dirty="0"/>
              <a:t>接口使用详解</a:t>
            </a:r>
          </a:p>
        </p:txBody>
      </p:sp>
      <p:sp>
        <p:nvSpPr>
          <p:cNvPr id="3" name="内容占位符 2">
            <a:extLst>
              <a:ext uri="{FF2B5EF4-FFF2-40B4-BE49-F238E27FC236}">
                <a16:creationId xmlns:a16="http://schemas.microsoft.com/office/drawing/2014/main" id="{7DEF6E9F-7263-49BC-B8D7-4A287D1D32C6}"/>
              </a:ext>
            </a:extLst>
          </p:cNvPr>
          <p:cNvSpPr>
            <a:spLocks noGrp="1"/>
          </p:cNvSpPr>
          <p:nvPr>
            <p:ph sz="quarter" idx="10"/>
          </p:nvPr>
        </p:nvSpPr>
        <p:spPr>
          <a:xfrm>
            <a:off x="539496" y="1435607"/>
            <a:ext cx="8147304" cy="4836605"/>
          </a:xfrm>
        </p:spPr>
        <p:txBody>
          <a:bodyPr>
            <a:normAutofit/>
          </a:bodyPr>
          <a:lstStyle/>
          <a:p>
            <a:pPr marL="171450" indent="-171450">
              <a:buFont typeface="Arial" panose="020B0604020202020204" pitchFamily="34" charset="0"/>
              <a:buChar char="•"/>
            </a:pPr>
            <a:r>
              <a:rPr lang="zh-CN" altLang="en-US" sz="2000" dirty="0"/>
              <a:t>该接口包含分页和排序的功能</a:t>
            </a:r>
            <a:endParaRPr lang="en-US" altLang="zh-CN" sz="2000" dirty="0"/>
          </a:p>
          <a:p>
            <a:pPr marL="171450" indent="-171450">
              <a:buFont typeface="Arial" panose="020B0604020202020204" pitchFamily="34" charset="0"/>
              <a:buChar char="•"/>
            </a:pPr>
            <a:r>
              <a:rPr lang="zh-CN" altLang="en-US" sz="2000" dirty="0"/>
              <a:t>带排序的查询：</a:t>
            </a:r>
            <a:r>
              <a:rPr lang="en-US" altLang="zh-CN" sz="2000" dirty="0" err="1"/>
              <a:t>findAll</a:t>
            </a:r>
            <a:r>
              <a:rPr lang="en-US" altLang="zh-CN" sz="2000" dirty="0"/>
              <a:t>(Sort sort)</a:t>
            </a:r>
          </a:p>
          <a:p>
            <a:pPr marL="171450" indent="-171450">
              <a:buFont typeface="Arial" panose="020B0604020202020204" pitchFamily="34" charset="0"/>
              <a:buChar char="•"/>
            </a:pPr>
            <a:r>
              <a:rPr lang="zh-CN" altLang="en-US" sz="2000" dirty="0"/>
              <a:t>带排序的分页查询：</a:t>
            </a:r>
            <a:r>
              <a:rPr lang="en-US" altLang="zh-CN" sz="2000" dirty="0" err="1"/>
              <a:t>findAll</a:t>
            </a:r>
            <a:r>
              <a:rPr lang="en-US" altLang="zh-CN" sz="2000" dirty="0"/>
              <a:t>(Pageable pageable)</a:t>
            </a:r>
            <a:endParaRPr lang="zh-CN" altLang="en-US" sz="2000" dirty="0"/>
          </a:p>
        </p:txBody>
      </p:sp>
    </p:spTree>
    <p:extLst>
      <p:ext uri="{BB962C8B-B14F-4D97-AF65-F5344CB8AC3E}">
        <p14:creationId xmlns:p14="http://schemas.microsoft.com/office/powerpoint/2010/main" val="3313128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2C6CB9-2BF2-4D91-904A-07968563007E}"/>
              </a:ext>
            </a:extLst>
          </p:cNvPr>
          <p:cNvSpPr>
            <a:spLocks noGrp="1"/>
          </p:cNvSpPr>
          <p:nvPr>
            <p:ph type="title"/>
          </p:nvPr>
        </p:nvSpPr>
        <p:spPr/>
        <p:txBody>
          <a:bodyPr/>
          <a:lstStyle/>
          <a:p>
            <a:r>
              <a:rPr lang="en-US" altLang="zh-CN" dirty="0" err="1"/>
              <a:t>JpaRepository</a:t>
            </a:r>
            <a:r>
              <a:rPr lang="zh-CN" altLang="en-US" dirty="0"/>
              <a:t>接口使用详解</a:t>
            </a:r>
          </a:p>
        </p:txBody>
      </p:sp>
      <p:sp>
        <p:nvSpPr>
          <p:cNvPr id="3" name="内容占位符 2">
            <a:extLst>
              <a:ext uri="{FF2B5EF4-FFF2-40B4-BE49-F238E27FC236}">
                <a16:creationId xmlns:a16="http://schemas.microsoft.com/office/drawing/2014/main" id="{23D31B21-BEE8-48F1-8893-A1FF22E6D478}"/>
              </a:ext>
            </a:extLst>
          </p:cNvPr>
          <p:cNvSpPr>
            <a:spLocks noGrp="1"/>
          </p:cNvSpPr>
          <p:nvPr>
            <p:ph sz="quarter" idx="10"/>
          </p:nvPr>
        </p:nvSpPr>
        <p:spPr>
          <a:xfrm>
            <a:off x="539495" y="1435608"/>
            <a:ext cx="5847017" cy="4850892"/>
          </a:xfrm>
        </p:spPr>
        <p:txBody>
          <a:bodyPr>
            <a:normAutofit/>
          </a:bodyPr>
          <a:lstStyle/>
          <a:p>
            <a:pPr marL="342900" indent="-342900">
              <a:buFont typeface="Arial" panose="020B0604020202020204" pitchFamily="34" charset="0"/>
              <a:buChar char="•"/>
            </a:pPr>
            <a:r>
              <a:rPr lang="en-US" altLang="zh-CN" sz="2400" dirty="0" err="1"/>
              <a:t>findAll</a:t>
            </a:r>
            <a:endParaRPr lang="en-US" altLang="zh-CN" sz="2400" dirty="0"/>
          </a:p>
          <a:p>
            <a:pPr marL="342900" indent="-342900">
              <a:buFont typeface="Arial" panose="020B0604020202020204" pitchFamily="34" charset="0"/>
              <a:buChar char="•"/>
            </a:pPr>
            <a:r>
              <a:rPr lang="en-US" altLang="zh-CN" sz="2400" dirty="0"/>
              <a:t>Save(entities)</a:t>
            </a:r>
          </a:p>
          <a:p>
            <a:pPr marL="342900" indent="-342900">
              <a:buFont typeface="Arial" panose="020B0604020202020204" pitchFamily="34" charset="0"/>
              <a:buChar char="•"/>
            </a:pPr>
            <a:r>
              <a:rPr lang="en-US" altLang="zh-CN" sz="2400" dirty="0" err="1"/>
              <a:t>deleteInBatch</a:t>
            </a:r>
            <a:r>
              <a:rPr lang="en-US" altLang="zh-CN" sz="2400" dirty="0"/>
              <a:t>(entities)</a:t>
            </a:r>
          </a:p>
          <a:p>
            <a:pPr marL="342900" indent="-342900">
              <a:buFont typeface="Arial" panose="020B0604020202020204" pitchFamily="34" charset="0"/>
              <a:buChar char="•"/>
            </a:pPr>
            <a:r>
              <a:rPr lang="en-US" altLang="zh-CN" sz="2400" dirty="0" err="1"/>
              <a:t>findAll</a:t>
            </a:r>
            <a:r>
              <a:rPr lang="en-US" altLang="zh-CN" sz="2400" dirty="0"/>
              <a:t>(Sort sort)</a:t>
            </a:r>
          </a:p>
          <a:p>
            <a:pPr marL="342900" indent="-342900">
              <a:buFont typeface="Arial" panose="020B0604020202020204" pitchFamily="34" charset="0"/>
              <a:buChar char="•"/>
            </a:pPr>
            <a:r>
              <a:rPr lang="en-US" altLang="zh-CN" sz="2400" dirty="0"/>
              <a:t>flush</a:t>
            </a:r>
            <a:endParaRPr lang="zh-CN" altLang="en-US" sz="2400" dirty="0"/>
          </a:p>
        </p:txBody>
      </p:sp>
    </p:spTree>
    <p:extLst>
      <p:ext uri="{BB962C8B-B14F-4D97-AF65-F5344CB8AC3E}">
        <p14:creationId xmlns:p14="http://schemas.microsoft.com/office/powerpoint/2010/main" val="2114354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E97AE-3D11-419E-A2FD-6BDFA39F30B2}"/>
              </a:ext>
            </a:extLst>
          </p:cNvPr>
          <p:cNvSpPr>
            <a:spLocks noGrp="1"/>
          </p:cNvSpPr>
          <p:nvPr>
            <p:ph type="title"/>
          </p:nvPr>
        </p:nvSpPr>
        <p:spPr/>
        <p:txBody>
          <a:bodyPr/>
          <a:lstStyle/>
          <a:p>
            <a:r>
              <a:rPr lang="en-US" altLang="zh-CN" dirty="0" err="1"/>
              <a:t>JpaSpecificationExecutor</a:t>
            </a:r>
            <a:r>
              <a:rPr lang="zh-CN" altLang="en-US" dirty="0"/>
              <a:t>接口使用详解</a:t>
            </a:r>
          </a:p>
        </p:txBody>
      </p:sp>
      <p:sp>
        <p:nvSpPr>
          <p:cNvPr id="3" name="内容占位符 2">
            <a:extLst>
              <a:ext uri="{FF2B5EF4-FFF2-40B4-BE49-F238E27FC236}">
                <a16:creationId xmlns:a16="http://schemas.microsoft.com/office/drawing/2014/main" id="{CC8D1898-E862-4AC3-AB15-FCE64AF11338}"/>
              </a:ext>
            </a:extLst>
          </p:cNvPr>
          <p:cNvSpPr>
            <a:spLocks noGrp="1"/>
          </p:cNvSpPr>
          <p:nvPr>
            <p:ph sz="quarter" idx="10"/>
          </p:nvPr>
        </p:nvSpPr>
        <p:spPr>
          <a:xfrm>
            <a:off x="539496" y="1435608"/>
            <a:ext cx="5246942" cy="4974336"/>
          </a:xfrm>
        </p:spPr>
        <p:txBody>
          <a:bodyPr>
            <a:normAutofit/>
          </a:bodyPr>
          <a:lstStyle/>
          <a:p>
            <a:pPr marL="342900" indent="-342900">
              <a:buFont typeface="Arial" panose="020B0604020202020204" pitchFamily="34" charset="0"/>
              <a:buChar char="•"/>
            </a:pPr>
            <a:r>
              <a:rPr lang="en-US" altLang="zh-CN" sz="2000" dirty="0" err="1"/>
              <a:t>findOne</a:t>
            </a:r>
            <a:r>
              <a:rPr lang="en-US" altLang="zh-CN" sz="2000" dirty="0"/>
              <a:t>(spec)</a:t>
            </a:r>
          </a:p>
          <a:p>
            <a:pPr marL="342900" indent="-342900">
              <a:buFont typeface="Arial" panose="020B0604020202020204" pitchFamily="34" charset="0"/>
              <a:buChar char="•"/>
            </a:pPr>
            <a:r>
              <a:rPr lang="en-US" altLang="zh-CN" sz="2000" dirty="0" err="1"/>
              <a:t>findAll</a:t>
            </a:r>
            <a:r>
              <a:rPr lang="en-US" altLang="zh-CN" sz="2000" dirty="0"/>
              <a:t>(spec)</a:t>
            </a:r>
          </a:p>
          <a:p>
            <a:pPr marL="342900" indent="-342900">
              <a:buFont typeface="Arial" panose="020B0604020202020204" pitchFamily="34" charset="0"/>
              <a:buChar char="•"/>
            </a:pPr>
            <a:r>
              <a:rPr lang="en-US" altLang="zh-CN" sz="2000" dirty="0" err="1"/>
              <a:t>findAll</a:t>
            </a:r>
            <a:r>
              <a:rPr lang="en-US" altLang="zh-CN" sz="2000" dirty="0"/>
              <a:t>(spec, pageable)</a:t>
            </a:r>
          </a:p>
          <a:p>
            <a:pPr marL="342900" indent="-342900">
              <a:buFont typeface="Arial" panose="020B0604020202020204" pitchFamily="34" charset="0"/>
              <a:buChar char="•"/>
            </a:pPr>
            <a:r>
              <a:rPr lang="en-US" altLang="zh-CN" sz="2000" dirty="0" err="1"/>
              <a:t>findAll</a:t>
            </a:r>
            <a:r>
              <a:rPr lang="en-US" altLang="zh-CN" sz="2000" dirty="0"/>
              <a:t>(spec, sort)</a:t>
            </a:r>
          </a:p>
          <a:p>
            <a:pPr marL="342900" indent="-342900">
              <a:buFont typeface="Arial" panose="020B0604020202020204" pitchFamily="34" charset="0"/>
              <a:buChar char="•"/>
            </a:pPr>
            <a:r>
              <a:rPr lang="en-US" altLang="zh-CN" sz="2000" dirty="0"/>
              <a:t>count(spec)</a:t>
            </a:r>
            <a:endParaRPr lang="zh-CN" altLang="en-US" sz="2000" dirty="0"/>
          </a:p>
        </p:txBody>
      </p:sp>
    </p:spTree>
    <p:extLst>
      <p:ext uri="{BB962C8B-B14F-4D97-AF65-F5344CB8AC3E}">
        <p14:creationId xmlns:p14="http://schemas.microsoft.com/office/powerpoint/2010/main" val="3057985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a:extLst>
              <a:ext uri="{FF2B5EF4-FFF2-40B4-BE49-F238E27FC236}">
                <a16:creationId xmlns:a16="http://schemas.microsoft.com/office/drawing/2014/main" id="{453F9CB1-38B1-4A56-B4B3-229C47E84A3C}"/>
              </a:ext>
            </a:extLst>
          </p:cNvPr>
          <p:cNvSpPr>
            <a:spLocks noGrp="1"/>
          </p:cNvSpPr>
          <p:nvPr>
            <p:ph sz="quarter" idx="10"/>
          </p:nvPr>
        </p:nvSpPr>
        <p:spPr>
          <a:xfrm>
            <a:off x="5413498" y="2793535"/>
            <a:ext cx="1289305" cy="931178"/>
          </a:xfrm>
        </p:spPr>
        <p:txBody>
          <a:bodyPr>
            <a:normAutofit/>
          </a:bodyPr>
          <a:lstStyle/>
          <a:p>
            <a:r>
              <a:rPr lang="zh-CN" altLang="en-US" sz="3200" b="1" dirty="0"/>
              <a:t>谢谢！</a:t>
            </a:r>
          </a:p>
        </p:txBody>
      </p:sp>
    </p:spTree>
    <p:extLst>
      <p:ext uri="{BB962C8B-B14F-4D97-AF65-F5344CB8AC3E}">
        <p14:creationId xmlns:p14="http://schemas.microsoft.com/office/powerpoint/2010/main" val="54673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685CA-CFD4-4BCF-99E6-0D19180D73F9}"/>
              </a:ext>
            </a:extLst>
          </p:cNvPr>
          <p:cNvSpPr>
            <a:spLocks noGrp="1"/>
          </p:cNvSpPr>
          <p:nvPr>
            <p:ph type="title"/>
          </p:nvPr>
        </p:nvSpPr>
        <p:spPr/>
        <p:txBody>
          <a:bodyPr/>
          <a:lstStyle/>
          <a:p>
            <a:r>
              <a:rPr lang="zh-CN" altLang="en-US" b="1" dirty="0">
                <a:solidFill>
                  <a:srgbClr val="D24726"/>
                </a:solidFill>
              </a:rPr>
              <a:t>什么是</a:t>
            </a:r>
            <a:r>
              <a:rPr lang="en-US" altLang="zh-CN" b="1" dirty="0">
                <a:solidFill>
                  <a:srgbClr val="D24726"/>
                </a:solidFill>
              </a:rPr>
              <a:t>JDBC</a:t>
            </a:r>
            <a:endParaRPr lang="zh-CN" altLang="en-US" b="1" dirty="0">
              <a:solidFill>
                <a:srgbClr val="D24726"/>
              </a:solidFill>
            </a:endParaRPr>
          </a:p>
        </p:txBody>
      </p:sp>
      <p:sp>
        <p:nvSpPr>
          <p:cNvPr id="3" name="内容占位符 2">
            <a:extLst>
              <a:ext uri="{FF2B5EF4-FFF2-40B4-BE49-F238E27FC236}">
                <a16:creationId xmlns:a16="http://schemas.microsoft.com/office/drawing/2014/main" id="{54FF9EC6-BC26-4E5D-8E44-CA69BA5BC95B}"/>
              </a:ext>
            </a:extLst>
          </p:cNvPr>
          <p:cNvSpPr>
            <a:spLocks noGrp="1"/>
          </p:cNvSpPr>
          <p:nvPr>
            <p:ph sz="quarter" idx="10"/>
          </p:nvPr>
        </p:nvSpPr>
        <p:spPr>
          <a:xfrm>
            <a:off x="539496" y="1435607"/>
            <a:ext cx="10861143" cy="4461854"/>
          </a:xfrm>
        </p:spPr>
        <p:txBody>
          <a:bodyPr>
            <a:normAutofit/>
          </a:bodyPr>
          <a:lstStyle/>
          <a:p>
            <a:r>
              <a:rPr lang="en-US" altLang="zh-CN" sz="2000" dirty="0"/>
              <a:t>	JDBC</a:t>
            </a:r>
            <a:r>
              <a:rPr lang="zh-CN" altLang="en-US" sz="2000" dirty="0"/>
              <a:t>（</a:t>
            </a:r>
            <a:r>
              <a:rPr lang="en-US" altLang="zh-CN" sz="2000" dirty="0"/>
              <a:t>Java Data Base Connectivity</a:t>
            </a:r>
            <a:r>
              <a:rPr lang="zh-CN" altLang="en-US" sz="2000" dirty="0"/>
              <a:t>，</a:t>
            </a:r>
            <a:r>
              <a:rPr lang="en-US" altLang="zh-CN" sz="2000" dirty="0"/>
              <a:t>Java</a:t>
            </a:r>
            <a:r>
              <a:rPr lang="zh-CN" altLang="en-US" sz="2000" dirty="0"/>
              <a:t>数据库连接）是一种用于执行</a:t>
            </a:r>
            <a:r>
              <a:rPr lang="en-US" altLang="zh-CN" sz="2000" dirty="0"/>
              <a:t>SQL</a:t>
            </a:r>
            <a:r>
              <a:rPr lang="zh-CN" altLang="en-US" sz="2000" dirty="0"/>
              <a:t>语句的</a:t>
            </a:r>
            <a:r>
              <a:rPr lang="en-US" altLang="zh-CN" sz="2000" dirty="0"/>
              <a:t>Java API</a:t>
            </a:r>
            <a:r>
              <a:rPr lang="zh-CN" altLang="en-US" sz="2000" dirty="0"/>
              <a:t>，可以为多种关系型数据库提供统一访问，它是一组用</a:t>
            </a:r>
            <a:r>
              <a:rPr lang="en-US" altLang="zh-CN" sz="2000" dirty="0"/>
              <a:t>Java</a:t>
            </a:r>
            <a:r>
              <a:rPr lang="zh-CN" altLang="en-US" sz="2000" dirty="0"/>
              <a:t>语言编写的类和接口组成。</a:t>
            </a:r>
          </a:p>
          <a:p>
            <a:r>
              <a:rPr lang="zh-CN" altLang="en-US" sz="2000" dirty="0"/>
              <a:t>  </a:t>
            </a:r>
            <a:r>
              <a:rPr lang="en-US" altLang="zh-CN" sz="2000" dirty="0"/>
              <a:t>	JDBC</a:t>
            </a:r>
            <a:r>
              <a:rPr lang="zh-CN" altLang="en-US" sz="2000" dirty="0"/>
              <a:t>为开发人员提供了一个标准的</a:t>
            </a:r>
            <a:r>
              <a:rPr lang="en-US" altLang="zh-CN" sz="2000" dirty="0"/>
              <a:t>API</a:t>
            </a:r>
            <a:r>
              <a:rPr lang="zh-CN" altLang="en-US" sz="2000" dirty="0"/>
              <a:t>，据此可以构建更高级的工具和接口，使开发人员能够用纯</a:t>
            </a:r>
            <a:r>
              <a:rPr lang="en-US" altLang="zh-CN" sz="2000" dirty="0"/>
              <a:t>Java API</a:t>
            </a:r>
            <a:r>
              <a:rPr lang="zh-CN" altLang="en-US" sz="2000" dirty="0"/>
              <a:t>编写数据库应用程序，并且可跨平台运行，不受数据库供应商的限制。</a:t>
            </a:r>
          </a:p>
        </p:txBody>
      </p:sp>
    </p:spTree>
    <p:extLst>
      <p:ext uri="{BB962C8B-B14F-4D97-AF65-F5344CB8AC3E}">
        <p14:creationId xmlns:p14="http://schemas.microsoft.com/office/powerpoint/2010/main" val="20719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3132B1-6653-4464-92FB-353F5F2460A5}"/>
              </a:ext>
            </a:extLst>
          </p:cNvPr>
          <p:cNvSpPr>
            <a:spLocks noGrp="1"/>
          </p:cNvSpPr>
          <p:nvPr>
            <p:ph type="title"/>
          </p:nvPr>
        </p:nvSpPr>
        <p:spPr/>
        <p:txBody>
          <a:bodyPr/>
          <a:lstStyle/>
          <a:p>
            <a:r>
              <a:rPr lang="zh-CN" altLang="en-US" b="1" dirty="0">
                <a:solidFill>
                  <a:srgbClr val="D24726"/>
                </a:solidFill>
              </a:rPr>
              <a:t>经典的</a:t>
            </a:r>
            <a:r>
              <a:rPr lang="en-US" altLang="zh-CN" b="1" dirty="0">
                <a:solidFill>
                  <a:srgbClr val="D24726"/>
                </a:solidFill>
              </a:rPr>
              <a:t>JDBC</a:t>
            </a:r>
            <a:r>
              <a:rPr lang="zh-CN" altLang="en-US" b="1" dirty="0">
                <a:solidFill>
                  <a:srgbClr val="D24726"/>
                </a:solidFill>
              </a:rPr>
              <a:t>工作模式</a:t>
            </a:r>
          </a:p>
        </p:txBody>
      </p:sp>
      <p:sp>
        <p:nvSpPr>
          <p:cNvPr id="3" name="内容占位符 2">
            <a:extLst>
              <a:ext uri="{FF2B5EF4-FFF2-40B4-BE49-F238E27FC236}">
                <a16:creationId xmlns:a16="http://schemas.microsoft.com/office/drawing/2014/main" id="{35791314-C3EB-409B-81AB-0000CF9934DB}"/>
              </a:ext>
            </a:extLst>
          </p:cNvPr>
          <p:cNvSpPr>
            <a:spLocks noGrp="1"/>
          </p:cNvSpPr>
          <p:nvPr>
            <p:ph sz="quarter" idx="10"/>
          </p:nvPr>
        </p:nvSpPr>
        <p:spPr>
          <a:xfrm>
            <a:off x="539496" y="1435608"/>
            <a:ext cx="9502126" cy="5091028"/>
          </a:xfrm>
        </p:spPr>
        <p:txBody>
          <a:bodyPr>
            <a:normAutofit fontScale="77500" lnSpcReduction="20000"/>
          </a:bodyPr>
          <a:lstStyle/>
          <a:p>
            <a:pPr marL="457200" indent="-457200">
              <a:buFont typeface="+mj-lt"/>
              <a:buAutoNum type="arabicPeriod"/>
            </a:pPr>
            <a:r>
              <a:rPr lang="zh-CN" altLang="en-US" sz="2400" dirty="0"/>
              <a:t>加载数据库驱动（比如：</a:t>
            </a:r>
            <a:r>
              <a:rPr lang="en-US" altLang="zh-CN" sz="2400" dirty="0" err="1"/>
              <a:t>com.mysql.jdbc.driver</a:t>
            </a:r>
            <a:r>
              <a:rPr lang="zh-CN" altLang="en-US" sz="2400" dirty="0"/>
              <a:t>）</a:t>
            </a:r>
            <a:endParaRPr lang="en-US" altLang="zh-CN" sz="2400" dirty="0"/>
          </a:p>
          <a:p>
            <a:pPr marL="457200" indent="-457200">
              <a:buFont typeface="+mj-lt"/>
              <a:buAutoNum type="arabicPeriod"/>
            </a:pPr>
            <a:r>
              <a:rPr lang="zh-CN" altLang="en-US" sz="2400" dirty="0"/>
              <a:t>创建并获取数据库连接</a:t>
            </a:r>
            <a:endParaRPr lang="en-US" altLang="zh-CN" sz="2400" dirty="0"/>
          </a:p>
          <a:p>
            <a:pPr marL="457200" indent="-457200">
              <a:buFont typeface="+mj-lt"/>
              <a:buAutoNum type="arabicPeriod"/>
            </a:pPr>
            <a:r>
              <a:rPr lang="zh-CN" altLang="en-US" sz="2400" dirty="0"/>
              <a:t>创建</a:t>
            </a:r>
            <a:r>
              <a:rPr lang="en-US" altLang="zh-CN" sz="2400" dirty="0"/>
              <a:t>Statement</a:t>
            </a:r>
            <a:r>
              <a:rPr lang="zh-CN" altLang="en-US" sz="2400" dirty="0"/>
              <a:t>对象</a:t>
            </a:r>
            <a:endParaRPr lang="en-US" altLang="zh-CN" sz="2400" dirty="0"/>
          </a:p>
          <a:p>
            <a:pPr marL="457200" indent="-457200">
              <a:buFont typeface="+mj-lt"/>
              <a:buAutoNum type="arabicPeriod"/>
            </a:pPr>
            <a:r>
              <a:rPr lang="zh-CN" altLang="en-US" sz="2400" dirty="0"/>
              <a:t>设置</a:t>
            </a:r>
            <a:r>
              <a:rPr lang="en-US" altLang="zh-CN" sz="2400" dirty="0"/>
              <a:t>SQL</a:t>
            </a:r>
            <a:r>
              <a:rPr lang="zh-CN" altLang="en-US" sz="2400" dirty="0"/>
              <a:t>语句</a:t>
            </a:r>
            <a:endParaRPr lang="en-US" altLang="zh-CN" sz="2400" dirty="0"/>
          </a:p>
          <a:p>
            <a:pPr marL="457200" indent="-457200">
              <a:buFont typeface="+mj-lt"/>
              <a:buAutoNum type="arabicPeriod"/>
            </a:pPr>
            <a:r>
              <a:rPr lang="zh-CN" altLang="en-US" sz="2400" dirty="0"/>
              <a:t>设置</a:t>
            </a:r>
            <a:r>
              <a:rPr lang="en-US" altLang="zh-CN" sz="2400" dirty="0"/>
              <a:t>SQL</a:t>
            </a:r>
            <a:r>
              <a:rPr lang="zh-CN" altLang="en-US" sz="2400" dirty="0"/>
              <a:t>语句中的参数（使用</a:t>
            </a:r>
            <a:r>
              <a:rPr lang="en-US" altLang="zh-CN" sz="2400" dirty="0" err="1"/>
              <a:t>PreparedStatement</a:t>
            </a:r>
            <a:r>
              <a:rPr lang="zh-CN" altLang="en-US" sz="2400" dirty="0"/>
              <a:t>）</a:t>
            </a:r>
            <a:endParaRPr lang="en-US" altLang="zh-CN" sz="2400" dirty="0"/>
          </a:p>
          <a:p>
            <a:pPr marL="457200" indent="-457200">
              <a:buFont typeface="+mj-lt"/>
              <a:buAutoNum type="arabicPeriod"/>
            </a:pPr>
            <a:r>
              <a:rPr lang="zh-CN" altLang="en-US" sz="2400" dirty="0"/>
              <a:t>通过</a:t>
            </a:r>
            <a:r>
              <a:rPr lang="en-US" altLang="zh-CN" sz="2400" dirty="0"/>
              <a:t>Statement</a:t>
            </a:r>
            <a:r>
              <a:rPr lang="zh-CN" altLang="en-US" sz="2400" dirty="0"/>
              <a:t>执行</a:t>
            </a:r>
            <a:r>
              <a:rPr lang="en-US" altLang="zh-CN" sz="2400" dirty="0"/>
              <a:t>SQL</a:t>
            </a:r>
            <a:r>
              <a:rPr lang="zh-CN" altLang="en-US" sz="2400" dirty="0"/>
              <a:t>并获取结果</a:t>
            </a:r>
            <a:endParaRPr lang="en-US" altLang="zh-CN" sz="2400" dirty="0"/>
          </a:p>
          <a:p>
            <a:pPr marL="457200" indent="-457200">
              <a:buFont typeface="+mj-lt"/>
              <a:buAutoNum type="arabicPeriod"/>
            </a:pPr>
            <a:r>
              <a:rPr lang="zh-CN" altLang="en-US" sz="2400" dirty="0"/>
              <a:t>对</a:t>
            </a:r>
            <a:r>
              <a:rPr lang="en-US" altLang="zh-CN" sz="2400" dirty="0"/>
              <a:t>SQL</a:t>
            </a:r>
            <a:r>
              <a:rPr lang="zh-CN" altLang="en-US" sz="2400" dirty="0"/>
              <a:t>执行结果进行解析处理</a:t>
            </a:r>
            <a:endParaRPr lang="en-US" altLang="zh-CN" sz="2400" dirty="0"/>
          </a:p>
          <a:p>
            <a:pPr marL="457200" indent="-457200">
              <a:buFont typeface="+mj-lt"/>
              <a:buAutoNum type="arabicPeriod"/>
            </a:pPr>
            <a:r>
              <a:rPr lang="zh-CN" altLang="en-US" sz="2400" dirty="0"/>
              <a:t>释放各类资源（</a:t>
            </a:r>
            <a:r>
              <a:rPr lang="en-US" altLang="zh-CN" sz="2400" dirty="0" err="1"/>
              <a:t>ResultSet</a:t>
            </a:r>
            <a:r>
              <a:rPr lang="zh-CN" altLang="en-US" sz="2400" dirty="0"/>
              <a:t>、</a:t>
            </a:r>
            <a:r>
              <a:rPr lang="en-US" altLang="zh-CN" sz="2400" dirty="0"/>
              <a:t>Statement/</a:t>
            </a:r>
            <a:r>
              <a:rPr lang="en-US" altLang="zh-CN" sz="2400" dirty="0" err="1"/>
              <a:t>PreparedStatement</a:t>
            </a:r>
            <a:r>
              <a:rPr lang="zh-CN" altLang="en-US" sz="2400" dirty="0"/>
              <a:t>、</a:t>
            </a:r>
            <a:r>
              <a:rPr lang="en-US" altLang="zh-CN" sz="2400" dirty="0"/>
              <a:t>Connection</a:t>
            </a:r>
            <a:r>
              <a:rPr lang="zh-CN" altLang="en-US" sz="2400" dirty="0"/>
              <a:t>）</a:t>
            </a:r>
          </a:p>
        </p:txBody>
      </p:sp>
    </p:spTree>
    <p:extLst>
      <p:ext uri="{BB962C8B-B14F-4D97-AF65-F5344CB8AC3E}">
        <p14:creationId xmlns:p14="http://schemas.microsoft.com/office/powerpoint/2010/main" val="388386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F7D23-FD3B-4335-8F95-F4C25BF0C182}"/>
              </a:ext>
            </a:extLst>
          </p:cNvPr>
          <p:cNvSpPr>
            <a:spLocks noGrp="1"/>
          </p:cNvSpPr>
          <p:nvPr>
            <p:ph type="title"/>
          </p:nvPr>
        </p:nvSpPr>
        <p:spPr/>
        <p:txBody>
          <a:bodyPr/>
          <a:lstStyle/>
          <a:p>
            <a:r>
              <a:rPr lang="en-US" altLang="zh-CN" b="1" dirty="0">
                <a:solidFill>
                  <a:srgbClr val="D24726"/>
                </a:solidFill>
              </a:rPr>
              <a:t>JDBC</a:t>
            </a:r>
            <a:r>
              <a:rPr lang="zh-CN" altLang="en-US" b="1" dirty="0">
                <a:solidFill>
                  <a:srgbClr val="D24726"/>
                </a:solidFill>
              </a:rPr>
              <a:t>的优缺点</a:t>
            </a:r>
          </a:p>
        </p:txBody>
      </p:sp>
      <p:sp>
        <p:nvSpPr>
          <p:cNvPr id="3" name="内容占位符 2">
            <a:extLst>
              <a:ext uri="{FF2B5EF4-FFF2-40B4-BE49-F238E27FC236}">
                <a16:creationId xmlns:a16="http://schemas.microsoft.com/office/drawing/2014/main" id="{EC5DC78C-55F3-484A-A8C6-93CDA7DF85D2}"/>
              </a:ext>
            </a:extLst>
          </p:cNvPr>
          <p:cNvSpPr>
            <a:spLocks noGrp="1"/>
          </p:cNvSpPr>
          <p:nvPr>
            <p:ph sz="quarter" idx="10"/>
          </p:nvPr>
        </p:nvSpPr>
        <p:spPr>
          <a:xfrm>
            <a:off x="539496" y="1435607"/>
            <a:ext cx="11045700" cy="5091027"/>
          </a:xfrm>
        </p:spPr>
        <p:txBody>
          <a:bodyPr>
            <a:normAutofit fontScale="92500" lnSpcReduction="20000"/>
          </a:bodyPr>
          <a:lstStyle/>
          <a:p>
            <a:r>
              <a:rPr lang="zh-CN" altLang="en-US" sz="2000" dirty="0"/>
              <a:t>优点：</a:t>
            </a:r>
            <a:endParaRPr lang="en-US" altLang="zh-CN" sz="2000" dirty="0"/>
          </a:p>
          <a:p>
            <a:pPr marL="571500" lvl="1" indent="-342900"/>
            <a:r>
              <a:rPr lang="zh-CN" altLang="en-US" sz="2000" dirty="0"/>
              <a:t>灵活、高效、系统运行速度快</a:t>
            </a:r>
            <a:endParaRPr lang="en-US" altLang="zh-CN" sz="2000" dirty="0"/>
          </a:p>
          <a:p>
            <a:r>
              <a:rPr lang="zh-CN" altLang="en-US" sz="2000" dirty="0"/>
              <a:t>缺点：</a:t>
            </a:r>
            <a:endParaRPr lang="en-US" altLang="zh-CN" sz="2000" dirty="0"/>
          </a:p>
          <a:p>
            <a:pPr marL="571500" lvl="1" indent="-342900"/>
            <a:r>
              <a:rPr lang="zh-CN" altLang="en-US" sz="2000" dirty="0"/>
              <a:t>影响数据库性能，频繁的创建连接和关闭连接，造成数据库资源的浪费</a:t>
            </a:r>
            <a:endParaRPr lang="en-US" altLang="zh-CN" sz="2000" dirty="0"/>
          </a:p>
          <a:p>
            <a:pPr marL="571500" lvl="1" indent="-342900"/>
            <a:r>
              <a:rPr lang="zh-CN" altLang="en-US" sz="2000" dirty="0"/>
              <a:t>移植性较差，如果换了不同的数据库，相应的</a:t>
            </a:r>
            <a:r>
              <a:rPr lang="en-US" altLang="zh-CN" sz="2000" dirty="0"/>
              <a:t>SQL</a:t>
            </a:r>
            <a:r>
              <a:rPr lang="zh-CN" altLang="en-US" sz="2000" dirty="0"/>
              <a:t>语句会发生变化</a:t>
            </a:r>
            <a:endParaRPr lang="en-US" altLang="zh-CN" sz="2000" dirty="0"/>
          </a:p>
          <a:p>
            <a:pPr marL="571500" lvl="1" indent="-342900"/>
            <a:r>
              <a:rPr lang="zh-CN" altLang="en-US" sz="2000" dirty="0"/>
              <a:t>对结果集的解析比较繁琐</a:t>
            </a:r>
            <a:endParaRPr lang="en-US" altLang="zh-CN" sz="2000" dirty="0"/>
          </a:p>
          <a:p>
            <a:pPr marL="571500" lvl="1" indent="-342900"/>
            <a:r>
              <a:rPr lang="zh-CN" altLang="en-US" sz="2000" dirty="0"/>
              <a:t>访问数据库的数据过程繁琐，需要编写过多的</a:t>
            </a:r>
            <a:r>
              <a:rPr lang="en-US" altLang="zh-CN" sz="2000" dirty="0"/>
              <a:t>SQL</a:t>
            </a:r>
            <a:r>
              <a:rPr lang="zh-CN" altLang="en-US" sz="2000" dirty="0"/>
              <a:t>语句</a:t>
            </a:r>
            <a:endParaRPr lang="en-US" altLang="zh-CN" sz="2000" dirty="0"/>
          </a:p>
          <a:p>
            <a:pPr marL="571500" lvl="1" indent="-342900"/>
            <a:r>
              <a:rPr lang="zh-CN" altLang="en-US" sz="2000" dirty="0"/>
              <a:t>重复的代码特别多，不断地</a:t>
            </a:r>
            <a:r>
              <a:rPr lang="en-US" altLang="zh-CN" sz="2000" dirty="0"/>
              <a:t>try catch</a:t>
            </a:r>
            <a:endParaRPr lang="zh-CN" altLang="en-US" sz="2000" dirty="0"/>
          </a:p>
        </p:txBody>
      </p:sp>
    </p:spTree>
    <p:extLst>
      <p:ext uri="{BB962C8B-B14F-4D97-AF65-F5344CB8AC3E}">
        <p14:creationId xmlns:p14="http://schemas.microsoft.com/office/powerpoint/2010/main" val="332855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B589AC8-88F6-4872-8A1D-2650A176D1E6}"/>
              </a:ext>
            </a:extLst>
          </p:cNvPr>
          <p:cNvSpPr>
            <a:spLocks noGrp="1"/>
          </p:cNvSpPr>
          <p:nvPr>
            <p:ph type="title"/>
          </p:nvPr>
        </p:nvSpPr>
        <p:spPr>
          <a:xfrm>
            <a:off x="609600" y="500278"/>
            <a:ext cx="10972800" cy="616585"/>
          </a:xfrm>
        </p:spPr>
        <p:txBody>
          <a:bodyPr/>
          <a:lstStyle/>
          <a:p>
            <a:r>
              <a:rPr lang="en-US" altLang="zh-CN" b="1" dirty="0">
                <a:solidFill>
                  <a:srgbClr val="D24726"/>
                </a:solidFill>
              </a:rPr>
              <a:t>Spring</a:t>
            </a:r>
            <a:r>
              <a:rPr lang="zh-CN" altLang="en-US" b="1" dirty="0">
                <a:solidFill>
                  <a:srgbClr val="D24726"/>
                </a:solidFill>
              </a:rPr>
              <a:t>整体架构</a:t>
            </a:r>
          </a:p>
        </p:txBody>
      </p:sp>
      <p:pic>
        <p:nvPicPr>
          <p:cNvPr id="5" name="内容占位符 5">
            <a:extLst>
              <a:ext uri="{FF2B5EF4-FFF2-40B4-BE49-F238E27FC236}">
                <a16:creationId xmlns:a16="http://schemas.microsoft.com/office/drawing/2014/main" id="{E68D033D-90EC-4EBE-8F8B-73D50F5D41D3}"/>
              </a:ext>
            </a:extLst>
          </p:cNvPr>
          <p:cNvPicPr>
            <a:picLocks noChangeAspect="1"/>
          </p:cNvPicPr>
          <p:nvPr/>
        </p:nvPicPr>
        <p:blipFill>
          <a:blip r:embed="rId2"/>
          <a:stretch>
            <a:fillRect/>
          </a:stretch>
        </p:blipFill>
        <p:spPr>
          <a:xfrm>
            <a:off x="609599" y="1281136"/>
            <a:ext cx="7004273" cy="5253888"/>
          </a:xfrm>
          <a:prstGeom prst="rect">
            <a:avLst/>
          </a:prstGeom>
        </p:spPr>
      </p:pic>
    </p:spTree>
    <p:extLst>
      <p:ext uri="{BB962C8B-B14F-4D97-AF65-F5344CB8AC3E}">
        <p14:creationId xmlns:p14="http://schemas.microsoft.com/office/powerpoint/2010/main" val="279137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F285E-680B-4ED6-B6F7-68FBAB005ADE}"/>
              </a:ext>
            </a:extLst>
          </p:cNvPr>
          <p:cNvSpPr>
            <a:spLocks noGrp="1"/>
          </p:cNvSpPr>
          <p:nvPr>
            <p:ph type="title"/>
          </p:nvPr>
        </p:nvSpPr>
        <p:spPr/>
        <p:txBody>
          <a:bodyPr/>
          <a:lstStyle/>
          <a:p>
            <a:r>
              <a:rPr lang="zh-CN" altLang="en-US" b="1" dirty="0">
                <a:solidFill>
                  <a:srgbClr val="D24726"/>
                </a:solidFill>
              </a:rPr>
              <a:t>什么是</a:t>
            </a:r>
            <a:r>
              <a:rPr lang="en-US" altLang="zh-CN" b="1" dirty="0">
                <a:solidFill>
                  <a:srgbClr val="D24726"/>
                </a:solidFill>
              </a:rPr>
              <a:t>Spring JDBC </a:t>
            </a:r>
            <a:endParaRPr lang="zh-CN" altLang="en-US" b="1" dirty="0">
              <a:solidFill>
                <a:srgbClr val="D24726"/>
              </a:solidFill>
            </a:endParaRPr>
          </a:p>
        </p:txBody>
      </p:sp>
      <p:sp>
        <p:nvSpPr>
          <p:cNvPr id="3" name="内容占位符 2">
            <a:extLst>
              <a:ext uri="{FF2B5EF4-FFF2-40B4-BE49-F238E27FC236}">
                <a16:creationId xmlns:a16="http://schemas.microsoft.com/office/drawing/2014/main" id="{1ED927E1-1F1D-4AB1-8E34-04BC1815BE2D}"/>
              </a:ext>
            </a:extLst>
          </p:cNvPr>
          <p:cNvSpPr>
            <a:spLocks noGrp="1"/>
          </p:cNvSpPr>
          <p:nvPr>
            <p:ph sz="quarter" idx="10"/>
          </p:nvPr>
        </p:nvSpPr>
        <p:spPr>
          <a:xfrm>
            <a:off x="539495" y="1435608"/>
            <a:ext cx="10919865" cy="4974336"/>
          </a:xfrm>
        </p:spPr>
        <p:txBody>
          <a:bodyPr>
            <a:normAutofit/>
          </a:bodyPr>
          <a:lstStyle/>
          <a:p>
            <a:r>
              <a:rPr lang="en-US" altLang="zh-CN" sz="2000" dirty="0"/>
              <a:t>       </a:t>
            </a:r>
            <a:r>
              <a:rPr lang="zh-CN" altLang="en-US" sz="2000" dirty="0"/>
              <a:t>由于</a:t>
            </a:r>
            <a:r>
              <a:rPr lang="en-US" altLang="zh-CN" sz="2000" dirty="0"/>
              <a:t>JDBC</a:t>
            </a:r>
            <a:r>
              <a:rPr lang="zh-CN" altLang="en-US" sz="2000" dirty="0"/>
              <a:t>的种种弊端，</a:t>
            </a:r>
            <a:r>
              <a:rPr lang="en-US" altLang="zh-CN" sz="2000" dirty="0"/>
              <a:t>Spring</a:t>
            </a:r>
            <a:r>
              <a:rPr lang="zh-CN" altLang="en-US" sz="2000" dirty="0"/>
              <a:t>为我们对</a:t>
            </a:r>
            <a:r>
              <a:rPr lang="en-US" altLang="zh-CN" sz="2000" dirty="0"/>
              <a:t>JDBC</a:t>
            </a:r>
            <a:r>
              <a:rPr lang="zh-CN" altLang="en-US" sz="2000" dirty="0"/>
              <a:t>做了大量封装，消除了以上获取连接、关闭连接等冗余代码，使得开发量大大减小。</a:t>
            </a:r>
            <a:r>
              <a:rPr lang="en-US" altLang="zh-CN" sz="2000" dirty="0"/>
              <a:t>Spring</a:t>
            </a:r>
            <a:r>
              <a:rPr lang="zh-CN" altLang="en-US" sz="2000" dirty="0"/>
              <a:t>的</a:t>
            </a:r>
            <a:r>
              <a:rPr lang="en-US" altLang="zh-CN" sz="2000" dirty="0"/>
              <a:t>JDBC</a:t>
            </a:r>
            <a:r>
              <a:rPr lang="zh-CN" altLang="en-US" sz="2000" dirty="0"/>
              <a:t>框架承担了资源管理和异常处理的工作，从而简化了</a:t>
            </a:r>
            <a:r>
              <a:rPr lang="en-US" altLang="zh-CN" sz="2000" dirty="0"/>
              <a:t>JDBC</a:t>
            </a:r>
            <a:r>
              <a:rPr lang="zh-CN" altLang="en-US" sz="2000" dirty="0"/>
              <a:t>代码，让我们只需编写从数据库读写数据的必需代码。</a:t>
            </a:r>
            <a:r>
              <a:rPr lang="en-US" altLang="zh-CN" sz="2000" dirty="0"/>
              <a:t>Spring</a:t>
            </a:r>
            <a:r>
              <a:rPr lang="zh-CN" altLang="en-US" sz="2000" dirty="0"/>
              <a:t>将数据访问的样板代码抽象到模板类之中。 </a:t>
            </a:r>
          </a:p>
          <a:p>
            <a:endParaRPr lang="zh-CN" altLang="en-US" sz="2000" dirty="0"/>
          </a:p>
        </p:txBody>
      </p:sp>
    </p:spTree>
    <p:extLst>
      <p:ext uri="{BB962C8B-B14F-4D97-AF65-F5344CB8AC3E}">
        <p14:creationId xmlns:p14="http://schemas.microsoft.com/office/powerpoint/2010/main" val="218430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7ACD9-7B2E-4639-B8C7-9144C1ED75C1}"/>
              </a:ext>
            </a:extLst>
          </p:cNvPr>
          <p:cNvSpPr>
            <a:spLocks noGrp="1"/>
          </p:cNvSpPr>
          <p:nvPr>
            <p:ph type="title"/>
          </p:nvPr>
        </p:nvSpPr>
        <p:spPr/>
        <p:txBody>
          <a:bodyPr/>
          <a:lstStyle/>
          <a:p>
            <a:r>
              <a:rPr lang="en-US" altLang="zh-CN" b="1" dirty="0">
                <a:solidFill>
                  <a:srgbClr val="D24726"/>
                </a:solidFill>
              </a:rPr>
              <a:t>Spring JDBC</a:t>
            </a:r>
            <a:r>
              <a:rPr lang="zh-CN" altLang="en-US" b="1" dirty="0">
                <a:solidFill>
                  <a:srgbClr val="D24726"/>
                </a:solidFill>
              </a:rPr>
              <a:t>核心结构</a:t>
            </a:r>
          </a:p>
        </p:txBody>
      </p:sp>
      <p:sp>
        <p:nvSpPr>
          <p:cNvPr id="3" name="内容占位符 2">
            <a:extLst>
              <a:ext uri="{FF2B5EF4-FFF2-40B4-BE49-F238E27FC236}">
                <a16:creationId xmlns:a16="http://schemas.microsoft.com/office/drawing/2014/main" id="{857C65CB-82C9-4E3D-8DC0-79559CD408A4}"/>
              </a:ext>
            </a:extLst>
          </p:cNvPr>
          <p:cNvSpPr>
            <a:spLocks noGrp="1"/>
          </p:cNvSpPr>
          <p:nvPr>
            <p:ph sz="quarter" idx="10"/>
          </p:nvPr>
        </p:nvSpPr>
        <p:spPr>
          <a:xfrm>
            <a:off x="539495" y="1435608"/>
            <a:ext cx="11356093" cy="5099416"/>
          </a:xfrm>
        </p:spPr>
        <p:txBody>
          <a:bodyPr>
            <a:normAutofit/>
          </a:bodyPr>
          <a:lstStyle/>
          <a:p>
            <a:r>
              <a:rPr lang="en-US" altLang="zh-CN" sz="1800" dirty="0"/>
              <a:t>Spring JDBC</a:t>
            </a:r>
            <a:r>
              <a:rPr lang="zh-CN" altLang="en-US" sz="1800" dirty="0"/>
              <a:t>中的所有类都分为四个独立的包：</a:t>
            </a:r>
            <a:endParaRPr lang="en-US" altLang="zh-CN" sz="1800" dirty="0"/>
          </a:p>
          <a:p>
            <a:pPr marL="228600" indent="-228600">
              <a:buFont typeface="+mj-lt"/>
              <a:buAutoNum type="arabicPeriod"/>
            </a:pPr>
            <a:r>
              <a:rPr lang="en-US" altLang="zh-CN" sz="1600" dirty="0"/>
              <a:t>Core</a:t>
            </a:r>
            <a:r>
              <a:rPr lang="zh-CN" altLang="en-US" sz="1600" dirty="0"/>
              <a:t>：</a:t>
            </a:r>
            <a:r>
              <a:rPr lang="en-US" altLang="zh-CN" sz="1600" dirty="0"/>
              <a:t>JDBC</a:t>
            </a:r>
            <a:r>
              <a:rPr lang="zh-CN" altLang="en-US" sz="1600" dirty="0"/>
              <a:t>的核心功能。此包中的一些重要类包括</a:t>
            </a:r>
            <a:r>
              <a:rPr lang="en-US" altLang="zh-CN" sz="1600" dirty="0" err="1"/>
              <a:t>JdbcTemplate</a:t>
            </a:r>
            <a:r>
              <a:rPr lang="zh-CN" altLang="en-US" sz="1600" dirty="0"/>
              <a:t>、</a:t>
            </a:r>
            <a:r>
              <a:rPr lang="en-US" altLang="zh-CN" sz="1600" dirty="0" err="1"/>
              <a:t>SimpleJdbcInsert</a:t>
            </a:r>
            <a:r>
              <a:rPr lang="zh-CN" altLang="en-US" sz="1600" dirty="0"/>
              <a:t>、</a:t>
            </a:r>
            <a:r>
              <a:rPr lang="en-US" altLang="zh-CN" sz="1600" dirty="0" err="1"/>
              <a:t>SimpleJdbcCall</a:t>
            </a:r>
            <a:r>
              <a:rPr lang="zh-CN" altLang="en-US" sz="1600" dirty="0"/>
              <a:t>和 </a:t>
            </a:r>
            <a:r>
              <a:rPr lang="en-US" altLang="zh-CN" sz="1600" dirty="0" err="1"/>
              <a:t>NamedParameterJdbcTemplate</a:t>
            </a:r>
            <a:r>
              <a:rPr lang="zh-CN" altLang="en-US" sz="1600" dirty="0"/>
              <a:t>。</a:t>
            </a:r>
            <a:endParaRPr lang="en-US" altLang="zh-CN" sz="1600" dirty="0"/>
          </a:p>
          <a:p>
            <a:pPr marL="228600" indent="-228600">
              <a:buFont typeface="+mj-lt"/>
              <a:buAutoNum type="arabicPeriod"/>
            </a:pPr>
            <a:r>
              <a:rPr lang="en-US" altLang="zh-CN" sz="1600" dirty="0" err="1"/>
              <a:t>DataSource</a:t>
            </a:r>
            <a:r>
              <a:rPr lang="zh-CN" altLang="en-US" sz="1600" dirty="0"/>
              <a:t>：访问数据库的数据源。它还具有各种数据源实现，用于在</a:t>
            </a:r>
            <a:r>
              <a:rPr lang="en-US" altLang="zh-CN" sz="1600" dirty="0"/>
              <a:t>Java EE</a:t>
            </a:r>
            <a:r>
              <a:rPr lang="zh-CN" altLang="en-US" sz="1600" dirty="0"/>
              <a:t>容器外部测试</a:t>
            </a:r>
            <a:r>
              <a:rPr lang="en-US" altLang="zh-CN" sz="1600" dirty="0"/>
              <a:t>JDBC</a:t>
            </a:r>
            <a:r>
              <a:rPr lang="zh-CN" altLang="en-US" sz="1600" dirty="0"/>
              <a:t>代码。</a:t>
            </a:r>
            <a:endParaRPr lang="en-US" altLang="zh-CN" sz="1600" dirty="0"/>
          </a:p>
          <a:p>
            <a:pPr marL="228600" indent="-228600">
              <a:buFont typeface="+mj-lt"/>
              <a:buAutoNum type="arabicPeriod"/>
            </a:pPr>
            <a:r>
              <a:rPr lang="en-US" altLang="zh-CN" sz="1600" dirty="0"/>
              <a:t>Object</a:t>
            </a:r>
            <a:r>
              <a:rPr lang="zh-CN" altLang="en-US" sz="1600" dirty="0"/>
              <a:t>：以面向对象的方式访问数据库。它允许执行查询并将结果作为业务对象返回。它还会在业务对象的列和属性之间映射查询结果。</a:t>
            </a:r>
            <a:endParaRPr lang="en-US" altLang="zh-CN" sz="1600" dirty="0"/>
          </a:p>
          <a:p>
            <a:pPr marL="228600" indent="-228600">
              <a:buFont typeface="+mj-lt"/>
              <a:buAutoNum type="arabicPeriod"/>
            </a:pPr>
            <a:r>
              <a:rPr lang="en-US" altLang="zh-CN" sz="1600" dirty="0"/>
              <a:t>Support</a:t>
            </a:r>
            <a:r>
              <a:rPr lang="zh-CN" altLang="en-US" sz="1600" dirty="0"/>
              <a:t>：核心和对象包下的支持类。提供 </a:t>
            </a:r>
            <a:r>
              <a:rPr lang="en-US" altLang="zh-CN" sz="1600" dirty="0" err="1"/>
              <a:t>SQLException</a:t>
            </a:r>
            <a:r>
              <a:rPr lang="zh-CN" altLang="en-US" sz="1600" dirty="0"/>
              <a:t>转换功能。</a:t>
            </a:r>
            <a:endParaRPr lang="en-US" altLang="zh-CN" sz="1600" dirty="0"/>
          </a:p>
          <a:p>
            <a:pPr marL="228600" indent="-228600">
              <a:buFont typeface="+mj-lt"/>
              <a:buAutoNum type="arabicPeriod"/>
            </a:pPr>
            <a:endParaRPr lang="zh-CN" altLang="en-US" sz="1800" dirty="0"/>
          </a:p>
        </p:txBody>
      </p:sp>
    </p:spTree>
    <p:extLst>
      <p:ext uri="{BB962C8B-B14F-4D97-AF65-F5344CB8AC3E}">
        <p14:creationId xmlns:p14="http://schemas.microsoft.com/office/powerpoint/2010/main" val="2233772977"/>
      </p:ext>
    </p:extLst>
  </p:cSld>
  <p:clrMapOvr>
    <a:masterClrMapping/>
  </p:clrMapOvr>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lgn="l">
          <a:defRPr sz="1200" dirty="0">
            <a:latin typeface="微软雅黑" panose="020B0503020204020204" pitchFamily="34" charset="-122"/>
            <a:ea typeface="微软雅黑" panose="020B0503020204020204" pitchFamily="34" charset="-122"/>
          </a:defRPr>
        </a:defPPr>
      </a:lstStyle>
    </a:spDef>
  </a:objectDefaults>
  <a:extraClrSchemeLst/>
  <a:extLst>
    <a:ext uri="{05A4C25C-085E-4340-85A3-A5531E510DB2}">
      <thm15:themeFamily xmlns:thm15="http://schemas.microsoft.com/office/thememl/2012/main" name="Office_15684332_TF10001108" id="{21247EBA-36EF-4F8B-BD4D-320415D1000C}" vid="{E7B7BECC-7318-4CD9-B03C-F0859BBEE683}"/>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欢迎使用 PowerPoint</Template>
  <TotalTime>4390</TotalTime>
  <Words>2095</Words>
  <Application>Microsoft Office PowerPoint</Application>
  <PresentationFormat>宽屏</PresentationFormat>
  <Paragraphs>244</Paragraphs>
  <Slides>37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37</vt:i4>
      </vt:variant>
    </vt:vector>
  </HeadingPairs>
  <TitlesOfParts>
    <vt:vector size="42" baseType="lpstr">
      <vt:lpstr>微软雅黑</vt:lpstr>
      <vt:lpstr>Arial</vt:lpstr>
      <vt:lpstr>Segoe UI</vt:lpstr>
      <vt:lpstr>Wingdings</vt:lpstr>
      <vt:lpstr>欢迎文档</vt:lpstr>
      <vt:lpstr>Spring持久化技术</vt:lpstr>
      <vt:lpstr>传统持久化方案</vt:lpstr>
      <vt:lpstr>目录</vt:lpstr>
      <vt:lpstr>什么是JDBC</vt:lpstr>
      <vt:lpstr>经典的JDBC工作模式</vt:lpstr>
      <vt:lpstr>JDBC的优缺点</vt:lpstr>
      <vt:lpstr>Spring整体架构</vt:lpstr>
      <vt:lpstr>什么是Spring JDBC </vt:lpstr>
      <vt:lpstr>Spring JDBC核心结构</vt:lpstr>
      <vt:lpstr>Spring JDBC Core结构</vt:lpstr>
      <vt:lpstr>JdbcTemplate类图</vt:lpstr>
      <vt:lpstr>JdbcTemplate save/update/query功能的流程图</vt:lpstr>
      <vt:lpstr>JdbcTemplate save/update功能实现</vt:lpstr>
      <vt:lpstr>JdbcTemplate query功能实现</vt:lpstr>
      <vt:lpstr>Spring JDBC 小结</vt:lpstr>
      <vt:lpstr>什么是JPA</vt:lpstr>
      <vt:lpstr>初识Spring Data</vt:lpstr>
      <vt:lpstr>Spring Data 结构</vt:lpstr>
      <vt:lpstr>Spring Data子项目</vt:lpstr>
      <vt:lpstr>Spring Data操作的主要特性</vt:lpstr>
      <vt:lpstr>Spring Data JPA核心结构</vt:lpstr>
      <vt:lpstr>Repository结构体系</vt:lpstr>
      <vt:lpstr>Repository结构关系</vt:lpstr>
      <vt:lpstr>Repository接口讲解</vt:lpstr>
      <vt:lpstr>Repository的子接口讲解</vt:lpstr>
      <vt:lpstr>Repository的实现类SimpleJpaRepository类图</vt:lpstr>
      <vt:lpstr>Repository接口中查询方法定义规则和使用</vt:lpstr>
      <vt:lpstr>Repository中查询方法命名规则</vt:lpstr>
      <vt:lpstr>Repository中查询方法命名规则</vt:lpstr>
      <vt:lpstr>Repository中方法命名前缀</vt:lpstr>
      <vt:lpstr>Query注解使用</vt:lpstr>
      <vt:lpstr>Spring Data JPA事务的使用</vt:lpstr>
      <vt:lpstr>CrudRepository接口使用详解</vt:lpstr>
      <vt:lpstr>PagingAndSortingRepository接口使用详解</vt:lpstr>
      <vt:lpstr>JpaRepository接口使用详解</vt:lpstr>
      <vt:lpstr>JpaSpecificationExecutor接口使用详解</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初识Spring Data</dc:title>
  <dc:creator>学斌 钟</dc:creator>
  <cp:keywords/>
  <cp:lastModifiedBy>学斌 钟</cp:lastModifiedBy>
  <cp:revision>175</cp:revision>
  <dcterms:created xsi:type="dcterms:W3CDTF">2019-01-18T12:37:28Z</dcterms:created>
  <dcterms:modified xsi:type="dcterms:W3CDTF">2019-01-25T02:32:05Z</dcterms:modified>
  <cp:version/>
</cp:coreProperties>
</file>