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6"/>
  </p:notesMasterIdLst>
  <p:sldIdLst>
    <p:sldId id="275" r:id="rId2"/>
    <p:sldId id="260" r:id="rId3"/>
    <p:sldId id="258" r:id="rId4"/>
    <p:sldId id="286" r:id="rId5"/>
    <p:sldId id="291" r:id="rId6"/>
    <p:sldId id="285" r:id="rId7"/>
    <p:sldId id="281" r:id="rId8"/>
    <p:sldId id="284" r:id="rId9"/>
    <p:sldId id="288" r:id="rId10"/>
    <p:sldId id="289" r:id="rId11"/>
    <p:sldId id="290" r:id="rId12"/>
    <p:sldId id="268" r:id="rId13"/>
    <p:sldId id="287" r:id="rId14"/>
    <p:sldId id="28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5297" autoAdjust="0"/>
  </p:normalViewPr>
  <p:slideViewPr>
    <p:cSldViewPr snapToGrid="0">
      <p:cViewPr varScale="1">
        <p:scale>
          <a:sx n="82" d="100"/>
          <a:sy n="82" d="100"/>
        </p:scale>
        <p:origin x="7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5E3DD-9CB9-4D01-9A37-99974149646A}" type="datetimeFigureOut">
              <a:rPr lang="ru-RU" smtClean="0"/>
              <a:t>15.06.2023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B0FD8-642D-419B-BA14-8A9786A561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353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Здравствуйте. Я студент Белоусов Илья Александрович подготовил работу по теме РАЗРАБОТКА АЛГОРИТМА БИБЛИОТЕКИ ДРАЙВЕРА ДЛЯ КОММУНИКАЦИИ С ВНЕШНИМ МОДУЛЕМ ПЕРЕДАЧИ ДАННЫХ ПО ТЕХНОЛОГИИ LORA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B0FD8-642D-419B-BA14-8A9786A561B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601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Актуальность работы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лора используется повсеместно. например: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жкх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управление умным домом. технология используется для сбора данных с различных счетчиков, как в пределах целого дома или жилого квартала, так и в пределах одной конкретной квартиры.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сельское хозяйство. фермеру больше не нужно ездить по полям и снимать данные о температуре и увлажненности почвы.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 автотранспорт. использование датчиков для мониторинга и диагностики большегрузов. также можно закатывать датчик в асфальт на парковке и получать данные о загруженности стоянки в реальном времени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4) производственное оборудование. мониторинг в пределах больших заводских площадей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можно сказать, что, данная технология может применяться в любой сфере жизни, где нужно удаленно получать данные с измерительных датчиков и управлять какими-либо устройствами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B0FD8-642D-419B-BA14-8A9786A561B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972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соответствии с целями, представленными на слайде ставятся конкретные задачи: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Рассмотреть существующие стандарты связи, используемые в современных устройствах передачи данных.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принципы работы систем передачи данных с использованием технологии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LoRa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алгоритм библиотеки драйвера для коммуникации с внешним модулем связи.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B0FD8-642D-419B-BA14-8A9786A561B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707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Обычно лора устройства основаны на архитектуре, показанной на слайде</a:t>
            </a:r>
          </a:p>
          <a:p>
            <a:pPr marL="171450" indent="-171450">
              <a:buFontTx/>
              <a:buChar char="-"/>
            </a:pPr>
            <a:r>
              <a:rPr lang="ru-RU" dirty="0"/>
              <a:t>Источник питания может быть батарейкой или питаться от сети</a:t>
            </a:r>
          </a:p>
          <a:p>
            <a:pPr marL="171450" indent="-171450">
              <a:buFontTx/>
              <a:buChar char="-"/>
            </a:pPr>
            <a:r>
              <a:rPr lang="ru-RU" dirty="0"/>
              <a:t>Микроконтроллер управляет всеми функциями устройств и реализует стек </a:t>
            </a:r>
            <a:r>
              <a:rPr lang="ru-RU" dirty="0" err="1"/>
              <a:t>лораван</a:t>
            </a:r>
            <a:endParaRPr lang="ru-RU" dirty="0"/>
          </a:p>
          <a:p>
            <a:pPr marL="171450" indent="-171450">
              <a:buFontTx/>
              <a:buChar char="-"/>
            </a:pPr>
            <a:r>
              <a:rPr lang="ru-RU" dirty="0"/>
              <a:t>Лора модулятор состоит из передатчика, схемы согласования антенны и самой антенны</a:t>
            </a:r>
          </a:p>
          <a:p>
            <a:pPr marL="171450" indent="-171450">
              <a:buFontTx/>
              <a:buChar char="-"/>
            </a:pPr>
            <a:r>
              <a:rPr lang="ru-RU" dirty="0"/>
              <a:t>Периферия и сенсоры, такие как акселерометры, температурные сенсоры, реле или дисплеи</a:t>
            </a:r>
          </a:p>
          <a:p>
            <a:pPr marL="171450" indent="-171450">
              <a:buFontTx/>
              <a:buChar char="-"/>
            </a:pPr>
            <a:endParaRPr lang="ru-RU" dirty="0"/>
          </a:p>
          <a:p>
            <a:pPr marL="0" indent="0">
              <a:buFontTx/>
              <a:buNone/>
            </a:pPr>
            <a:r>
              <a:rPr lang="ru-RU" dirty="0"/>
              <a:t>В качестве протокола коммуникации контроллера и модулятора используется </a:t>
            </a:r>
            <a:r>
              <a:rPr lang="ru-RU" dirty="0" err="1"/>
              <a:t>уарт</a:t>
            </a:r>
            <a:r>
              <a:rPr lang="ru-RU" dirty="0"/>
              <a:t>, </a:t>
            </a:r>
            <a:r>
              <a:rPr lang="ru-RU" dirty="0" err="1"/>
              <a:t>юсб</a:t>
            </a:r>
            <a:r>
              <a:rPr lang="ru-RU" dirty="0"/>
              <a:t> или </a:t>
            </a:r>
            <a:r>
              <a:rPr lang="ru-RU" dirty="0" err="1"/>
              <a:t>спиай</a:t>
            </a:r>
            <a:r>
              <a:rPr lang="ru-RU" dirty="0"/>
              <a:t>. Данная архитектура позволяет использовать различные микроконтроллеры в зависимости от необходимых вычислительных мощностей. Недостатком такого решения является повышение затрат на разработку и поддержку кода для каждого микроконтроллера.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B0FD8-642D-419B-BA14-8A9786A561B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920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Поэтому появилась идея написать универсальный алгоритм, который можно будет использовать с любыми микроконтроллерами. Благодаря этому появится возможность сконцентрироваться непосредственно на разработке приложения.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алгоритм. в его основе лежит машина состояний, переход к новому блоку происходит только при полном выполнении предыдущего.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иницициализация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компонентов, ожидание команды, проверка доступности передачи, передать команду по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уарт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принять ответ. завершение работы происходит после получения утвердительного ответа на запрос выключения, иначе переходим в состояние ожидания новой команды.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B0FD8-642D-419B-BA14-8A9786A561B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446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6564-F2A2-4BF7-8289-F48E1DBCB185}" type="datetime1">
              <a:rPr lang="ru-RU" smtClean="0"/>
              <a:t>15.06.2023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34DA-A333-4461-B45D-F7FF01DEE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95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D4A5-BEA0-4CDE-88FD-BE1975201B08}" type="datetime1">
              <a:rPr lang="ru-RU" smtClean="0"/>
              <a:t>15.06.2023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34DA-A333-4461-B45D-F7FF01DEE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62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E20C-ED32-4AA4-8CF8-D5671C571A62}" type="datetime1">
              <a:rPr lang="ru-RU" smtClean="0"/>
              <a:t>15.06.2023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34DA-A333-4461-B45D-F7FF01DEE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635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1527-6D5D-4BFA-8496-67FF61F9A5B6}" type="datetime1">
              <a:rPr lang="ru-RU" smtClean="0"/>
              <a:t>15.06.2023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34DA-A333-4461-B45D-F7FF01DEE8FB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1117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468B-5812-4AC0-8E4D-A559501904F5}" type="datetime1">
              <a:rPr lang="ru-RU" smtClean="0"/>
              <a:t>15.06.2023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34DA-A333-4461-B45D-F7FF01DEE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365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1B06-42D8-435E-8034-67792BCEB6F9}" type="datetime1">
              <a:rPr lang="ru-RU" smtClean="0"/>
              <a:t>15.06.2023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34DA-A333-4461-B45D-F7FF01DEE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889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DCB1-2AB8-4961-B748-02FC7BE3ED8F}" type="datetime1">
              <a:rPr lang="ru-RU" smtClean="0"/>
              <a:t>15.06.2023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34DA-A333-4461-B45D-F7FF01DEE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477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F712-3E16-4B30-A480-C0D150A3FDDE}" type="datetime1">
              <a:rPr lang="ru-RU" smtClean="0"/>
              <a:t>15.06.2023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34DA-A333-4461-B45D-F7FF01DEE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492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13FA-83A8-407D-8EC7-7FC51E856BC3}" type="datetime1">
              <a:rPr lang="ru-RU" smtClean="0"/>
              <a:t>15.06.2023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34DA-A333-4461-B45D-F7FF01DEE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9584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06F8-858B-4E31-8011-EA03C254415F}" type="datetime1">
              <a:rPr lang="ru-RU" smtClean="0"/>
              <a:t>15.06.2023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34DA-A333-4461-B45D-F7FF01DEE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5071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F1BDF5-9B79-4523-AA6D-CBC7F4DA9B2F}" type="datetime1">
              <a:rPr lang="ru-RU" smtClean="0"/>
              <a:t>15.06.2023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F234DA-A333-4461-B45D-F7FF01DEE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76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AA52-EFE1-4928-BB26-EB9830D187EE}" type="datetime1">
              <a:rPr lang="ru-RU" smtClean="0"/>
              <a:t>15.06.2023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34DA-A333-4461-B45D-F7FF01DEE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62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AD50-1997-4FA7-A8CF-5307D594C53B}" type="datetime1">
              <a:rPr lang="ru-RU" smtClean="0"/>
              <a:t>15.06.2023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34DA-A333-4461-B45D-F7FF01DEE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51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DABD-4603-4BAA-B2E4-041BF1D0097B}" type="datetime1">
              <a:rPr lang="ru-RU" smtClean="0"/>
              <a:t>15.06.2023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34DA-A333-4461-B45D-F7FF01DEE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83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F029-A203-4C19-80DE-48F5F3B5C7C5}" type="datetime1">
              <a:rPr lang="ru-RU" smtClean="0"/>
              <a:t>15.06.2023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34DA-A333-4461-B45D-F7FF01DEE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53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2493-9C7D-47A1-A718-F1507A8BCE0D}" type="datetime1">
              <a:rPr lang="ru-RU" smtClean="0"/>
              <a:t>15.06.2023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34DA-A333-4461-B45D-F7FF01DEE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36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35B7-4ED9-4BDE-AB36-2A950A4FD2C1}" type="datetime1">
              <a:rPr lang="ru-RU" smtClean="0"/>
              <a:t>15.06.2023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34DA-A333-4461-B45D-F7FF01DEE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46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7C77-A385-4D7E-B550-66C85CC6A889}" type="datetime1">
              <a:rPr lang="ru-RU" smtClean="0"/>
              <a:t>15.06.2023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34DA-A333-4461-B45D-F7FF01DEE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20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DB95-0B0C-4AB5-AFBF-A7FDC9E4B0B0}" type="datetime1">
              <a:rPr lang="ru-RU" smtClean="0"/>
              <a:t>15.06.2023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34DA-A333-4461-B45D-F7FF01DEE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68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B639FA3-2877-456E-A6A0-0E6B9CA17562}" type="datetime1">
              <a:rPr lang="ru-RU" smtClean="0"/>
              <a:t>15.06.2023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F234DA-A333-4461-B45D-F7FF01DEE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97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54F57BC-52AA-4B10-9BD9-9F02D080CF7D}"/>
              </a:ext>
            </a:extLst>
          </p:cNvPr>
          <p:cNvSpPr txBox="1">
            <a:spLocks/>
          </p:cNvSpPr>
          <p:nvPr/>
        </p:nvSpPr>
        <p:spPr>
          <a:xfrm>
            <a:off x="1908452" y="260570"/>
            <a:ext cx="7991498" cy="1677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БЕЛОРУССКИЙ ГОСУДАРСТВЕННЫЙ УНИВЕРСИТЕТ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РАДИОФИЗИКИ И КОМПЬЮТЕРНЫХ ТЕХНОЛОГИЙ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Телекоммуникаций и информационных технологий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F5A0507-C977-4941-861A-267DBE028AD5}"/>
              </a:ext>
            </a:extLst>
          </p:cNvPr>
          <p:cNvSpPr txBox="1">
            <a:spLocks/>
          </p:cNvSpPr>
          <p:nvPr/>
        </p:nvSpPr>
        <p:spPr>
          <a:xfrm>
            <a:off x="2133014" y="2041865"/>
            <a:ext cx="7766936" cy="1837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программно-аппаратного комплекса управления электропитанием с использованием GSM канала связи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E404F915-A14F-42F4-B4CF-4CBAC439D027}"/>
              </a:ext>
            </a:extLst>
          </p:cNvPr>
          <p:cNvSpPr txBox="1">
            <a:spLocks/>
          </p:cNvSpPr>
          <p:nvPr/>
        </p:nvSpPr>
        <p:spPr>
          <a:xfrm>
            <a:off x="1992949" y="3944112"/>
            <a:ext cx="8206101" cy="2913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Верниковского Виктора Сергеевича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 3 курса, специальность </a:t>
            </a:r>
            <a:b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«Компьютерная безопасность»               </a:t>
            </a:r>
          </a:p>
          <a:p>
            <a:pPr>
              <a:spcBef>
                <a:spcPts val="600"/>
              </a:spcBef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Научный руководитель:</a:t>
            </a:r>
            <a:b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Труханович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Алексей Леонидович</a:t>
            </a:r>
          </a:p>
          <a:p>
            <a:pPr>
              <a:spcBef>
                <a:spcPts val="600"/>
              </a:spcBef>
            </a:pP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Минск, 2023                                                         </a:t>
            </a:r>
          </a:p>
          <a:p>
            <a:endParaRPr 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10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3E7C9D0-2920-3124-8C33-CAEE7B2D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D79B67-E7C9-039E-0F1E-881081F1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34DA-A333-4461-B45D-F7FF01DEE8FB}" type="slidenum">
              <a:rPr lang="ru-RU" smtClean="0"/>
              <a:t>10</a:t>
            </a:fld>
            <a:endParaRPr lang="ru-RU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3A29436F-FD9B-8F28-F0D0-49D68E34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99" y="-538480"/>
            <a:ext cx="10364451" cy="1596177"/>
          </a:xfrm>
        </p:spPr>
        <p:txBody>
          <a:bodyPr>
            <a:normAutofit/>
          </a:bodyPr>
          <a:lstStyle/>
          <a:p>
            <a:r>
              <a:rPr lang="ru-RU" sz="3200" dirty="0"/>
              <a:t>Принципиальная электрическая схема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2F38475-9564-B367-0BD3-F7D8D4BA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69" y="511031"/>
            <a:ext cx="10364451" cy="625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4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3E7C9D0-2920-3124-8C33-CAEE7B2D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D79B67-E7C9-039E-0F1E-881081F1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34DA-A333-4461-B45D-F7FF01DEE8FB}" type="slidenum">
              <a:rPr lang="ru-RU" smtClean="0"/>
              <a:t>11</a:t>
            </a:fld>
            <a:endParaRPr lang="ru-RU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3A29436F-FD9B-8F28-F0D0-49D68E34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99" y="-538480"/>
            <a:ext cx="10364451" cy="1596177"/>
          </a:xfrm>
        </p:spPr>
        <p:txBody>
          <a:bodyPr>
            <a:normAutofit/>
          </a:bodyPr>
          <a:lstStyle/>
          <a:p>
            <a:r>
              <a:rPr lang="ru-RU" sz="3200" dirty="0"/>
              <a:t>Печатная плата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E824D4-9C17-9CD5-09AD-0A4AD0247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266" y="703527"/>
            <a:ext cx="6391468" cy="615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04643-2D55-4AE1-9C41-5155985B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264" y="190137"/>
            <a:ext cx="4606212" cy="1595899"/>
          </a:xfrm>
        </p:spPr>
        <p:txBody>
          <a:bodyPr>
            <a:normAutofit/>
          </a:bodyPr>
          <a:lstStyle/>
          <a:p>
            <a:pPr algn="l"/>
            <a:r>
              <a:rPr lang="ru-RU" sz="4000" dirty="0"/>
              <a:t>Алгоритм </a:t>
            </a:r>
            <a:br>
              <a:rPr lang="ru-RU" sz="4000" dirty="0"/>
            </a:br>
            <a:r>
              <a:rPr lang="ru-RU" sz="4000" dirty="0"/>
              <a:t>коммуникации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04B8D3-DB01-4B84-8325-8D104DD8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4FBCAEF-51B9-4BC5-A82D-DB378233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34DA-A333-4461-B45D-F7FF01DEE8FB}" type="slidenum">
              <a:rPr lang="ru-RU" smtClean="0"/>
              <a:t>12</a:t>
            </a:fld>
            <a:endParaRPr lang="ru-RU"/>
          </a:p>
        </p:txBody>
      </p:sp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9270DA65-0453-CD63-D6DA-5645C7586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476" y="101504"/>
            <a:ext cx="5877929" cy="6654992"/>
          </a:xfrm>
        </p:spPr>
      </p:pic>
    </p:spTree>
    <p:extLst>
      <p:ext uri="{BB962C8B-B14F-4D97-AF65-F5344CB8AC3E}">
        <p14:creationId xmlns:p14="http://schemas.microsoft.com/office/powerpoint/2010/main" val="2686053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29D98A-1186-9CAC-C53A-DE8D8E686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ВЫводы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5C7045-82E1-8C77-3C56-3FBBAB81A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effectLst/>
              </a:rPr>
              <a:t>Были изучены существующие системы управления</a:t>
            </a:r>
          </a:p>
          <a:p>
            <a:r>
              <a:rPr lang="ru-RU" b="0" i="0" dirty="0">
                <a:effectLst/>
              </a:rPr>
              <a:t>Определены основные компоненты, необходимые для создания системы управления электропитанием на базе микроконтроллера.</a:t>
            </a:r>
            <a:endParaRPr lang="ru-RU" dirty="0"/>
          </a:p>
          <a:p>
            <a:r>
              <a:rPr lang="ru-RU" b="0" i="0" dirty="0">
                <a:effectLst/>
              </a:rPr>
              <a:t>Была разработана принципиальная электрическая схема и печатная плата устройства, включающая все необходимые компоненты и связи между ними.</a:t>
            </a:r>
          </a:p>
          <a:p>
            <a:r>
              <a:rPr lang="ru-RU" b="0" i="0" dirty="0">
                <a:effectLst/>
              </a:rPr>
              <a:t>Был разработан алгоритм работы системы управления электропитанием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3E7C9D0-2920-3124-8C33-CAEE7B2D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D79B67-E7C9-039E-0F1E-881081F1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34DA-A333-4461-B45D-F7FF01DEE8F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885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92785EA-1573-465B-BBB0-F83094012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0758051-03FA-4578-8240-C4B0B89DA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2367093"/>
            <a:ext cx="10515600" cy="816247"/>
          </a:xfrm>
        </p:spPr>
        <p:txBody>
          <a:bodyPr>
            <a:normAutofit/>
          </a:bodyPr>
          <a:lstStyle/>
          <a:p>
            <a:r>
              <a:rPr lang="ru-RU" sz="4000" dirty="0"/>
              <a:t>Спасибо за внимание!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276407-42CA-4A66-BFD6-D7DFFEE0F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AC5AEF-7A33-4418-861A-00352DA5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34DA-A333-4461-B45D-F7FF01DEE8F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97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7A1821-FEBF-4885-A9A3-D1CF21E55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470" y="405491"/>
            <a:ext cx="6363178" cy="761260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Актуальность работы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3BDD03-F09F-42C2-A078-C8771586E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3278" y="1453372"/>
            <a:ext cx="10369562" cy="44574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/>
                </a:solidFill>
                <a:effectLst/>
              </a:rPr>
              <a:t>Важность электропитания в современных мире</a:t>
            </a:r>
            <a:endParaRPr lang="ru-RU" sz="2000" b="0" i="0" cap="none" dirty="0">
              <a:solidFill>
                <a:schemeClr val="tx1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cap="none" dirty="0">
                <a:solidFill>
                  <a:schemeClr val="tx1"/>
                </a:solidFill>
              </a:rPr>
              <a:t>ОПТИМИЗАЦИЯ ЭНЕРГОПОТРЕБЛЕНИЯ </a:t>
            </a:r>
            <a:endParaRPr lang="ru-RU" sz="2000" b="0" i="0" cap="none" dirty="0">
              <a:solidFill>
                <a:schemeClr val="tx1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/>
                </a:solidFill>
                <a:effectLst/>
              </a:rPr>
              <a:t>Удаленное управление и контроль электропитанием</a:t>
            </a:r>
            <a:endParaRPr lang="ru-RU" sz="2000" cap="none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/>
                </a:solidFill>
                <a:effectLst/>
              </a:rPr>
              <a:t>Распространенность использования 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GSM </a:t>
            </a:r>
            <a:r>
              <a:rPr lang="ru-RU" sz="2000" b="0" i="0" dirty="0">
                <a:solidFill>
                  <a:schemeClr val="tx1"/>
                </a:solidFill>
                <a:effectLst/>
              </a:rPr>
              <a:t>сетей</a:t>
            </a:r>
            <a:endParaRPr lang="ru-RU" sz="2000" cap="none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1"/>
              </a:solidFill>
            </a:endParaRPr>
          </a:p>
          <a:p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2D95FF2-4171-4AE3-9A47-CEFD66D1C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275941"/>
            <a:ext cx="4648200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5A8368D-1867-41F8-829C-C5A07182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34DA-A333-4461-B45D-F7FF01DEE8FB}" type="slidenum">
              <a:rPr lang="ru-RU" smtClean="0">
                <a:solidFill>
                  <a:schemeClr val="tx1"/>
                </a:solidFill>
              </a:rPr>
              <a:t>2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09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BF18C-37D3-4FAD-91F3-83EC1930B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609600"/>
            <a:ext cx="10364451" cy="837421"/>
          </a:xfrm>
        </p:spPr>
        <p:txBody>
          <a:bodyPr/>
          <a:lstStyle/>
          <a:p>
            <a:pPr algn="l"/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D9C5C-B265-42AE-9B5C-E07A3709D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2" y="1334630"/>
            <a:ext cx="10364452" cy="9797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cap="none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Р</a:t>
            </a:r>
            <a:r>
              <a:rPr lang="ru-RU" cap="none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азработка программно-аппаратного комплекса управления электропитанием с использованием </a:t>
            </a:r>
            <a:r>
              <a:rPr lang="en-US" cap="none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GSM</a:t>
            </a:r>
            <a:r>
              <a:rPr lang="ru-RU" cap="none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канала</a:t>
            </a:r>
            <a:r>
              <a:rPr lang="en-US" cap="none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cap="none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связи для улучшения и повышения гибкости управления устройствами в режиме реального времени</a:t>
            </a:r>
            <a:endParaRPr lang="ru-RU" cap="none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98B03F-9358-4265-BFFA-799B09BA8265}"/>
              </a:ext>
            </a:extLst>
          </p:cNvPr>
          <p:cNvSpPr txBox="1">
            <a:spLocks/>
          </p:cNvSpPr>
          <p:nvPr/>
        </p:nvSpPr>
        <p:spPr>
          <a:xfrm>
            <a:off x="913773" y="2509461"/>
            <a:ext cx="10364451" cy="730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/>
              <a:t>Задачи работы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EAF98FA-91D9-4A1D-874C-46E9F74EB4F8}"/>
              </a:ext>
            </a:extLst>
          </p:cNvPr>
          <p:cNvSpPr txBox="1">
            <a:spLocks/>
          </p:cNvSpPr>
          <p:nvPr/>
        </p:nvSpPr>
        <p:spPr>
          <a:xfrm>
            <a:off x="913775" y="3240350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/>
              <a:t>Анализ существующих систем управления электропитанием, выявление их преимуществ и недостатков</a:t>
            </a:r>
            <a:r>
              <a:rPr lang="en-US" cap="none" dirty="0"/>
              <a:t>;</a:t>
            </a:r>
            <a:endParaRPr lang="ru-RU" cap="none" dirty="0"/>
          </a:p>
          <a:p>
            <a:r>
              <a:rPr lang="ru-RU" cap="none" dirty="0"/>
              <a:t>Обзор основных компонентов и функциональных блоков разрабатываемого устройства</a:t>
            </a:r>
            <a:r>
              <a:rPr lang="en-US" cap="none" dirty="0"/>
              <a:t>;</a:t>
            </a:r>
            <a:endParaRPr lang="ru-RU" cap="none" dirty="0"/>
          </a:p>
          <a:p>
            <a:r>
              <a:rPr lang="ru-RU" cap="none" dirty="0"/>
              <a:t>Разработка электрической схемы устройства и создание проекта в среде разработки </a:t>
            </a:r>
            <a:r>
              <a:rPr lang="en-US" cap="none" dirty="0"/>
              <a:t>A</a:t>
            </a:r>
            <a:r>
              <a:rPr lang="ru-RU" cap="none" dirty="0" err="1"/>
              <a:t>ltium</a:t>
            </a:r>
            <a:r>
              <a:rPr lang="ru-RU" cap="none" dirty="0"/>
              <a:t> </a:t>
            </a:r>
            <a:r>
              <a:rPr lang="en-US" cap="none" dirty="0"/>
              <a:t>D</a:t>
            </a:r>
            <a:r>
              <a:rPr lang="ru-RU" cap="none" dirty="0" err="1"/>
              <a:t>esigner</a:t>
            </a:r>
            <a:r>
              <a:rPr lang="en-US" cap="none" dirty="0"/>
              <a:t>;</a:t>
            </a:r>
          </a:p>
          <a:p>
            <a:r>
              <a:rPr lang="ru-RU" cap="none" dirty="0">
                <a:effectLst/>
                <a:ea typeface="Calibri" panose="020F0502020204030204" pitchFamily="34" charset="0"/>
              </a:rPr>
              <a:t>Разработка алгоритма работы устройства</a:t>
            </a:r>
            <a:r>
              <a:rPr lang="en-US" cap="none" dirty="0">
                <a:effectLst/>
                <a:ea typeface="Calibri" panose="020F0502020204030204" pitchFamily="34" charset="0"/>
              </a:rPr>
              <a:t>;</a:t>
            </a:r>
            <a:endParaRPr lang="ru-RU" cap="none" dirty="0">
              <a:effectLst/>
              <a:ea typeface="Calibri" panose="020F0502020204030204" pitchFamily="34" charset="0"/>
            </a:endParaRPr>
          </a:p>
          <a:p>
            <a:endParaRPr lang="ru-RU" cap="none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90F0FA-9098-47EE-8E5A-225CBCBC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34DA-A333-4461-B45D-F7FF01DEE8F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63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5973A-D210-D9F8-C76E-203B8A949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487" y="41601"/>
            <a:ext cx="10821026" cy="1135998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АНАЛИЗ СУЩЕСТВУЮЩИХ СИСТЕМ УПРАВЛЕНИЯ ЭЛЕКТРОПИТАНИЕМ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6E5B2B-047D-6A09-4BB5-78BA8B12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4282F4-A545-7AB6-7B1E-3E77FB88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34DA-A333-4461-B45D-F7FF01DEE8FB}" type="slidenum">
              <a:rPr lang="ru-RU" smtClean="0"/>
              <a:t>4</a:t>
            </a:fld>
            <a:endParaRPr lang="ru-RU" dirty="0"/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FC1B9976-607F-850F-CBA5-93A46BE0E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026" y="1732828"/>
            <a:ext cx="2194923" cy="2829012"/>
          </a:xfr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378432E-B4B0-589D-5C18-FDC7753D7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129" y="2571707"/>
            <a:ext cx="5483738" cy="365582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D2B30DD-AF8D-4C11-DD67-F2D2D092A3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0" y="1064534"/>
            <a:ext cx="4165600" cy="4165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77ADB29-09CA-28B0-2CD9-9DEF3AB0361E}"/>
              </a:ext>
            </a:extLst>
          </p:cNvPr>
          <p:cNvSpPr txBox="1"/>
          <p:nvPr/>
        </p:nvSpPr>
        <p:spPr>
          <a:xfrm>
            <a:off x="1193026" y="4377174"/>
            <a:ext cx="1897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Реле и таймеры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E50CD9-7EE9-83FA-96EE-F1B5EFBC832D}"/>
              </a:ext>
            </a:extLst>
          </p:cNvPr>
          <p:cNvSpPr txBox="1"/>
          <p:nvPr/>
        </p:nvSpPr>
        <p:spPr>
          <a:xfrm>
            <a:off x="4968415" y="5893479"/>
            <a:ext cx="217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Микрокомпьютеры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79877C-47E2-FD2E-A648-2F183B41B41C}"/>
              </a:ext>
            </a:extLst>
          </p:cNvPr>
          <p:cNvSpPr txBox="1"/>
          <p:nvPr/>
        </p:nvSpPr>
        <p:spPr>
          <a:xfrm>
            <a:off x="8955224" y="4860802"/>
            <a:ext cx="2225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Микроконтроллеры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825357-0C37-2657-2AEE-C20C758BDACD}"/>
              </a:ext>
            </a:extLst>
          </p:cNvPr>
          <p:cNvSpPr txBox="1"/>
          <p:nvPr/>
        </p:nvSpPr>
        <p:spPr>
          <a:xfrm>
            <a:off x="3839387" y="1363496"/>
            <a:ext cx="451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Классификация по устройствам управления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8A3122AC-45BC-A4A3-6BE8-A10ACB196BB5}"/>
              </a:ext>
            </a:extLst>
          </p:cNvPr>
          <p:cNvCxnSpPr>
            <a:cxnSpLocks/>
          </p:cNvCxnSpPr>
          <p:nvPr/>
        </p:nvCxnSpPr>
        <p:spPr>
          <a:xfrm>
            <a:off x="6121656" y="1929802"/>
            <a:ext cx="0" cy="94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A2A5B933-99F0-AF97-D212-5F06E0909BAE}"/>
              </a:ext>
            </a:extLst>
          </p:cNvPr>
          <p:cNvCxnSpPr/>
          <p:nvPr/>
        </p:nvCxnSpPr>
        <p:spPr>
          <a:xfrm flipH="1">
            <a:off x="3942080" y="1930400"/>
            <a:ext cx="1026335" cy="82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06F804FB-DB6E-F273-2854-8D5A0C34280B}"/>
              </a:ext>
            </a:extLst>
          </p:cNvPr>
          <p:cNvCxnSpPr/>
          <p:nvPr/>
        </p:nvCxnSpPr>
        <p:spPr>
          <a:xfrm>
            <a:off x="7540186" y="1918725"/>
            <a:ext cx="90424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58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5973A-D210-D9F8-C76E-203B8A949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487" y="41601"/>
            <a:ext cx="10821026" cy="1135998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АНАЛИЗ СУЩЕСТВУЮЩИХ СИСТЕМ УПРАВЛЕНИЯ ЭЛЕКТРОПИТАНИЕМ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6E5B2B-047D-6A09-4BB5-78BA8B12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4282F4-A545-7AB6-7B1E-3E77FB88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34DA-A333-4461-B45D-F7FF01DEE8FB}" type="slidenum">
              <a:rPr lang="ru-RU" smtClean="0"/>
              <a:t>5</a:t>
            </a:fld>
            <a:endParaRPr lang="ru-RU" dirty="0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10DA190C-697D-6CE9-0CBD-CE804BA9E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51" y="1141103"/>
            <a:ext cx="4416328" cy="4416328"/>
          </a:xfr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C17A7F9-AE18-7D3A-BDAF-1743ABEF2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94" y="977997"/>
            <a:ext cx="4648200" cy="4648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BD6FAB0-3481-AC9A-79A1-1DC02C94E573}"/>
              </a:ext>
            </a:extLst>
          </p:cNvPr>
          <p:cNvSpPr txBox="1"/>
          <p:nvPr/>
        </p:nvSpPr>
        <p:spPr>
          <a:xfrm>
            <a:off x="2037100" y="5513943"/>
            <a:ext cx="14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GSM-</a:t>
            </a:r>
            <a:r>
              <a:rPr lang="ru-RU" dirty="0"/>
              <a:t>розетка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9B276E-2619-91DC-4911-6297DA6F6BEB}"/>
              </a:ext>
            </a:extLst>
          </p:cNvPr>
          <p:cNvSpPr txBox="1"/>
          <p:nvPr/>
        </p:nvSpPr>
        <p:spPr>
          <a:xfrm>
            <a:off x="8063842" y="5510671"/>
            <a:ext cx="1533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Wi-Fi-</a:t>
            </a:r>
            <a:r>
              <a:rPr lang="ru-RU" dirty="0"/>
              <a:t>розетка</a:t>
            </a:r>
          </a:p>
        </p:txBody>
      </p:sp>
    </p:spTree>
    <p:extLst>
      <p:ext uri="{BB962C8B-B14F-4D97-AF65-F5344CB8AC3E}">
        <p14:creationId xmlns:p14="http://schemas.microsoft.com/office/powerpoint/2010/main" val="857887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DA732-E6E0-5125-8B55-ECB3B1F84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5513"/>
            <a:ext cx="10821026" cy="104817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Преимущества Разрабатываемого устройства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74BD2F-2340-873D-CCCF-FFA4F4EA3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642533"/>
            <a:ext cx="10835640" cy="4662671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/>
                </a:solidFill>
                <a:effectLst/>
              </a:rPr>
              <a:t>удобный способ управления устройствами в режиме реального времени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/>
                </a:solidFill>
                <a:effectLst/>
              </a:rPr>
              <a:t>низкая стоимость</a:t>
            </a:r>
            <a:endParaRPr lang="ru-RU" sz="2000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ea typeface="Calibri" panose="020F0502020204030204" pitchFamily="34" charset="0"/>
              </a:rPr>
              <a:t>Простота</a:t>
            </a:r>
            <a:r>
              <a:rPr lang="ru-RU" sz="20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установки и настройки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/>
                </a:solidFill>
                <a:effectLst/>
              </a:rPr>
              <a:t>Компактный размер и низкое энергопотребление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/>
                </a:solidFill>
                <a:effectLst/>
              </a:rPr>
              <a:t>Программируемая гибкость и возможность 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b="0" i="0" dirty="0">
                <a:solidFill>
                  <a:schemeClr val="tx1"/>
                </a:solidFill>
                <a:effectLst/>
              </a:rPr>
              <a:t>интеграции с другими устройствами и датчиками для расширенных функциональных возможностей.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195C67-62D9-C3B4-45FE-7CE6ED7E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96B815-4618-6F3A-15EE-6C833E5E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34DA-A333-4461-B45D-F7FF01DEE8F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602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82E5A0-904A-027E-53A2-2EF091C24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ru-RU" dirty="0"/>
              <a:t>Основные элементы системы управления электропитанием 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224E359-4142-C61C-AC3C-C201080CB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0746B88-695D-CE90-CE25-A325F933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34DA-A333-4461-B45D-F7FF01DEE8FB}" type="slidenum">
              <a:rPr lang="ru-RU" smtClean="0"/>
              <a:t>7</a:t>
            </a:fld>
            <a:endParaRPr lang="ru-RU"/>
          </a:p>
        </p:txBody>
      </p:sp>
      <p:pic>
        <p:nvPicPr>
          <p:cNvPr id="32" name="Объект 31">
            <a:extLst>
              <a:ext uri="{FF2B5EF4-FFF2-40B4-BE49-F238E27FC236}">
                <a16:creationId xmlns:a16="http://schemas.microsoft.com/office/drawing/2014/main" id="{1FC0012A-C4CF-C2DF-ACF7-A90CC34EB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422" y="1279843"/>
            <a:ext cx="8993153" cy="514127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874BED-509F-1A50-DF78-25F0543402D7}"/>
              </a:ext>
            </a:extLst>
          </p:cNvPr>
          <p:cNvSpPr txBox="1"/>
          <p:nvPr/>
        </p:nvSpPr>
        <p:spPr>
          <a:xfrm>
            <a:off x="5388429" y="3598050"/>
            <a:ext cx="89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1-Wire</a:t>
            </a:r>
            <a:endParaRPr lang="ru-RU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E446D9-E4CA-D544-3A7A-712EEBCC7990}"/>
              </a:ext>
            </a:extLst>
          </p:cNvPr>
          <p:cNvSpPr txBox="1"/>
          <p:nvPr/>
        </p:nvSpPr>
        <p:spPr>
          <a:xfrm>
            <a:off x="7544965" y="3598050"/>
            <a:ext cx="89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UART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680665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3E7C9D0-2920-3124-8C33-CAEE7B2D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D79B67-E7C9-039E-0F1E-881081F1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34DA-A333-4461-B45D-F7FF01DEE8FB}" type="slidenum">
              <a:rPr lang="ru-RU" smtClean="0"/>
              <a:t>8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9D3E648-907D-A0B6-0C09-3E682A31C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70" y="518161"/>
            <a:ext cx="10384225" cy="6268720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3A29436F-FD9B-8F28-F0D0-49D68E34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99" y="-538480"/>
            <a:ext cx="10364451" cy="1596177"/>
          </a:xfrm>
        </p:spPr>
        <p:txBody>
          <a:bodyPr>
            <a:normAutofit/>
          </a:bodyPr>
          <a:lstStyle/>
          <a:p>
            <a:r>
              <a:rPr lang="ru-RU" sz="3200" dirty="0"/>
              <a:t>Принципиальная электрическая схема</a:t>
            </a:r>
          </a:p>
        </p:txBody>
      </p:sp>
    </p:spTree>
    <p:extLst>
      <p:ext uri="{BB962C8B-B14F-4D97-AF65-F5344CB8AC3E}">
        <p14:creationId xmlns:p14="http://schemas.microsoft.com/office/powerpoint/2010/main" val="1523765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3E7C9D0-2920-3124-8C33-CAEE7B2D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D79B67-E7C9-039E-0F1E-881081F1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34DA-A333-4461-B45D-F7FF01DEE8FB}" type="slidenum">
              <a:rPr lang="ru-RU" smtClean="0"/>
              <a:t>9</a:t>
            </a:fld>
            <a:endParaRPr lang="ru-RU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3A29436F-FD9B-8F28-F0D0-49D68E34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99" y="-538480"/>
            <a:ext cx="10364451" cy="1596177"/>
          </a:xfrm>
        </p:spPr>
        <p:txBody>
          <a:bodyPr>
            <a:normAutofit/>
          </a:bodyPr>
          <a:lstStyle/>
          <a:p>
            <a:r>
              <a:rPr lang="ru-RU" sz="3200" dirty="0"/>
              <a:t>Принципиальная электрическая схема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0A87F78-C77D-7B9E-D6B3-3591F816E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70" y="500381"/>
            <a:ext cx="10364451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29694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12169</TotalTime>
  <Words>663</Words>
  <Application>Microsoft Office PowerPoint</Application>
  <PresentationFormat>Широкоэкранный</PresentationFormat>
  <Paragraphs>90</Paragraphs>
  <Slides>14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Symbol</vt:lpstr>
      <vt:lpstr>Times New Roman</vt:lpstr>
      <vt:lpstr>Tw Cen MT</vt:lpstr>
      <vt:lpstr>Wingdings 3</vt:lpstr>
      <vt:lpstr>Капля</vt:lpstr>
      <vt:lpstr>Презентация PowerPoint</vt:lpstr>
      <vt:lpstr>Актуальность работы</vt:lpstr>
      <vt:lpstr>Цель работы</vt:lpstr>
      <vt:lpstr>АНАЛИЗ СУЩЕСТВУЮЩИХ СИСТЕМ УПРАВЛЕНИЯ ЭЛЕКТРОПИТАНИЕМ</vt:lpstr>
      <vt:lpstr>АНАЛИЗ СУЩЕСТВУЮЩИХ СИСТЕМ УПРАВЛЕНИЯ ЭЛЕКТРОПИТАНИЕМ</vt:lpstr>
      <vt:lpstr>Преимущества Разрабатываемого устройства</vt:lpstr>
      <vt:lpstr>Основные элементы системы управления электропитанием </vt:lpstr>
      <vt:lpstr>Принципиальная электрическая схема</vt:lpstr>
      <vt:lpstr>Принципиальная электрическая схема</vt:lpstr>
      <vt:lpstr>Принципиальная электрическая схема</vt:lpstr>
      <vt:lpstr>Печатная плата </vt:lpstr>
      <vt:lpstr>Алгоритм  коммуникации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алгоритмов детектирования недопустимых функциональных состояний человека по его внешним признакам на видеопоследовательности </dc:title>
  <dc:creator>Kratovich Aliaksandr</dc:creator>
  <cp:lastModifiedBy>Виктор Верникосвкий</cp:lastModifiedBy>
  <cp:revision>81</cp:revision>
  <dcterms:created xsi:type="dcterms:W3CDTF">2020-05-01T11:14:33Z</dcterms:created>
  <dcterms:modified xsi:type="dcterms:W3CDTF">2023-06-14T21:38:26Z</dcterms:modified>
</cp:coreProperties>
</file>