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0" r:id="rId6"/>
    <p:sldId id="263" r:id="rId7"/>
    <p:sldId id="264" r:id="rId8"/>
    <p:sldId id="262" r:id="rId9"/>
    <p:sldId id="265" r:id="rId10"/>
    <p:sldId id="283" r:id="rId11"/>
    <p:sldId id="267" r:id="rId12"/>
    <p:sldId id="268" r:id="rId13"/>
    <p:sldId id="269" r:id="rId14"/>
    <p:sldId id="271" r:id="rId15"/>
    <p:sldId id="276" r:id="rId16"/>
    <p:sldId id="284" r:id="rId17"/>
    <p:sldId id="285" r:id="rId18"/>
    <p:sldId id="272" r:id="rId19"/>
    <p:sldId id="273" r:id="rId20"/>
    <p:sldId id="280" r:id="rId21"/>
    <p:sldId id="281" r:id="rId22"/>
    <p:sldId id="28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22" autoAdjust="0"/>
    <p:restoredTop sz="94660"/>
  </p:normalViewPr>
  <p:slideViewPr>
    <p:cSldViewPr snapToGrid="0">
      <p:cViewPr>
        <p:scale>
          <a:sx n="66" d="100"/>
          <a:sy n="66" d="100"/>
        </p:scale>
        <p:origin x="-826"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7D1D69-09DC-45DC-8991-B7E15890E445}"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MY"/>
        </a:p>
      </dgm:t>
    </dgm:pt>
    <dgm:pt modelId="{FC168FC0-7AA4-402D-9BFC-E735CFB487A4}">
      <dgm:prSet phldrT="[Text]" custT="1"/>
      <dgm:spPr/>
      <dgm:t>
        <a:bodyPr/>
        <a:lstStyle/>
        <a:p>
          <a:r>
            <a:rPr lang="en-MY" sz="2800" dirty="0"/>
            <a:t>Past Trend</a:t>
          </a:r>
        </a:p>
      </dgm:t>
    </dgm:pt>
    <dgm:pt modelId="{A94DDDF8-4C82-428E-9068-7A094663C553}" type="parTrans" cxnId="{A74CA990-6342-499A-9F71-59E17EA019BC}">
      <dgm:prSet/>
      <dgm:spPr/>
      <dgm:t>
        <a:bodyPr/>
        <a:lstStyle/>
        <a:p>
          <a:endParaRPr lang="en-MY"/>
        </a:p>
      </dgm:t>
    </dgm:pt>
    <dgm:pt modelId="{CB801907-389E-4502-9C94-F8BAEC707B91}" type="sibTrans" cxnId="{A74CA990-6342-499A-9F71-59E17EA019BC}">
      <dgm:prSet/>
      <dgm:spPr/>
      <dgm:t>
        <a:bodyPr/>
        <a:lstStyle/>
        <a:p>
          <a:endParaRPr lang="en-MY"/>
        </a:p>
      </dgm:t>
    </dgm:pt>
    <dgm:pt modelId="{AC8AC50A-9B64-4B45-B402-C0CE75E30A0C}">
      <dgm:prSet phldrT="[Text]" custT="1"/>
      <dgm:spPr/>
      <dgm:t>
        <a:bodyPr/>
        <a:lstStyle/>
        <a:p>
          <a:r>
            <a:rPr lang="en-US" sz="1800" b="0" i="0" dirty="0">
              <a:effectLst/>
              <a:latin typeface="+mj-lt"/>
            </a:rPr>
            <a:t>North Territory PTB rate </a:t>
          </a:r>
          <a:r>
            <a:rPr lang="en-US" sz="1800" b="0" i="0" baseline="30000" dirty="0">
              <a:effectLst/>
              <a:latin typeface="+mj-lt"/>
            </a:rPr>
            <a:t>[1] </a:t>
          </a:r>
          <a:r>
            <a:rPr lang="en-US" sz="1800" b="0" i="0" dirty="0">
              <a:effectLst/>
              <a:latin typeface="+mj-lt"/>
            </a:rPr>
            <a:t>:</a:t>
          </a:r>
          <a:endParaRPr lang="en-MY" sz="1800" dirty="0">
            <a:latin typeface="+mj-lt"/>
          </a:endParaRPr>
        </a:p>
      </dgm:t>
    </dgm:pt>
    <dgm:pt modelId="{0ABC8D56-26DE-4A98-B112-D7B14D877CB2}" type="parTrans" cxnId="{BDA415A7-6132-4D51-9D81-4BE9B3C5C7BC}">
      <dgm:prSet/>
      <dgm:spPr/>
      <dgm:t>
        <a:bodyPr/>
        <a:lstStyle/>
        <a:p>
          <a:endParaRPr lang="en-MY"/>
        </a:p>
      </dgm:t>
    </dgm:pt>
    <dgm:pt modelId="{A81B3C6D-5A3F-47F9-A3D3-728CC47BF6A5}" type="sibTrans" cxnId="{BDA415A7-6132-4D51-9D81-4BE9B3C5C7BC}">
      <dgm:prSet/>
      <dgm:spPr/>
      <dgm:t>
        <a:bodyPr/>
        <a:lstStyle/>
        <a:p>
          <a:endParaRPr lang="en-MY"/>
        </a:p>
      </dgm:t>
    </dgm:pt>
    <dgm:pt modelId="{4571BDC3-5CB6-4706-B4B2-0C40CD66D93C}">
      <dgm:prSet phldrT="[Text]" custT="1"/>
      <dgm:spPr/>
      <dgm:t>
        <a:bodyPr/>
        <a:lstStyle/>
        <a:p>
          <a:r>
            <a:rPr lang="en-MY" sz="2800" dirty="0"/>
            <a:t>Severity</a:t>
          </a:r>
        </a:p>
      </dgm:t>
    </dgm:pt>
    <dgm:pt modelId="{5CB997B6-04B6-4791-BD62-33DDEFA2B471}" type="parTrans" cxnId="{65F19965-31FE-4479-B00B-D541C2EB528F}">
      <dgm:prSet/>
      <dgm:spPr/>
      <dgm:t>
        <a:bodyPr/>
        <a:lstStyle/>
        <a:p>
          <a:endParaRPr lang="en-MY"/>
        </a:p>
      </dgm:t>
    </dgm:pt>
    <dgm:pt modelId="{1B001556-5C78-4558-8B4C-9C5E813C9CB6}" type="sibTrans" cxnId="{65F19965-31FE-4479-B00B-D541C2EB528F}">
      <dgm:prSet/>
      <dgm:spPr/>
      <dgm:t>
        <a:bodyPr/>
        <a:lstStyle/>
        <a:p>
          <a:endParaRPr lang="en-MY"/>
        </a:p>
      </dgm:t>
    </dgm:pt>
    <dgm:pt modelId="{46F8FDDA-5709-4687-9D34-9EB04F1DE0CE}">
      <dgm:prSet phldrT="[Text]" custT="1"/>
      <dgm:spPr/>
      <dgm:t>
        <a:bodyPr/>
        <a:lstStyle/>
        <a:p>
          <a:r>
            <a:rPr lang="en-MY" sz="1800" dirty="0">
              <a:latin typeface="+mj-lt"/>
            </a:rPr>
            <a:t>In 2020, </a:t>
          </a:r>
          <a:r>
            <a:rPr lang="en-MY" sz="1800" dirty="0">
              <a:effectLst/>
              <a:latin typeface="+mj-lt"/>
              <a:ea typeface="DengXian" panose="02010600030101010101" pitchFamily="2" charset="-122"/>
            </a:rPr>
            <a:t>15 million babies were born preterm </a:t>
          </a:r>
          <a:r>
            <a:rPr lang="en-MY" sz="1800" baseline="30000" dirty="0">
              <a:effectLst/>
              <a:latin typeface="+mj-lt"/>
              <a:ea typeface="DengXian" panose="02010600030101010101" pitchFamily="2" charset="-122"/>
            </a:rPr>
            <a:t>[2]</a:t>
          </a:r>
          <a:endParaRPr lang="en-MY" sz="1800" dirty="0">
            <a:latin typeface="+mj-lt"/>
          </a:endParaRPr>
        </a:p>
      </dgm:t>
    </dgm:pt>
    <dgm:pt modelId="{983A0285-A848-4EE6-98FF-A16A33F62BFE}" type="parTrans" cxnId="{EE7F65EB-EFCC-46A7-91F5-F801F49CCB06}">
      <dgm:prSet/>
      <dgm:spPr/>
      <dgm:t>
        <a:bodyPr/>
        <a:lstStyle/>
        <a:p>
          <a:endParaRPr lang="en-MY"/>
        </a:p>
      </dgm:t>
    </dgm:pt>
    <dgm:pt modelId="{AFB6E860-1287-4B3B-BEEA-F9811AF133B0}" type="sibTrans" cxnId="{EE7F65EB-EFCC-46A7-91F5-F801F49CCB06}">
      <dgm:prSet/>
      <dgm:spPr/>
      <dgm:t>
        <a:bodyPr/>
        <a:lstStyle/>
        <a:p>
          <a:endParaRPr lang="en-MY"/>
        </a:p>
      </dgm:t>
    </dgm:pt>
    <dgm:pt modelId="{881E9F9B-5655-4FBF-A20F-0CCDE03D5261}">
      <dgm:prSet phldrT="[Text]" custT="1"/>
      <dgm:spPr/>
      <dgm:t>
        <a:bodyPr/>
        <a:lstStyle/>
        <a:p>
          <a:r>
            <a:rPr lang="en-MY" sz="2800" dirty="0"/>
            <a:t>P</a:t>
          </a:r>
          <a:r>
            <a:rPr lang="en-US" altLang="zh-CN" sz="2800" dirty="0" err="1"/>
            <a:t>otential</a:t>
          </a:r>
          <a:r>
            <a:rPr lang="en-US" altLang="zh-CN" sz="2800" dirty="0"/>
            <a:t> </a:t>
          </a:r>
          <a:r>
            <a:rPr lang="en-MY" sz="2800" dirty="0"/>
            <a:t>Solution</a:t>
          </a:r>
        </a:p>
      </dgm:t>
    </dgm:pt>
    <dgm:pt modelId="{8424D64D-DB4B-4238-AE46-0FDA212EFF01}" type="parTrans" cxnId="{CE6BF66E-B9FC-48DE-A180-14A3D3C7FD2D}">
      <dgm:prSet/>
      <dgm:spPr/>
      <dgm:t>
        <a:bodyPr/>
        <a:lstStyle/>
        <a:p>
          <a:endParaRPr lang="en-MY"/>
        </a:p>
      </dgm:t>
    </dgm:pt>
    <dgm:pt modelId="{79C4BD1A-2D7A-4014-9516-0B9765629D60}" type="sibTrans" cxnId="{CE6BF66E-B9FC-48DE-A180-14A3D3C7FD2D}">
      <dgm:prSet/>
      <dgm:spPr/>
      <dgm:t>
        <a:bodyPr/>
        <a:lstStyle/>
        <a:p>
          <a:endParaRPr lang="en-MY"/>
        </a:p>
      </dgm:t>
    </dgm:pt>
    <dgm:pt modelId="{93750581-BD89-4909-A143-8A9998950D6F}">
      <dgm:prSet phldrT="[Text]" custT="1"/>
      <dgm:spPr/>
      <dgm:t>
        <a:bodyPr/>
        <a:lstStyle/>
        <a:p>
          <a:r>
            <a:rPr lang="en-MY" sz="1800" dirty="0">
              <a:latin typeface="+mn-lt"/>
            </a:rPr>
            <a:t>Early detection and intervention is crucial</a:t>
          </a:r>
        </a:p>
      </dgm:t>
    </dgm:pt>
    <dgm:pt modelId="{F2F88422-6284-4828-A840-0560D597A691}" type="parTrans" cxnId="{74D10D56-902E-4274-A78A-C5439177044E}">
      <dgm:prSet/>
      <dgm:spPr/>
      <dgm:t>
        <a:bodyPr/>
        <a:lstStyle/>
        <a:p>
          <a:endParaRPr lang="en-MY"/>
        </a:p>
      </dgm:t>
    </dgm:pt>
    <dgm:pt modelId="{2539A9DC-E3BE-4214-822D-1A542F47092A}" type="sibTrans" cxnId="{74D10D56-902E-4274-A78A-C5439177044E}">
      <dgm:prSet/>
      <dgm:spPr/>
      <dgm:t>
        <a:bodyPr/>
        <a:lstStyle/>
        <a:p>
          <a:endParaRPr lang="en-MY"/>
        </a:p>
      </dgm:t>
    </dgm:pt>
    <dgm:pt modelId="{C786C9E9-E012-4B6B-B35B-3D010FE023FD}">
      <dgm:prSet phldrT="[Text]" custT="1"/>
      <dgm:spPr/>
      <dgm:t>
        <a:bodyPr/>
        <a:lstStyle/>
        <a:p>
          <a:r>
            <a:rPr lang="en-US" sz="1800" b="0" i="0" dirty="0">
              <a:effectLst/>
              <a:latin typeface="+mj-lt"/>
            </a:rPr>
            <a:t>In 2020: 11.4%</a:t>
          </a:r>
          <a:endParaRPr lang="en-MY" sz="1800" dirty="0">
            <a:latin typeface="+mj-lt"/>
          </a:endParaRPr>
        </a:p>
      </dgm:t>
    </dgm:pt>
    <dgm:pt modelId="{ABF79B51-5EA3-4CF4-B0B6-7B7EB4A1162C}" type="parTrans" cxnId="{4B8623F1-7177-455C-9253-381356992ADA}">
      <dgm:prSet/>
      <dgm:spPr/>
      <dgm:t>
        <a:bodyPr/>
        <a:lstStyle/>
        <a:p>
          <a:endParaRPr lang="en-MY"/>
        </a:p>
      </dgm:t>
    </dgm:pt>
    <dgm:pt modelId="{61D6EEA2-EE68-4EC6-A1AD-1CA9ECA62672}" type="sibTrans" cxnId="{4B8623F1-7177-455C-9253-381356992ADA}">
      <dgm:prSet/>
      <dgm:spPr/>
      <dgm:t>
        <a:bodyPr/>
        <a:lstStyle/>
        <a:p>
          <a:endParaRPr lang="en-MY"/>
        </a:p>
      </dgm:t>
    </dgm:pt>
    <dgm:pt modelId="{69A60534-AEB3-456A-8BE2-2F32AFCD372A}">
      <dgm:prSet phldrT="[Text]" custT="1"/>
      <dgm:spPr/>
      <dgm:t>
        <a:bodyPr/>
        <a:lstStyle/>
        <a:p>
          <a:r>
            <a:rPr lang="en-US" sz="1800" b="0" i="0" dirty="0">
              <a:effectLst/>
              <a:latin typeface="+mj-lt"/>
            </a:rPr>
            <a:t>In 2010: 10.6%</a:t>
          </a:r>
          <a:endParaRPr lang="en-MY" sz="1800" dirty="0">
            <a:latin typeface="+mj-lt"/>
          </a:endParaRPr>
        </a:p>
      </dgm:t>
    </dgm:pt>
    <dgm:pt modelId="{C69E9AE1-6723-4389-957B-29544A523877}" type="parTrans" cxnId="{DC4FDABC-57B6-4510-9BFF-048AD8B72752}">
      <dgm:prSet/>
      <dgm:spPr/>
      <dgm:t>
        <a:bodyPr/>
        <a:lstStyle/>
        <a:p>
          <a:endParaRPr lang="en-MY"/>
        </a:p>
      </dgm:t>
    </dgm:pt>
    <dgm:pt modelId="{0F6807BA-EE6C-4FAE-B4A5-CC86B5AE20CD}" type="sibTrans" cxnId="{DC4FDABC-57B6-4510-9BFF-048AD8B72752}">
      <dgm:prSet/>
      <dgm:spPr/>
      <dgm:t>
        <a:bodyPr/>
        <a:lstStyle/>
        <a:p>
          <a:endParaRPr lang="en-MY"/>
        </a:p>
      </dgm:t>
    </dgm:pt>
    <dgm:pt modelId="{65BEE68C-F5B7-42E2-A125-856F4C76AA53}">
      <dgm:prSet phldrT="[Text]" custT="1"/>
      <dgm:spPr/>
      <dgm:t>
        <a:bodyPr/>
        <a:lstStyle/>
        <a:p>
          <a:r>
            <a:rPr lang="en-MY" sz="1800" dirty="0">
              <a:latin typeface="+mj-lt"/>
            </a:rPr>
            <a:t>=11.1% of all live births</a:t>
          </a:r>
        </a:p>
      </dgm:t>
    </dgm:pt>
    <dgm:pt modelId="{02BC65C1-8198-441B-B793-ECF1225A158F}" type="parTrans" cxnId="{987FCF72-CCC6-46A0-8255-1ABAC59A2810}">
      <dgm:prSet/>
      <dgm:spPr/>
      <dgm:t>
        <a:bodyPr/>
        <a:lstStyle/>
        <a:p>
          <a:endParaRPr lang="en-MY"/>
        </a:p>
      </dgm:t>
    </dgm:pt>
    <dgm:pt modelId="{04EC8488-90C0-43FD-B134-D74E5865E887}" type="sibTrans" cxnId="{987FCF72-CCC6-46A0-8255-1ABAC59A2810}">
      <dgm:prSet/>
      <dgm:spPr/>
      <dgm:t>
        <a:bodyPr/>
        <a:lstStyle/>
        <a:p>
          <a:endParaRPr lang="en-MY"/>
        </a:p>
      </dgm:t>
    </dgm:pt>
    <dgm:pt modelId="{0ABBD0CC-B1B7-4872-BDD2-9A997C47F808}">
      <dgm:prSet phldrT="[Text]" custT="1"/>
      <dgm:spPr/>
      <dgm:t>
        <a:bodyPr/>
        <a:lstStyle/>
        <a:p>
          <a:r>
            <a:rPr lang="en-MY" sz="1800" dirty="0">
              <a:latin typeface="+mj-lt"/>
            </a:rPr>
            <a:t>35% of annual neonatal deaths</a:t>
          </a:r>
        </a:p>
      </dgm:t>
    </dgm:pt>
    <dgm:pt modelId="{EA030AFA-FA08-47EF-8456-64A311C4DC46}" type="parTrans" cxnId="{83E002BC-7C9A-4583-849D-1B3914083D99}">
      <dgm:prSet/>
      <dgm:spPr/>
      <dgm:t>
        <a:bodyPr/>
        <a:lstStyle/>
        <a:p>
          <a:endParaRPr lang="en-MY"/>
        </a:p>
      </dgm:t>
    </dgm:pt>
    <dgm:pt modelId="{7A2C4933-C8FB-4C75-9120-FA6DEC358F7A}" type="sibTrans" cxnId="{83E002BC-7C9A-4583-849D-1B3914083D99}">
      <dgm:prSet/>
      <dgm:spPr/>
      <dgm:t>
        <a:bodyPr/>
        <a:lstStyle/>
        <a:p>
          <a:endParaRPr lang="en-MY"/>
        </a:p>
      </dgm:t>
    </dgm:pt>
    <dgm:pt modelId="{5866537B-E858-4F1A-A79F-C7A7113517C0}">
      <dgm:prSet phldrT="[Text]" custT="1"/>
      <dgm:spPr/>
      <dgm:t>
        <a:bodyPr/>
        <a:lstStyle/>
        <a:p>
          <a:r>
            <a:rPr lang="en-MY" sz="1800" dirty="0">
              <a:latin typeface="+mj-lt"/>
            </a:rPr>
            <a:t>No improvement, slight increase in some regions!!</a:t>
          </a:r>
        </a:p>
      </dgm:t>
    </dgm:pt>
    <dgm:pt modelId="{6A34DE44-6178-4A19-8E9C-AEECB7761B99}" type="parTrans" cxnId="{867818B6-DB24-477D-89C2-95A5143EC040}">
      <dgm:prSet/>
      <dgm:spPr/>
      <dgm:t>
        <a:bodyPr/>
        <a:lstStyle/>
        <a:p>
          <a:endParaRPr lang="en-MY"/>
        </a:p>
      </dgm:t>
    </dgm:pt>
    <dgm:pt modelId="{D1C7A1F9-ED34-47C1-916A-594032624B09}" type="sibTrans" cxnId="{867818B6-DB24-477D-89C2-95A5143EC040}">
      <dgm:prSet/>
      <dgm:spPr/>
      <dgm:t>
        <a:bodyPr/>
        <a:lstStyle/>
        <a:p>
          <a:endParaRPr lang="en-MY"/>
        </a:p>
      </dgm:t>
    </dgm:pt>
    <dgm:pt modelId="{2A67EF9D-29AA-4E00-963D-398714A5583A}">
      <dgm:prSet phldrT="[Text]" custT="1"/>
      <dgm:spPr/>
      <dgm:t>
        <a:bodyPr/>
        <a:lstStyle/>
        <a:p>
          <a:r>
            <a:rPr lang="en-MY" sz="1800" b="0" i="0" dirty="0">
              <a:solidFill>
                <a:srgbClr val="000000"/>
              </a:solidFill>
              <a:effectLst/>
              <a:latin typeface="+mn-lt"/>
            </a:rPr>
            <a:t>Novel predictors: </a:t>
          </a:r>
          <a:r>
            <a:rPr lang="en-MY" sz="1800" b="1" i="0" dirty="0">
              <a:solidFill>
                <a:srgbClr val="000000"/>
              </a:solidFill>
              <a:effectLst/>
              <a:latin typeface="+mn-lt"/>
            </a:rPr>
            <a:t>Uterocervical angle </a:t>
          </a:r>
          <a:r>
            <a:rPr lang="en-MY" sz="1800" b="0" i="0" dirty="0">
              <a:solidFill>
                <a:srgbClr val="000000"/>
              </a:solidFill>
              <a:effectLst/>
              <a:latin typeface="+mn-lt"/>
            </a:rPr>
            <a:t>and </a:t>
          </a:r>
          <a:r>
            <a:rPr lang="en-MY" sz="1800" b="1" i="0" dirty="0">
              <a:solidFill>
                <a:srgbClr val="000000"/>
              </a:solidFill>
              <a:effectLst/>
              <a:latin typeface="+mn-lt"/>
            </a:rPr>
            <a:t>Cervical length</a:t>
          </a:r>
          <a:endParaRPr lang="en-MY" sz="1800" dirty="0">
            <a:latin typeface="+mn-lt"/>
          </a:endParaRPr>
        </a:p>
      </dgm:t>
    </dgm:pt>
    <dgm:pt modelId="{6DA6D050-84B6-4506-AA0C-74C0EBF85B59}" type="parTrans" cxnId="{6730400E-CCF1-49F1-9080-6536FAD1DDFC}">
      <dgm:prSet/>
      <dgm:spPr/>
      <dgm:t>
        <a:bodyPr/>
        <a:lstStyle/>
        <a:p>
          <a:endParaRPr lang="en-MY"/>
        </a:p>
      </dgm:t>
    </dgm:pt>
    <dgm:pt modelId="{6B75571B-855F-44BC-AA4A-F47CF206900F}" type="sibTrans" cxnId="{6730400E-CCF1-49F1-9080-6536FAD1DDFC}">
      <dgm:prSet/>
      <dgm:spPr/>
      <dgm:t>
        <a:bodyPr/>
        <a:lstStyle/>
        <a:p>
          <a:endParaRPr lang="en-MY"/>
        </a:p>
      </dgm:t>
    </dgm:pt>
    <dgm:pt modelId="{367FB3D6-AA2E-48CC-8CA5-A4A0941C6C60}" type="pres">
      <dgm:prSet presAssocID="{357D1D69-09DC-45DC-8991-B7E15890E445}" presName="Name0" presStyleCnt="0">
        <dgm:presLayoutVars>
          <dgm:dir/>
          <dgm:animLvl val="lvl"/>
          <dgm:resizeHandles val="exact"/>
        </dgm:presLayoutVars>
      </dgm:prSet>
      <dgm:spPr/>
    </dgm:pt>
    <dgm:pt modelId="{93F841F9-6748-4F17-9F93-01D87B84763A}" type="pres">
      <dgm:prSet presAssocID="{FC168FC0-7AA4-402D-9BFC-E735CFB487A4}" presName="linNode" presStyleCnt="0"/>
      <dgm:spPr/>
    </dgm:pt>
    <dgm:pt modelId="{F1F0ECAE-3DD6-4312-AD03-EDBC9956D006}" type="pres">
      <dgm:prSet presAssocID="{FC168FC0-7AA4-402D-9BFC-E735CFB487A4}" presName="parentText" presStyleLbl="node1" presStyleIdx="0" presStyleCnt="3">
        <dgm:presLayoutVars>
          <dgm:chMax val="1"/>
          <dgm:bulletEnabled val="1"/>
        </dgm:presLayoutVars>
      </dgm:prSet>
      <dgm:spPr/>
    </dgm:pt>
    <dgm:pt modelId="{A65C334C-312A-46D2-B784-E556B0BA5D51}" type="pres">
      <dgm:prSet presAssocID="{FC168FC0-7AA4-402D-9BFC-E735CFB487A4}" presName="descendantText" presStyleLbl="alignAccFollowNode1" presStyleIdx="0" presStyleCnt="3" custScaleX="207716" custScaleY="118420">
        <dgm:presLayoutVars>
          <dgm:bulletEnabled val="1"/>
        </dgm:presLayoutVars>
      </dgm:prSet>
      <dgm:spPr/>
    </dgm:pt>
    <dgm:pt modelId="{04079817-F45A-415C-91C9-E6C0E317B29F}" type="pres">
      <dgm:prSet presAssocID="{CB801907-389E-4502-9C94-F8BAEC707B91}" presName="sp" presStyleCnt="0"/>
      <dgm:spPr/>
    </dgm:pt>
    <dgm:pt modelId="{3CA72FA2-6A16-4560-9175-E42D9B89C677}" type="pres">
      <dgm:prSet presAssocID="{4571BDC3-5CB6-4706-B4B2-0C40CD66D93C}" presName="linNode" presStyleCnt="0"/>
      <dgm:spPr/>
    </dgm:pt>
    <dgm:pt modelId="{B09F8621-8AB9-44F5-92B3-585CB5256546}" type="pres">
      <dgm:prSet presAssocID="{4571BDC3-5CB6-4706-B4B2-0C40CD66D93C}" presName="parentText" presStyleLbl="node1" presStyleIdx="1" presStyleCnt="3" custScaleX="63164">
        <dgm:presLayoutVars>
          <dgm:chMax val="1"/>
          <dgm:bulletEnabled val="1"/>
        </dgm:presLayoutVars>
      </dgm:prSet>
      <dgm:spPr/>
    </dgm:pt>
    <dgm:pt modelId="{5F5E7DB0-BE03-48FA-8DDC-5FC252582AF4}" type="pres">
      <dgm:prSet presAssocID="{4571BDC3-5CB6-4706-B4B2-0C40CD66D93C}" presName="descendantText" presStyleLbl="alignAccFollowNode1" presStyleIdx="1" presStyleCnt="3" custScaleX="129304" custScaleY="122065">
        <dgm:presLayoutVars>
          <dgm:bulletEnabled val="1"/>
        </dgm:presLayoutVars>
      </dgm:prSet>
      <dgm:spPr/>
    </dgm:pt>
    <dgm:pt modelId="{62661FA7-1757-4EBB-AD76-270CDAC52033}" type="pres">
      <dgm:prSet presAssocID="{1B001556-5C78-4558-8B4C-9C5E813C9CB6}" presName="sp" presStyleCnt="0"/>
      <dgm:spPr/>
    </dgm:pt>
    <dgm:pt modelId="{64D86CC1-CFC1-44B9-ADD7-330140938A14}" type="pres">
      <dgm:prSet presAssocID="{881E9F9B-5655-4FBF-A20F-0CCDE03D5261}" presName="linNode" presStyleCnt="0"/>
      <dgm:spPr/>
    </dgm:pt>
    <dgm:pt modelId="{8AD9B102-4ABF-4843-9961-9917250A62DF}" type="pres">
      <dgm:prSet presAssocID="{881E9F9B-5655-4FBF-A20F-0CCDE03D5261}" presName="parentText" presStyleLbl="node1" presStyleIdx="2" presStyleCnt="3" custScaleX="60648">
        <dgm:presLayoutVars>
          <dgm:chMax val="1"/>
          <dgm:bulletEnabled val="1"/>
        </dgm:presLayoutVars>
      </dgm:prSet>
      <dgm:spPr/>
    </dgm:pt>
    <dgm:pt modelId="{7CB9C438-FF27-403A-8DEB-290ED4104175}" type="pres">
      <dgm:prSet presAssocID="{881E9F9B-5655-4FBF-A20F-0CCDE03D5261}" presName="descendantText" presStyleLbl="alignAccFollowNode1" presStyleIdx="2" presStyleCnt="3" custScaleX="123207" custScaleY="114687">
        <dgm:presLayoutVars>
          <dgm:bulletEnabled val="1"/>
        </dgm:presLayoutVars>
      </dgm:prSet>
      <dgm:spPr/>
    </dgm:pt>
  </dgm:ptLst>
  <dgm:cxnLst>
    <dgm:cxn modelId="{6730400E-CCF1-49F1-9080-6536FAD1DDFC}" srcId="{881E9F9B-5655-4FBF-A20F-0CCDE03D5261}" destId="{2A67EF9D-29AA-4E00-963D-398714A5583A}" srcOrd="1" destOrd="0" parTransId="{6DA6D050-84B6-4506-AA0C-74C0EBF85B59}" sibTransId="{6B75571B-855F-44BC-AA4A-F47CF206900F}"/>
    <dgm:cxn modelId="{4DCC7314-2372-4D44-BC42-CF642F7AB05C}" type="presOf" srcId="{65BEE68C-F5B7-42E2-A125-856F4C76AA53}" destId="{5F5E7DB0-BE03-48FA-8DDC-5FC252582AF4}" srcOrd="0" destOrd="1" presId="urn:microsoft.com/office/officeart/2005/8/layout/vList5"/>
    <dgm:cxn modelId="{A5020B38-4021-42BE-B641-3EAC6A6C4A39}" type="presOf" srcId="{46F8FDDA-5709-4687-9D34-9EB04F1DE0CE}" destId="{5F5E7DB0-BE03-48FA-8DDC-5FC252582AF4}" srcOrd="0" destOrd="0" presId="urn:microsoft.com/office/officeart/2005/8/layout/vList5"/>
    <dgm:cxn modelId="{37101339-723B-4C13-BA52-D84D5E4A02B2}" type="presOf" srcId="{93750581-BD89-4909-A143-8A9998950D6F}" destId="{7CB9C438-FF27-403A-8DEB-290ED4104175}" srcOrd="0" destOrd="0" presId="urn:microsoft.com/office/officeart/2005/8/layout/vList5"/>
    <dgm:cxn modelId="{B4AFE941-3CA6-4A89-80B2-9C9290FEA607}" type="presOf" srcId="{C786C9E9-E012-4B6B-B35B-3D010FE023FD}" destId="{A65C334C-312A-46D2-B784-E556B0BA5D51}" srcOrd="0" destOrd="2" presId="urn:microsoft.com/office/officeart/2005/8/layout/vList5"/>
    <dgm:cxn modelId="{65F19965-31FE-4479-B00B-D541C2EB528F}" srcId="{357D1D69-09DC-45DC-8991-B7E15890E445}" destId="{4571BDC3-5CB6-4706-B4B2-0C40CD66D93C}" srcOrd="1" destOrd="0" parTransId="{5CB997B6-04B6-4791-BD62-33DDEFA2B471}" sibTransId="{1B001556-5C78-4558-8B4C-9C5E813C9CB6}"/>
    <dgm:cxn modelId="{CE6BF66E-B9FC-48DE-A180-14A3D3C7FD2D}" srcId="{357D1D69-09DC-45DC-8991-B7E15890E445}" destId="{881E9F9B-5655-4FBF-A20F-0CCDE03D5261}" srcOrd="2" destOrd="0" parTransId="{8424D64D-DB4B-4238-AE46-0FDA212EFF01}" sibTransId="{79C4BD1A-2D7A-4014-9516-0B9765629D60}"/>
    <dgm:cxn modelId="{9EB0AA50-34FF-49D4-A7B4-3C95D1D5AB14}" type="presOf" srcId="{FC168FC0-7AA4-402D-9BFC-E735CFB487A4}" destId="{F1F0ECAE-3DD6-4312-AD03-EDBC9956D006}" srcOrd="0" destOrd="0" presId="urn:microsoft.com/office/officeart/2005/8/layout/vList5"/>
    <dgm:cxn modelId="{987FCF72-CCC6-46A0-8255-1ABAC59A2810}" srcId="{4571BDC3-5CB6-4706-B4B2-0C40CD66D93C}" destId="{65BEE68C-F5B7-42E2-A125-856F4C76AA53}" srcOrd="1" destOrd="0" parTransId="{02BC65C1-8198-441B-B793-ECF1225A158F}" sibTransId="{04EC8488-90C0-43FD-B134-D74E5865E887}"/>
    <dgm:cxn modelId="{C20EF574-EBF8-45FE-9304-B3FD4EC778EB}" type="presOf" srcId="{69A60534-AEB3-456A-8BE2-2F32AFCD372A}" destId="{A65C334C-312A-46D2-B784-E556B0BA5D51}" srcOrd="0" destOrd="1" presId="urn:microsoft.com/office/officeart/2005/8/layout/vList5"/>
    <dgm:cxn modelId="{74D10D56-902E-4274-A78A-C5439177044E}" srcId="{881E9F9B-5655-4FBF-A20F-0CCDE03D5261}" destId="{93750581-BD89-4909-A143-8A9998950D6F}" srcOrd="0" destOrd="0" parTransId="{F2F88422-6284-4828-A840-0560D597A691}" sibTransId="{2539A9DC-E3BE-4214-822D-1A542F47092A}"/>
    <dgm:cxn modelId="{2606697F-6EED-4BEB-AFC0-4A063B9576CF}" type="presOf" srcId="{357D1D69-09DC-45DC-8991-B7E15890E445}" destId="{367FB3D6-AA2E-48CC-8CA5-A4A0941C6C60}" srcOrd="0" destOrd="0" presId="urn:microsoft.com/office/officeart/2005/8/layout/vList5"/>
    <dgm:cxn modelId="{77B94D8C-A49E-4E7E-91C3-62BEE21E4AD1}" type="presOf" srcId="{5866537B-E858-4F1A-A79F-C7A7113517C0}" destId="{A65C334C-312A-46D2-B784-E556B0BA5D51}" srcOrd="0" destOrd="3" presId="urn:microsoft.com/office/officeart/2005/8/layout/vList5"/>
    <dgm:cxn modelId="{A74CA990-6342-499A-9F71-59E17EA019BC}" srcId="{357D1D69-09DC-45DC-8991-B7E15890E445}" destId="{FC168FC0-7AA4-402D-9BFC-E735CFB487A4}" srcOrd="0" destOrd="0" parTransId="{A94DDDF8-4C82-428E-9068-7A094663C553}" sibTransId="{CB801907-389E-4502-9C94-F8BAEC707B91}"/>
    <dgm:cxn modelId="{D807449C-B5A9-4FA1-A71B-177641C19EDF}" type="presOf" srcId="{0ABBD0CC-B1B7-4872-BDD2-9A997C47F808}" destId="{5F5E7DB0-BE03-48FA-8DDC-5FC252582AF4}" srcOrd="0" destOrd="2" presId="urn:microsoft.com/office/officeart/2005/8/layout/vList5"/>
    <dgm:cxn modelId="{B4045DA6-7592-41DB-8B8F-EE0D1C9B3CE9}" type="presOf" srcId="{881E9F9B-5655-4FBF-A20F-0CCDE03D5261}" destId="{8AD9B102-4ABF-4843-9961-9917250A62DF}" srcOrd="0" destOrd="0" presId="urn:microsoft.com/office/officeart/2005/8/layout/vList5"/>
    <dgm:cxn modelId="{BDA415A7-6132-4D51-9D81-4BE9B3C5C7BC}" srcId="{FC168FC0-7AA4-402D-9BFC-E735CFB487A4}" destId="{AC8AC50A-9B64-4B45-B402-C0CE75E30A0C}" srcOrd="0" destOrd="0" parTransId="{0ABC8D56-26DE-4A98-B112-D7B14D877CB2}" sibTransId="{A81B3C6D-5A3F-47F9-A3D3-728CC47BF6A5}"/>
    <dgm:cxn modelId="{CEDF86B1-8BAF-484D-80E8-65E870B930B9}" type="presOf" srcId="{2A67EF9D-29AA-4E00-963D-398714A5583A}" destId="{7CB9C438-FF27-403A-8DEB-290ED4104175}" srcOrd="0" destOrd="1" presId="urn:microsoft.com/office/officeart/2005/8/layout/vList5"/>
    <dgm:cxn modelId="{867818B6-DB24-477D-89C2-95A5143EC040}" srcId="{AC8AC50A-9B64-4B45-B402-C0CE75E30A0C}" destId="{5866537B-E858-4F1A-A79F-C7A7113517C0}" srcOrd="2" destOrd="0" parTransId="{6A34DE44-6178-4A19-8E9C-AEECB7761B99}" sibTransId="{D1C7A1F9-ED34-47C1-916A-594032624B09}"/>
    <dgm:cxn modelId="{83E002BC-7C9A-4583-849D-1B3914083D99}" srcId="{4571BDC3-5CB6-4706-B4B2-0C40CD66D93C}" destId="{0ABBD0CC-B1B7-4872-BDD2-9A997C47F808}" srcOrd="2" destOrd="0" parTransId="{EA030AFA-FA08-47EF-8456-64A311C4DC46}" sibTransId="{7A2C4933-C8FB-4C75-9120-FA6DEC358F7A}"/>
    <dgm:cxn modelId="{DC4FDABC-57B6-4510-9BFF-048AD8B72752}" srcId="{AC8AC50A-9B64-4B45-B402-C0CE75E30A0C}" destId="{69A60534-AEB3-456A-8BE2-2F32AFCD372A}" srcOrd="0" destOrd="0" parTransId="{C69E9AE1-6723-4389-957B-29544A523877}" sibTransId="{0F6807BA-EE6C-4FAE-B4A5-CC86B5AE20CD}"/>
    <dgm:cxn modelId="{18985CDC-D180-459E-9A82-443157585949}" type="presOf" srcId="{AC8AC50A-9B64-4B45-B402-C0CE75E30A0C}" destId="{A65C334C-312A-46D2-B784-E556B0BA5D51}" srcOrd="0" destOrd="0" presId="urn:microsoft.com/office/officeart/2005/8/layout/vList5"/>
    <dgm:cxn modelId="{EE7F65EB-EFCC-46A7-91F5-F801F49CCB06}" srcId="{4571BDC3-5CB6-4706-B4B2-0C40CD66D93C}" destId="{46F8FDDA-5709-4687-9D34-9EB04F1DE0CE}" srcOrd="0" destOrd="0" parTransId="{983A0285-A848-4EE6-98FF-A16A33F62BFE}" sibTransId="{AFB6E860-1287-4B3B-BEEA-F9811AF133B0}"/>
    <dgm:cxn modelId="{4B8623F1-7177-455C-9253-381356992ADA}" srcId="{AC8AC50A-9B64-4B45-B402-C0CE75E30A0C}" destId="{C786C9E9-E012-4B6B-B35B-3D010FE023FD}" srcOrd="1" destOrd="0" parTransId="{ABF79B51-5EA3-4CF4-B0B6-7B7EB4A1162C}" sibTransId="{61D6EEA2-EE68-4EC6-A1AD-1CA9ECA62672}"/>
    <dgm:cxn modelId="{68F237F9-AFF7-44AB-A8B6-08FEA37627AB}" type="presOf" srcId="{4571BDC3-5CB6-4706-B4B2-0C40CD66D93C}" destId="{B09F8621-8AB9-44F5-92B3-585CB5256546}" srcOrd="0" destOrd="0" presId="urn:microsoft.com/office/officeart/2005/8/layout/vList5"/>
    <dgm:cxn modelId="{5E5E5E89-2EE1-4BD9-B932-285F3E571E82}" type="presParOf" srcId="{367FB3D6-AA2E-48CC-8CA5-A4A0941C6C60}" destId="{93F841F9-6748-4F17-9F93-01D87B84763A}" srcOrd="0" destOrd="0" presId="urn:microsoft.com/office/officeart/2005/8/layout/vList5"/>
    <dgm:cxn modelId="{BDB73EB0-4EE2-4DCE-B440-3B8A9F406BCC}" type="presParOf" srcId="{93F841F9-6748-4F17-9F93-01D87B84763A}" destId="{F1F0ECAE-3DD6-4312-AD03-EDBC9956D006}" srcOrd="0" destOrd="0" presId="urn:microsoft.com/office/officeart/2005/8/layout/vList5"/>
    <dgm:cxn modelId="{88D9BD3B-6711-4E19-B7DE-FB300A99C39F}" type="presParOf" srcId="{93F841F9-6748-4F17-9F93-01D87B84763A}" destId="{A65C334C-312A-46D2-B784-E556B0BA5D51}" srcOrd="1" destOrd="0" presId="urn:microsoft.com/office/officeart/2005/8/layout/vList5"/>
    <dgm:cxn modelId="{C3FA3EDE-D70B-470A-B114-48842746A510}" type="presParOf" srcId="{367FB3D6-AA2E-48CC-8CA5-A4A0941C6C60}" destId="{04079817-F45A-415C-91C9-E6C0E317B29F}" srcOrd="1" destOrd="0" presId="urn:microsoft.com/office/officeart/2005/8/layout/vList5"/>
    <dgm:cxn modelId="{1FEF43DB-4BCF-4DC4-97A2-2883AC726060}" type="presParOf" srcId="{367FB3D6-AA2E-48CC-8CA5-A4A0941C6C60}" destId="{3CA72FA2-6A16-4560-9175-E42D9B89C677}" srcOrd="2" destOrd="0" presId="urn:microsoft.com/office/officeart/2005/8/layout/vList5"/>
    <dgm:cxn modelId="{9321F18A-96BC-4E8D-82ED-4B05C9A4D9B1}" type="presParOf" srcId="{3CA72FA2-6A16-4560-9175-E42D9B89C677}" destId="{B09F8621-8AB9-44F5-92B3-585CB5256546}" srcOrd="0" destOrd="0" presId="urn:microsoft.com/office/officeart/2005/8/layout/vList5"/>
    <dgm:cxn modelId="{6B5CA8C1-D7FC-4C10-B9E1-18E74F26DC39}" type="presParOf" srcId="{3CA72FA2-6A16-4560-9175-E42D9B89C677}" destId="{5F5E7DB0-BE03-48FA-8DDC-5FC252582AF4}" srcOrd="1" destOrd="0" presId="urn:microsoft.com/office/officeart/2005/8/layout/vList5"/>
    <dgm:cxn modelId="{87C49E3D-76A8-449A-9764-B07A1CECF2FE}" type="presParOf" srcId="{367FB3D6-AA2E-48CC-8CA5-A4A0941C6C60}" destId="{62661FA7-1757-4EBB-AD76-270CDAC52033}" srcOrd="3" destOrd="0" presId="urn:microsoft.com/office/officeart/2005/8/layout/vList5"/>
    <dgm:cxn modelId="{F135A9D8-8214-4A1A-B779-8366337DC80F}" type="presParOf" srcId="{367FB3D6-AA2E-48CC-8CA5-A4A0941C6C60}" destId="{64D86CC1-CFC1-44B9-ADD7-330140938A14}" srcOrd="4" destOrd="0" presId="urn:microsoft.com/office/officeart/2005/8/layout/vList5"/>
    <dgm:cxn modelId="{163181D1-90F0-4161-96EE-0ACBAF5A2628}" type="presParOf" srcId="{64D86CC1-CFC1-44B9-ADD7-330140938A14}" destId="{8AD9B102-4ABF-4843-9961-9917250A62DF}" srcOrd="0" destOrd="0" presId="urn:microsoft.com/office/officeart/2005/8/layout/vList5"/>
    <dgm:cxn modelId="{283C32EE-5360-4743-8162-A49DDE73D55C}" type="presParOf" srcId="{64D86CC1-CFC1-44B9-ADD7-330140938A14}" destId="{7CB9C438-FF27-403A-8DEB-290ED410417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0A01DF-96B3-44D6-B347-DC907B2B19F1}" type="doc">
      <dgm:prSet loTypeId="urn:microsoft.com/office/officeart/2005/8/layout/process1" loCatId="process" qsTypeId="urn:microsoft.com/office/officeart/2005/8/quickstyle/simple1" qsCatId="simple" csTypeId="urn:microsoft.com/office/officeart/2005/8/colors/accent2_1" csCatId="accent2" phldr="1"/>
      <dgm:spPr/>
    </dgm:pt>
    <dgm:pt modelId="{78157318-B377-4AFA-9688-D154923772E8}">
      <dgm:prSet/>
      <dgm:spPr/>
      <dgm:t>
        <a:bodyPr/>
        <a:lstStyle/>
        <a:p>
          <a:r>
            <a:rPr lang="en-MY" dirty="0"/>
            <a:t>VGG19</a:t>
          </a:r>
        </a:p>
      </dgm:t>
    </dgm:pt>
    <dgm:pt modelId="{A59ACD1D-1C2D-4755-B214-D40934015614}" type="parTrans" cxnId="{96BD1619-2A14-4086-B021-6237263F58E7}">
      <dgm:prSet/>
      <dgm:spPr/>
      <dgm:t>
        <a:bodyPr/>
        <a:lstStyle/>
        <a:p>
          <a:endParaRPr lang="en-MY"/>
        </a:p>
      </dgm:t>
    </dgm:pt>
    <dgm:pt modelId="{52D5A6A3-6881-4EF0-87B0-06F0E8814C14}" type="sibTrans" cxnId="{96BD1619-2A14-4086-B021-6237263F58E7}">
      <dgm:prSet/>
      <dgm:spPr/>
      <dgm:t>
        <a:bodyPr/>
        <a:lstStyle/>
        <a:p>
          <a:endParaRPr lang="en-MY"/>
        </a:p>
      </dgm:t>
    </dgm:pt>
    <dgm:pt modelId="{60C39561-2195-4B8E-9018-27700F2C59D9}">
      <dgm:prSet/>
      <dgm:spPr/>
      <dgm:t>
        <a:bodyPr/>
        <a:lstStyle/>
        <a:p>
          <a:r>
            <a:rPr lang="en-MY" dirty="0" err="1"/>
            <a:t>GoogLeNet</a:t>
          </a:r>
          <a:endParaRPr lang="en-MY" dirty="0"/>
        </a:p>
      </dgm:t>
    </dgm:pt>
    <dgm:pt modelId="{5FCAFD22-BA31-4F00-9A8D-52686DE2F120}" type="parTrans" cxnId="{4BE14494-7792-4FE7-B500-BD7F1F2B9BAF}">
      <dgm:prSet/>
      <dgm:spPr/>
      <dgm:t>
        <a:bodyPr/>
        <a:lstStyle/>
        <a:p>
          <a:endParaRPr lang="en-MY"/>
        </a:p>
      </dgm:t>
    </dgm:pt>
    <dgm:pt modelId="{7F45BE68-A0CB-4054-AE73-F463FD6425D8}" type="sibTrans" cxnId="{4BE14494-7792-4FE7-B500-BD7F1F2B9BAF}">
      <dgm:prSet/>
      <dgm:spPr/>
      <dgm:t>
        <a:bodyPr/>
        <a:lstStyle/>
        <a:p>
          <a:endParaRPr lang="en-MY"/>
        </a:p>
      </dgm:t>
    </dgm:pt>
    <dgm:pt modelId="{F7452A4C-5C99-44FE-99A5-1EAAF7DAF7E1}">
      <dgm:prSet/>
      <dgm:spPr/>
      <dgm:t>
        <a:bodyPr/>
        <a:lstStyle/>
        <a:p>
          <a:r>
            <a:rPr lang="en-MY" dirty="0" err="1"/>
            <a:t>ResNet</a:t>
          </a:r>
          <a:endParaRPr lang="en-MY" dirty="0"/>
        </a:p>
      </dgm:t>
    </dgm:pt>
    <dgm:pt modelId="{FDE1C669-E3ED-496E-8C29-57E44E23E3B2}" type="parTrans" cxnId="{472625FC-8746-4638-9966-808BF5176359}">
      <dgm:prSet/>
      <dgm:spPr/>
      <dgm:t>
        <a:bodyPr/>
        <a:lstStyle/>
        <a:p>
          <a:endParaRPr lang="en-MY"/>
        </a:p>
      </dgm:t>
    </dgm:pt>
    <dgm:pt modelId="{B6BF8D15-59EC-4DB4-8B3E-07D28A0A5267}" type="sibTrans" cxnId="{472625FC-8746-4638-9966-808BF5176359}">
      <dgm:prSet/>
      <dgm:spPr/>
      <dgm:t>
        <a:bodyPr/>
        <a:lstStyle/>
        <a:p>
          <a:endParaRPr lang="en-MY"/>
        </a:p>
      </dgm:t>
    </dgm:pt>
    <dgm:pt modelId="{CD8C768A-1999-4A4B-9D54-63B593634675}">
      <dgm:prSet/>
      <dgm:spPr/>
      <dgm:t>
        <a:bodyPr/>
        <a:lstStyle/>
        <a:p>
          <a:r>
            <a:rPr lang="en-MY" dirty="0" err="1"/>
            <a:t>DenseNet</a:t>
          </a:r>
          <a:endParaRPr lang="en-MY" dirty="0"/>
        </a:p>
      </dgm:t>
    </dgm:pt>
    <dgm:pt modelId="{9B92E9AD-26D2-4786-AA4C-096DC621C437}" type="parTrans" cxnId="{62242B90-4884-4873-A8B7-0FC125BAF745}">
      <dgm:prSet/>
      <dgm:spPr/>
      <dgm:t>
        <a:bodyPr/>
        <a:lstStyle/>
        <a:p>
          <a:endParaRPr lang="en-MY"/>
        </a:p>
      </dgm:t>
    </dgm:pt>
    <dgm:pt modelId="{25337EAC-1EE7-4FAC-942F-64628FC6518C}" type="sibTrans" cxnId="{62242B90-4884-4873-A8B7-0FC125BAF745}">
      <dgm:prSet/>
      <dgm:spPr/>
      <dgm:t>
        <a:bodyPr/>
        <a:lstStyle/>
        <a:p>
          <a:endParaRPr lang="en-MY"/>
        </a:p>
      </dgm:t>
    </dgm:pt>
    <dgm:pt modelId="{BFAA61BF-A707-46BB-93D4-9D876D14D88A}">
      <dgm:prSet/>
      <dgm:spPr/>
      <dgm:t>
        <a:bodyPr/>
        <a:lstStyle/>
        <a:p>
          <a:r>
            <a:rPr lang="en-MY" b="0" i="0" dirty="0" err="1"/>
            <a:t>EfficientDet</a:t>
          </a:r>
          <a:endParaRPr lang="en-MY" dirty="0"/>
        </a:p>
      </dgm:t>
    </dgm:pt>
    <dgm:pt modelId="{35F2FCA7-E6D0-496E-8370-3253B22522B3}" type="parTrans" cxnId="{AF484720-34F9-4131-98C2-56275D08DCAF}">
      <dgm:prSet/>
      <dgm:spPr/>
      <dgm:t>
        <a:bodyPr/>
        <a:lstStyle/>
        <a:p>
          <a:endParaRPr lang="en-MY"/>
        </a:p>
      </dgm:t>
    </dgm:pt>
    <dgm:pt modelId="{D412DC00-1F02-4246-A8F1-239D179F04BD}" type="sibTrans" cxnId="{AF484720-34F9-4131-98C2-56275D08DCAF}">
      <dgm:prSet/>
      <dgm:spPr/>
      <dgm:t>
        <a:bodyPr/>
        <a:lstStyle/>
        <a:p>
          <a:endParaRPr lang="en-MY"/>
        </a:p>
      </dgm:t>
    </dgm:pt>
    <dgm:pt modelId="{65A1B8F3-1017-4BDD-B9F3-97AA66974657}" type="pres">
      <dgm:prSet presAssocID="{660A01DF-96B3-44D6-B347-DC907B2B19F1}" presName="Name0" presStyleCnt="0">
        <dgm:presLayoutVars>
          <dgm:dir/>
          <dgm:resizeHandles val="exact"/>
        </dgm:presLayoutVars>
      </dgm:prSet>
      <dgm:spPr/>
    </dgm:pt>
    <dgm:pt modelId="{A493AFD7-7781-42E7-8F58-D616A1B1779C}" type="pres">
      <dgm:prSet presAssocID="{78157318-B377-4AFA-9688-D154923772E8}" presName="node" presStyleLbl="node1" presStyleIdx="0" presStyleCnt="5">
        <dgm:presLayoutVars>
          <dgm:bulletEnabled val="1"/>
        </dgm:presLayoutVars>
      </dgm:prSet>
      <dgm:spPr/>
    </dgm:pt>
    <dgm:pt modelId="{F2902364-A403-4B84-BFF6-AFF60B70F298}" type="pres">
      <dgm:prSet presAssocID="{52D5A6A3-6881-4EF0-87B0-06F0E8814C14}" presName="sibTrans" presStyleLbl="sibTrans2D1" presStyleIdx="0" presStyleCnt="4"/>
      <dgm:spPr/>
    </dgm:pt>
    <dgm:pt modelId="{832E3AF0-D204-4B68-958E-1EF371DDE7FE}" type="pres">
      <dgm:prSet presAssocID="{52D5A6A3-6881-4EF0-87B0-06F0E8814C14}" presName="connectorText" presStyleLbl="sibTrans2D1" presStyleIdx="0" presStyleCnt="4"/>
      <dgm:spPr/>
    </dgm:pt>
    <dgm:pt modelId="{536A2FA7-4E4A-4FF0-B0AA-3D92A167DD27}" type="pres">
      <dgm:prSet presAssocID="{60C39561-2195-4B8E-9018-27700F2C59D9}" presName="node" presStyleLbl="node1" presStyleIdx="1" presStyleCnt="5">
        <dgm:presLayoutVars>
          <dgm:bulletEnabled val="1"/>
        </dgm:presLayoutVars>
      </dgm:prSet>
      <dgm:spPr/>
    </dgm:pt>
    <dgm:pt modelId="{1E847F8A-B38D-49E1-BF66-D6CF871BAF1A}" type="pres">
      <dgm:prSet presAssocID="{7F45BE68-A0CB-4054-AE73-F463FD6425D8}" presName="sibTrans" presStyleLbl="sibTrans2D1" presStyleIdx="1" presStyleCnt="4"/>
      <dgm:spPr/>
    </dgm:pt>
    <dgm:pt modelId="{FE7B7FE9-A9AF-428D-B63A-F88999340FA4}" type="pres">
      <dgm:prSet presAssocID="{7F45BE68-A0CB-4054-AE73-F463FD6425D8}" presName="connectorText" presStyleLbl="sibTrans2D1" presStyleIdx="1" presStyleCnt="4"/>
      <dgm:spPr/>
    </dgm:pt>
    <dgm:pt modelId="{93B0A32B-5721-4E94-B88D-C9993CB27DFB}" type="pres">
      <dgm:prSet presAssocID="{F7452A4C-5C99-44FE-99A5-1EAAF7DAF7E1}" presName="node" presStyleLbl="node1" presStyleIdx="2" presStyleCnt="5">
        <dgm:presLayoutVars>
          <dgm:bulletEnabled val="1"/>
        </dgm:presLayoutVars>
      </dgm:prSet>
      <dgm:spPr/>
    </dgm:pt>
    <dgm:pt modelId="{E9062B30-D6F9-4E00-8EE9-7D7E4D6A7ABE}" type="pres">
      <dgm:prSet presAssocID="{B6BF8D15-59EC-4DB4-8B3E-07D28A0A5267}" presName="sibTrans" presStyleLbl="sibTrans2D1" presStyleIdx="2" presStyleCnt="4"/>
      <dgm:spPr/>
    </dgm:pt>
    <dgm:pt modelId="{8F980740-EC61-49C3-9AF1-FF49B0E6603D}" type="pres">
      <dgm:prSet presAssocID="{B6BF8D15-59EC-4DB4-8B3E-07D28A0A5267}" presName="connectorText" presStyleLbl="sibTrans2D1" presStyleIdx="2" presStyleCnt="4"/>
      <dgm:spPr/>
    </dgm:pt>
    <dgm:pt modelId="{3EF4DB59-DC12-428E-AEDD-1F529AE7FD39}" type="pres">
      <dgm:prSet presAssocID="{CD8C768A-1999-4A4B-9D54-63B593634675}" presName="node" presStyleLbl="node1" presStyleIdx="3" presStyleCnt="5">
        <dgm:presLayoutVars>
          <dgm:bulletEnabled val="1"/>
        </dgm:presLayoutVars>
      </dgm:prSet>
      <dgm:spPr/>
    </dgm:pt>
    <dgm:pt modelId="{A4C05820-E7CE-4003-9907-65721A605882}" type="pres">
      <dgm:prSet presAssocID="{25337EAC-1EE7-4FAC-942F-64628FC6518C}" presName="sibTrans" presStyleLbl="sibTrans2D1" presStyleIdx="3" presStyleCnt="4"/>
      <dgm:spPr/>
    </dgm:pt>
    <dgm:pt modelId="{78B4B02B-6F32-4499-8D56-60C0D0924DD0}" type="pres">
      <dgm:prSet presAssocID="{25337EAC-1EE7-4FAC-942F-64628FC6518C}" presName="connectorText" presStyleLbl="sibTrans2D1" presStyleIdx="3" presStyleCnt="4"/>
      <dgm:spPr/>
    </dgm:pt>
    <dgm:pt modelId="{8EB36347-2515-4B83-A48B-F0BDA9CA0EC8}" type="pres">
      <dgm:prSet presAssocID="{BFAA61BF-A707-46BB-93D4-9D876D14D88A}" presName="node" presStyleLbl="node1" presStyleIdx="4" presStyleCnt="5">
        <dgm:presLayoutVars>
          <dgm:bulletEnabled val="1"/>
        </dgm:presLayoutVars>
      </dgm:prSet>
      <dgm:spPr/>
    </dgm:pt>
  </dgm:ptLst>
  <dgm:cxnLst>
    <dgm:cxn modelId="{96BD1619-2A14-4086-B021-6237263F58E7}" srcId="{660A01DF-96B3-44D6-B347-DC907B2B19F1}" destId="{78157318-B377-4AFA-9688-D154923772E8}" srcOrd="0" destOrd="0" parTransId="{A59ACD1D-1C2D-4755-B214-D40934015614}" sibTransId="{52D5A6A3-6881-4EF0-87B0-06F0E8814C14}"/>
    <dgm:cxn modelId="{09E9DE1E-63A8-4BF5-B4A4-7D3623AC33E2}" type="presOf" srcId="{7F45BE68-A0CB-4054-AE73-F463FD6425D8}" destId="{FE7B7FE9-A9AF-428D-B63A-F88999340FA4}" srcOrd="1" destOrd="0" presId="urn:microsoft.com/office/officeart/2005/8/layout/process1"/>
    <dgm:cxn modelId="{AF484720-34F9-4131-98C2-56275D08DCAF}" srcId="{660A01DF-96B3-44D6-B347-DC907B2B19F1}" destId="{BFAA61BF-A707-46BB-93D4-9D876D14D88A}" srcOrd="4" destOrd="0" parTransId="{35F2FCA7-E6D0-496E-8370-3253B22522B3}" sibTransId="{D412DC00-1F02-4246-A8F1-239D179F04BD}"/>
    <dgm:cxn modelId="{5408F621-965A-4D94-9B27-1D1D7858A084}" type="presOf" srcId="{660A01DF-96B3-44D6-B347-DC907B2B19F1}" destId="{65A1B8F3-1017-4BDD-B9F3-97AA66974657}" srcOrd="0" destOrd="0" presId="urn:microsoft.com/office/officeart/2005/8/layout/process1"/>
    <dgm:cxn modelId="{B5F79728-94C4-47B5-9383-FBAD9655CBDB}" type="presOf" srcId="{25337EAC-1EE7-4FAC-942F-64628FC6518C}" destId="{78B4B02B-6F32-4499-8D56-60C0D0924DD0}" srcOrd="1" destOrd="0" presId="urn:microsoft.com/office/officeart/2005/8/layout/process1"/>
    <dgm:cxn modelId="{B4C32C3E-F4E0-484E-9DB6-0A68B6B99759}" type="presOf" srcId="{BFAA61BF-A707-46BB-93D4-9D876D14D88A}" destId="{8EB36347-2515-4B83-A48B-F0BDA9CA0EC8}" srcOrd="0" destOrd="0" presId="urn:microsoft.com/office/officeart/2005/8/layout/process1"/>
    <dgm:cxn modelId="{E3D2FC65-5C93-46BE-ADC1-93763E9A1EEE}" type="presOf" srcId="{60C39561-2195-4B8E-9018-27700F2C59D9}" destId="{536A2FA7-4E4A-4FF0-B0AA-3D92A167DD27}" srcOrd="0" destOrd="0" presId="urn:microsoft.com/office/officeart/2005/8/layout/process1"/>
    <dgm:cxn modelId="{10716D66-24B7-4558-8C40-88CB9E60D953}" type="presOf" srcId="{CD8C768A-1999-4A4B-9D54-63B593634675}" destId="{3EF4DB59-DC12-428E-AEDD-1F529AE7FD39}" srcOrd="0" destOrd="0" presId="urn:microsoft.com/office/officeart/2005/8/layout/process1"/>
    <dgm:cxn modelId="{A3754E52-DBFC-4587-BC48-FE77FF58997A}" type="presOf" srcId="{52D5A6A3-6881-4EF0-87B0-06F0E8814C14}" destId="{832E3AF0-D204-4B68-958E-1EF371DDE7FE}" srcOrd="1" destOrd="0" presId="urn:microsoft.com/office/officeart/2005/8/layout/process1"/>
    <dgm:cxn modelId="{7918B689-71F8-4BE2-8152-B6FFF6BEC8C8}" type="presOf" srcId="{F7452A4C-5C99-44FE-99A5-1EAAF7DAF7E1}" destId="{93B0A32B-5721-4E94-B88D-C9993CB27DFB}" srcOrd="0" destOrd="0" presId="urn:microsoft.com/office/officeart/2005/8/layout/process1"/>
    <dgm:cxn modelId="{62242B90-4884-4873-A8B7-0FC125BAF745}" srcId="{660A01DF-96B3-44D6-B347-DC907B2B19F1}" destId="{CD8C768A-1999-4A4B-9D54-63B593634675}" srcOrd="3" destOrd="0" parTransId="{9B92E9AD-26D2-4786-AA4C-096DC621C437}" sibTransId="{25337EAC-1EE7-4FAC-942F-64628FC6518C}"/>
    <dgm:cxn modelId="{4BE14494-7792-4FE7-B500-BD7F1F2B9BAF}" srcId="{660A01DF-96B3-44D6-B347-DC907B2B19F1}" destId="{60C39561-2195-4B8E-9018-27700F2C59D9}" srcOrd="1" destOrd="0" parTransId="{5FCAFD22-BA31-4F00-9A8D-52686DE2F120}" sibTransId="{7F45BE68-A0CB-4054-AE73-F463FD6425D8}"/>
    <dgm:cxn modelId="{E33EC8C1-BC4D-49FD-AF1B-62065860C8C3}" type="presOf" srcId="{7F45BE68-A0CB-4054-AE73-F463FD6425D8}" destId="{1E847F8A-B38D-49E1-BF66-D6CF871BAF1A}" srcOrd="0" destOrd="0" presId="urn:microsoft.com/office/officeart/2005/8/layout/process1"/>
    <dgm:cxn modelId="{DE27FEC3-CDCE-4520-BE21-41B7A8918A50}" type="presOf" srcId="{52D5A6A3-6881-4EF0-87B0-06F0E8814C14}" destId="{F2902364-A403-4B84-BFF6-AFF60B70F298}" srcOrd="0" destOrd="0" presId="urn:microsoft.com/office/officeart/2005/8/layout/process1"/>
    <dgm:cxn modelId="{E51C3CF5-CBC0-4E1A-B7FD-1737AD26A2FB}" type="presOf" srcId="{78157318-B377-4AFA-9688-D154923772E8}" destId="{A493AFD7-7781-42E7-8F58-D616A1B1779C}" srcOrd="0" destOrd="0" presId="urn:microsoft.com/office/officeart/2005/8/layout/process1"/>
    <dgm:cxn modelId="{B62EB3F9-D851-4846-9E29-440BDE187E77}" type="presOf" srcId="{B6BF8D15-59EC-4DB4-8B3E-07D28A0A5267}" destId="{8F980740-EC61-49C3-9AF1-FF49B0E6603D}" srcOrd="1" destOrd="0" presId="urn:microsoft.com/office/officeart/2005/8/layout/process1"/>
    <dgm:cxn modelId="{472625FC-8746-4638-9966-808BF5176359}" srcId="{660A01DF-96B3-44D6-B347-DC907B2B19F1}" destId="{F7452A4C-5C99-44FE-99A5-1EAAF7DAF7E1}" srcOrd="2" destOrd="0" parTransId="{FDE1C669-E3ED-496E-8C29-57E44E23E3B2}" sibTransId="{B6BF8D15-59EC-4DB4-8B3E-07D28A0A5267}"/>
    <dgm:cxn modelId="{11E2DBFD-E4EB-4C8A-BFAA-2F3510BAEA05}" type="presOf" srcId="{B6BF8D15-59EC-4DB4-8B3E-07D28A0A5267}" destId="{E9062B30-D6F9-4E00-8EE9-7D7E4D6A7ABE}" srcOrd="0" destOrd="0" presId="urn:microsoft.com/office/officeart/2005/8/layout/process1"/>
    <dgm:cxn modelId="{576440FE-4A46-41A3-9004-397D4ECDEA93}" type="presOf" srcId="{25337EAC-1EE7-4FAC-942F-64628FC6518C}" destId="{A4C05820-E7CE-4003-9907-65721A605882}" srcOrd="0" destOrd="0" presId="urn:microsoft.com/office/officeart/2005/8/layout/process1"/>
    <dgm:cxn modelId="{35992841-D163-4731-A8F0-8A31A677D1A8}" type="presParOf" srcId="{65A1B8F3-1017-4BDD-B9F3-97AA66974657}" destId="{A493AFD7-7781-42E7-8F58-D616A1B1779C}" srcOrd="0" destOrd="0" presId="urn:microsoft.com/office/officeart/2005/8/layout/process1"/>
    <dgm:cxn modelId="{99016AD8-EE8A-4377-8FCC-241A8620749B}" type="presParOf" srcId="{65A1B8F3-1017-4BDD-B9F3-97AA66974657}" destId="{F2902364-A403-4B84-BFF6-AFF60B70F298}" srcOrd="1" destOrd="0" presId="urn:microsoft.com/office/officeart/2005/8/layout/process1"/>
    <dgm:cxn modelId="{82F21A8D-1DAE-400A-B8A1-93873A2E6899}" type="presParOf" srcId="{F2902364-A403-4B84-BFF6-AFF60B70F298}" destId="{832E3AF0-D204-4B68-958E-1EF371DDE7FE}" srcOrd="0" destOrd="0" presId="urn:microsoft.com/office/officeart/2005/8/layout/process1"/>
    <dgm:cxn modelId="{250C2E86-F6A5-4B3A-A998-06CDE9FCB69E}" type="presParOf" srcId="{65A1B8F3-1017-4BDD-B9F3-97AA66974657}" destId="{536A2FA7-4E4A-4FF0-B0AA-3D92A167DD27}" srcOrd="2" destOrd="0" presId="urn:microsoft.com/office/officeart/2005/8/layout/process1"/>
    <dgm:cxn modelId="{BF8B10A6-E799-470F-B2D2-4FCFFE08B37F}" type="presParOf" srcId="{65A1B8F3-1017-4BDD-B9F3-97AA66974657}" destId="{1E847F8A-B38D-49E1-BF66-D6CF871BAF1A}" srcOrd="3" destOrd="0" presId="urn:microsoft.com/office/officeart/2005/8/layout/process1"/>
    <dgm:cxn modelId="{3408F137-7C60-45FE-9D51-7CBB0DE3EDBF}" type="presParOf" srcId="{1E847F8A-B38D-49E1-BF66-D6CF871BAF1A}" destId="{FE7B7FE9-A9AF-428D-B63A-F88999340FA4}" srcOrd="0" destOrd="0" presId="urn:microsoft.com/office/officeart/2005/8/layout/process1"/>
    <dgm:cxn modelId="{7F33D017-8EA7-44E4-9DBE-EBA997B88820}" type="presParOf" srcId="{65A1B8F3-1017-4BDD-B9F3-97AA66974657}" destId="{93B0A32B-5721-4E94-B88D-C9993CB27DFB}" srcOrd="4" destOrd="0" presId="urn:microsoft.com/office/officeart/2005/8/layout/process1"/>
    <dgm:cxn modelId="{071FA286-A09F-4404-A997-82305A671C76}" type="presParOf" srcId="{65A1B8F3-1017-4BDD-B9F3-97AA66974657}" destId="{E9062B30-D6F9-4E00-8EE9-7D7E4D6A7ABE}" srcOrd="5" destOrd="0" presId="urn:microsoft.com/office/officeart/2005/8/layout/process1"/>
    <dgm:cxn modelId="{B2FD557B-7BC0-484C-AFF2-BA169CE4BEC7}" type="presParOf" srcId="{E9062B30-D6F9-4E00-8EE9-7D7E4D6A7ABE}" destId="{8F980740-EC61-49C3-9AF1-FF49B0E6603D}" srcOrd="0" destOrd="0" presId="urn:microsoft.com/office/officeart/2005/8/layout/process1"/>
    <dgm:cxn modelId="{66D9B055-DD23-431D-AAD5-C07E7E39EA1A}" type="presParOf" srcId="{65A1B8F3-1017-4BDD-B9F3-97AA66974657}" destId="{3EF4DB59-DC12-428E-AEDD-1F529AE7FD39}" srcOrd="6" destOrd="0" presId="urn:microsoft.com/office/officeart/2005/8/layout/process1"/>
    <dgm:cxn modelId="{1B5649C2-FE8C-4B4B-9F81-F904F8E218AA}" type="presParOf" srcId="{65A1B8F3-1017-4BDD-B9F3-97AA66974657}" destId="{A4C05820-E7CE-4003-9907-65721A605882}" srcOrd="7" destOrd="0" presId="urn:microsoft.com/office/officeart/2005/8/layout/process1"/>
    <dgm:cxn modelId="{5A739202-D49B-4ED3-8ABF-8582DFE8AE7C}" type="presParOf" srcId="{A4C05820-E7CE-4003-9907-65721A605882}" destId="{78B4B02B-6F32-4499-8D56-60C0D0924DD0}" srcOrd="0" destOrd="0" presId="urn:microsoft.com/office/officeart/2005/8/layout/process1"/>
    <dgm:cxn modelId="{23F6EB19-BC03-4065-904B-7E45853BFA24}" type="presParOf" srcId="{65A1B8F3-1017-4BDD-B9F3-97AA66974657}" destId="{8EB36347-2515-4B83-A48B-F0BDA9CA0EC8}"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6411B8-DA50-4824-909B-43F1F71BA852}" type="doc">
      <dgm:prSet loTypeId="urn:microsoft.com/office/officeart/2005/8/layout/chevron1" loCatId="process" qsTypeId="urn:microsoft.com/office/officeart/2005/8/quickstyle/simple1" qsCatId="simple" csTypeId="urn:microsoft.com/office/officeart/2005/8/colors/colorful2" csCatId="colorful" phldr="1"/>
      <dgm:spPr/>
    </dgm:pt>
    <dgm:pt modelId="{2F8AAA22-4FE1-4533-B2EC-C5AD69AE22B8}">
      <dgm:prSet phldrT="[Text]"/>
      <dgm:spPr/>
      <dgm:t>
        <a:bodyPr/>
        <a:lstStyle/>
        <a:p>
          <a:r>
            <a:rPr lang="en-MY" dirty="0"/>
            <a:t>Data collection</a:t>
          </a:r>
        </a:p>
      </dgm:t>
    </dgm:pt>
    <dgm:pt modelId="{FE9142E6-05D3-4797-B072-D4C8E5A2803E}" type="parTrans" cxnId="{45A2FB4A-0810-45D9-839A-7D578598EA70}">
      <dgm:prSet/>
      <dgm:spPr/>
      <dgm:t>
        <a:bodyPr/>
        <a:lstStyle/>
        <a:p>
          <a:endParaRPr lang="en-MY"/>
        </a:p>
      </dgm:t>
    </dgm:pt>
    <dgm:pt modelId="{C6DEFAA2-3B55-4E21-88DF-6D9E3826EA22}" type="sibTrans" cxnId="{45A2FB4A-0810-45D9-839A-7D578598EA70}">
      <dgm:prSet/>
      <dgm:spPr/>
      <dgm:t>
        <a:bodyPr/>
        <a:lstStyle/>
        <a:p>
          <a:endParaRPr lang="en-MY"/>
        </a:p>
      </dgm:t>
    </dgm:pt>
    <dgm:pt modelId="{9E21FF1C-468C-4AF7-B147-15BF194E224D}">
      <dgm:prSet phldrT="[Text]"/>
      <dgm:spPr/>
      <dgm:t>
        <a:bodyPr/>
        <a:lstStyle/>
        <a:p>
          <a:r>
            <a:rPr lang="en-MY" dirty="0"/>
            <a:t>Object detection model</a:t>
          </a:r>
        </a:p>
      </dgm:t>
    </dgm:pt>
    <dgm:pt modelId="{3FDB8924-F940-4C6D-860F-B7C5FC1999A8}" type="parTrans" cxnId="{669C0E87-F9B1-454E-879C-8B4BE65BCE15}">
      <dgm:prSet/>
      <dgm:spPr/>
      <dgm:t>
        <a:bodyPr/>
        <a:lstStyle/>
        <a:p>
          <a:endParaRPr lang="en-MY"/>
        </a:p>
      </dgm:t>
    </dgm:pt>
    <dgm:pt modelId="{2B40D89F-B251-4EB9-9D18-5A1B5B02A0CC}" type="sibTrans" cxnId="{669C0E87-F9B1-454E-879C-8B4BE65BCE15}">
      <dgm:prSet/>
      <dgm:spPr/>
      <dgm:t>
        <a:bodyPr/>
        <a:lstStyle/>
        <a:p>
          <a:endParaRPr lang="en-MY"/>
        </a:p>
      </dgm:t>
    </dgm:pt>
    <dgm:pt modelId="{C4839BEE-2F50-4D98-BD53-3B64321DC6DA}">
      <dgm:prSet phldrT="[Text]"/>
      <dgm:spPr/>
      <dgm:t>
        <a:bodyPr/>
        <a:lstStyle/>
        <a:p>
          <a:r>
            <a:rPr lang="en-MY" dirty="0"/>
            <a:t>Angle</a:t>
          </a:r>
          <a:r>
            <a:rPr lang="en-MY" baseline="0" dirty="0"/>
            <a:t> and length calculation algorithm</a:t>
          </a:r>
          <a:endParaRPr lang="en-MY" dirty="0"/>
        </a:p>
      </dgm:t>
    </dgm:pt>
    <dgm:pt modelId="{90719BD9-E8BC-4DEA-8A6B-6BB057F4E80D}" type="parTrans" cxnId="{29392C6F-6240-4B33-93A0-2775FD83930C}">
      <dgm:prSet/>
      <dgm:spPr/>
      <dgm:t>
        <a:bodyPr/>
        <a:lstStyle/>
        <a:p>
          <a:endParaRPr lang="en-MY"/>
        </a:p>
      </dgm:t>
    </dgm:pt>
    <dgm:pt modelId="{5D921AB6-F672-4CC1-AE81-AAA81A26999B}" type="sibTrans" cxnId="{29392C6F-6240-4B33-93A0-2775FD83930C}">
      <dgm:prSet/>
      <dgm:spPr/>
      <dgm:t>
        <a:bodyPr/>
        <a:lstStyle/>
        <a:p>
          <a:endParaRPr lang="en-MY"/>
        </a:p>
      </dgm:t>
    </dgm:pt>
    <dgm:pt modelId="{306035EE-4441-496B-B582-B9295DDD1F25}">
      <dgm:prSet phldrT="[Text]"/>
      <dgm:spPr/>
      <dgm:t>
        <a:bodyPr/>
        <a:lstStyle/>
        <a:p>
          <a:r>
            <a:rPr lang="en-MY" dirty="0"/>
            <a:t>Machine</a:t>
          </a:r>
          <a:r>
            <a:rPr lang="en-MY" baseline="0" dirty="0"/>
            <a:t> learning model</a:t>
          </a:r>
          <a:endParaRPr lang="en-MY" dirty="0"/>
        </a:p>
      </dgm:t>
    </dgm:pt>
    <dgm:pt modelId="{52468591-A842-4597-96FB-E3C365D0C621}" type="parTrans" cxnId="{C0741A92-B4FE-47ED-B892-122769F2BE4D}">
      <dgm:prSet/>
      <dgm:spPr/>
      <dgm:t>
        <a:bodyPr/>
        <a:lstStyle/>
        <a:p>
          <a:endParaRPr lang="en-MY"/>
        </a:p>
      </dgm:t>
    </dgm:pt>
    <dgm:pt modelId="{C9659707-1E68-4F72-B409-3C22B42C17F1}" type="sibTrans" cxnId="{C0741A92-B4FE-47ED-B892-122769F2BE4D}">
      <dgm:prSet/>
      <dgm:spPr/>
      <dgm:t>
        <a:bodyPr/>
        <a:lstStyle/>
        <a:p>
          <a:endParaRPr lang="en-MY"/>
        </a:p>
      </dgm:t>
    </dgm:pt>
    <dgm:pt modelId="{9AE9125B-6EAC-4462-AD08-626529556F8F}" type="pres">
      <dgm:prSet presAssocID="{8D6411B8-DA50-4824-909B-43F1F71BA852}" presName="Name0" presStyleCnt="0">
        <dgm:presLayoutVars>
          <dgm:dir/>
          <dgm:animLvl val="lvl"/>
          <dgm:resizeHandles val="exact"/>
        </dgm:presLayoutVars>
      </dgm:prSet>
      <dgm:spPr/>
    </dgm:pt>
    <dgm:pt modelId="{1522AB32-E657-41A7-ABAB-DADDBF0D760A}" type="pres">
      <dgm:prSet presAssocID="{2F8AAA22-4FE1-4533-B2EC-C5AD69AE22B8}" presName="parTxOnly" presStyleLbl="node1" presStyleIdx="0" presStyleCnt="4" custScaleY="126483">
        <dgm:presLayoutVars>
          <dgm:chMax val="0"/>
          <dgm:chPref val="0"/>
          <dgm:bulletEnabled val="1"/>
        </dgm:presLayoutVars>
      </dgm:prSet>
      <dgm:spPr/>
    </dgm:pt>
    <dgm:pt modelId="{55356DD2-3425-4AFE-8622-32D9BBCD1B8B}" type="pres">
      <dgm:prSet presAssocID="{C6DEFAA2-3B55-4E21-88DF-6D9E3826EA22}" presName="parTxOnlySpace" presStyleCnt="0"/>
      <dgm:spPr/>
    </dgm:pt>
    <dgm:pt modelId="{CD762C01-C496-47CC-9BE9-00C0772E6FC7}" type="pres">
      <dgm:prSet presAssocID="{9E21FF1C-468C-4AF7-B147-15BF194E224D}" presName="parTxOnly" presStyleLbl="node1" presStyleIdx="1" presStyleCnt="4" custScaleY="126483">
        <dgm:presLayoutVars>
          <dgm:chMax val="0"/>
          <dgm:chPref val="0"/>
          <dgm:bulletEnabled val="1"/>
        </dgm:presLayoutVars>
      </dgm:prSet>
      <dgm:spPr/>
    </dgm:pt>
    <dgm:pt modelId="{D8959E2A-5F6F-4D86-A339-855B92A64E9C}" type="pres">
      <dgm:prSet presAssocID="{2B40D89F-B251-4EB9-9D18-5A1B5B02A0CC}" presName="parTxOnlySpace" presStyleCnt="0"/>
      <dgm:spPr/>
    </dgm:pt>
    <dgm:pt modelId="{870E67AF-BC59-4D5C-ABD2-962AE51E0A14}" type="pres">
      <dgm:prSet presAssocID="{C4839BEE-2F50-4D98-BD53-3B64321DC6DA}" presName="parTxOnly" presStyleLbl="node1" presStyleIdx="2" presStyleCnt="4" custScaleY="126483">
        <dgm:presLayoutVars>
          <dgm:chMax val="0"/>
          <dgm:chPref val="0"/>
          <dgm:bulletEnabled val="1"/>
        </dgm:presLayoutVars>
      </dgm:prSet>
      <dgm:spPr/>
    </dgm:pt>
    <dgm:pt modelId="{DCED84CC-F233-4B0B-AF68-5D25027EF27D}" type="pres">
      <dgm:prSet presAssocID="{5D921AB6-F672-4CC1-AE81-AAA81A26999B}" presName="parTxOnlySpace" presStyleCnt="0"/>
      <dgm:spPr/>
    </dgm:pt>
    <dgm:pt modelId="{315FB2C1-7BFF-424E-83D5-EDD7A9D3483A}" type="pres">
      <dgm:prSet presAssocID="{306035EE-4441-496B-B582-B9295DDD1F25}" presName="parTxOnly" presStyleLbl="node1" presStyleIdx="3" presStyleCnt="4" custScaleY="126483">
        <dgm:presLayoutVars>
          <dgm:chMax val="0"/>
          <dgm:chPref val="0"/>
          <dgm:bulletEnabled val="1"/>
        </dgm:presLayoutVars>
      </dgm:prSet>
      <dgm:spPr/>
    </dgm:pt>
  </dgm:ptLst>
  <dgm:cxnLst>
    <dgm:cxn modelId="{450FCC08-B976-4D5E-B57A-B97E3C4FE708}" type="presOf" srcId="{2F8AAA22-4FE1-4533-B2EC-C5AD69AE22B8}" destId="{1522AB32-E657-41A7-ABAB-DADDBF0D760A}" srcOrd="0" destOrd="0" presId="urn:microsoft.com/office/officeart/2005/8/layout/chevron1"/>
    <dgm:cxn modelId="{ABB3960E-2E95-44EF-9D3E-B21F752FFBC2}" type="presOf" srcId="{9E21FF1C-468C-4AF7-B147-15BF194E224D}" destId="{CD762C01-C496-47CC-9BE9-00C0772E6FC7}" srcOrd="0" destOrd="0" presId="urn:microsoft.com/office/officeart/2005/8/layout/chevron1"/>
    <dgm:cxn modelId="{45A2FB4A-0810-45D9-839A-7D578598EA70}" srcId="{8D6411B8-DA50-4824-909B-43F1F71BA852}" destId="{2F8AAA22-4FE1-4533-B2EC-C5AD69AE22B8}" srcOrd="0" destOrd="0" parTransId="{FE9142E6-05D3-4797-B072-D4C8E5A2803E}" sibTransId="{C6DEFAA2-3B55-4E21-88DF-6D9E3826EA22}"/>
    <dgm:cxn modelId="{90859D4D-14D0-4B96-9299-F482EC0565FB}" type="presOf" srcId="{8D6411B8-DA50-4824-909B-43F1F71BA852}" destId="{9AE9125B-6EAC-4462-AD08-626529556F8F}" srcOrd="0" destOrd="0" presId="urn:microsoft.com/office/officeart/2005/8/layout/chevron1"/>
    <dgm:cxn modelId="{29392C6F-6240-4B33-93A0-2775FD83930C}" srcId="{8D6411B8-DA50-4824-909B-43F1F71BA852}" destId="{C4839BEE-2F50-4D98-BD53-3B64321DC6DA}" srcOrd="2" destOrd="0" parTransId="{90719BD9-E8BC-4DEA-8A6B-6BB057F4E80D}" sibTransId="{5D921AB6-F672-4CC1-AE81-AAA81A26999B}"/>
    <dgm:cxn modelId="{669C0E87-F9B1-454E-879C-8B4BE65BCE15}" srcId="{8D6411B8-DA50-4824-909B-43F1F71BA852}" destId="{9E21FF1C-468C-4AF7-B147-15BF194E224D}" srcOrd="1" destOrd="0" parTransId="{3FDB8924-F940-4C6D-860F-B7C5FC1999A8}" sibTransId="{2B40D89F-B251-4EB9-9D18-5A1B5B02A0CC}"/>
    <dgm:cxn modelId="{C0741A92-B4FE-47ED-B892-122769F2BE4D}" srcId="{8D6411B8-DA50-4824-909B-43F1F71BA852}" destId="{306035EE-4441-496B-B582-B9295DDD1F25}" srcOrd="3" destOrd="0" parTransId="{52468591-A842-4597-96FB-E3C365D0C621}" sibTransId="{C9659707-1E68-4F72-B409-3C22B42C17F1}"/>
    <dgm:cxn modelId="{A4A92DA3-BD1B-4880-BAFC-BB035156CD21}" type="presOf" srcId="{306035EE-4441-496B-B582-B9295DDD1F25}" destId="{315FB2C1-7BFF-424E-83D5-EDD7A9D3483A}" srcOrd="0" destOrd="0" presId="urn:microsoft.com/office/officeart/2005/8/layout/chevron1"/>
    <dgm:cxn modelId="{399155AD-E879-4186-8E0C-532ACD37FC7E}" type="presOf" srcId="{C4839BEE-2F50-4D98-BD53-3B64321DC6DA}" destId="{870E67AF-BC59-4D5C-ABD2-962AE51E0A14}" srcOrd="0" destOrd="0" presId="urn:microsoft.com/office/officeart/2005/8/layout/chevron1"/>
    <dgm:cxn modelId="{B2D45579-1284-4821-9C76-BE1AC5DE714E}" type="presParOf" srcId="{9AE9125B-6EAC-4462-AD08-626529556F8F}" destId="{1522AB32-E657-41A7-ABAB-DADDBF0D760A}" srcOrd="0" destOrd="0" presId="urn:microsoft.com/office/officeart/2005/8/layout/chevron1"/>
    <dgm:cxn modelId="{07B5D3D0-B676-4F04-AE9E-26953C5BD9A7}" type="presParOf" srcId="{9AE9125B-6EAC-4462-AD08-626529556F8F}" destId="{55356DD2-3425-4AFE-8622-32D9BBCD1B8B}" srcOrd="1" destOrd="0" presId="urn:microsoft.com/office/officeart/2005/8/layout/chevron1"/>
    <dgm:cxn modelId="{FB0E4EAD-B12C-466A-814C-207385DF59C6}" type="presParOf" srcId="{9AE9125B-6EAC-4462-AD08-626529556F8F}" destId="{CD762C01-C496-47CC-9BE9-00C0772E6FC7}" srcOrd="2" destOrd="0" presId="urn:microsoft.com/office/officeart/2005/8/layout/chevron1"/>
    <dgm:cxn modelId="{25E06D75-188E-4F3D-9D1C-AB2181D718BF}" type="presParOf" srcId="{9AE9125B-6EAC-4462-AD08-626529556F8F}" destId="{D8959E2A-5F6F-4D86-A339-855B92A64E9C}" srcOrd="3" destOrd="0" presId="urn:microsoft.com/office/officeart/2005/8/layout/chevron1"/>
    <dgm:cxn modelId="{69FBE39E-C475-4E21-B0CB-8B5460E67548}" type="presParOf" srcId="{9AE9125B-6EAC-4462-AD08-626529556F8F}" destId="{870E67AF-BC59-4D5C-ABD2-962AE51E0A14}" srcOrd="4" destOrd="0" presId="urn:microsoft.com/office/officeart/2005/8/layout/chevron1"/>
    <dgm:cxn modelId="{F9FD0405-7E50-4ADC-93A4-4084F9A64EA9}" type="presParOf" srcId="{9AE9125B-6EAC-4462-AD08-626529556F8F}" destId="{DCED84CC-F233-4B0B-AF68-5D25027EF27D}" srcOrd="5" destOrd="0" presId="urn:microsoft.com/office/officeart/2005/8/layout/chevron1"/>
    <dgm:cxn modelId="{7BC1870B-FE30-403B-8113-3A346453440A}" type="presParOf" srcId="{9AE9125B-6EAC-4462-AD08-626529556F8F}" destId="{315FB2C1-7BFF-424E-83D5-EDD7A9D3483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5C334C-312A-46D2-B784-E556B0BA5D51}">
      <dsp:nvSpPr>
        <dsp:cNvPr id="0" name=""/>
        <dsp:cNvSpPr/>
      </dsp:nvSpPr>
      <dsp:spPr>
        <a:xfrm rot="5400000">
          <a:off x="4691377" y="-2774158"/>
          <a:ext cx="1311652" cy="6937046"/>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a:effectLst/>
              <a:latin typeface="+mj-lt"/>
            </a:rPr>
            <a:t>North Territory PTB rate </a:t>
          </a:r>
          <a:r>
            <a:rPr lang="en-US" sz="1800" b="0" i="0" kern="1200" baseline="30000" dirty="0">
              <a:effectLst/>
              <a:latin typeface="+mj-lt"/>
            </a:rPr>
            <a:t>[1] </a:t>
          </a:r>
          <a:r>
            <a:rPr lang="en-US" sz="1800" b="0" i="0" kern="1200" dirty="0">
              <a:effectLst/>
              <a:latin typeface="+mj-lt"/>
            </a:rPr>
            <a:t>:</a:t>
          </a:r>
          <a:endParaRPr lang="en-MY" sz="1800" kern="1200" dirty="0">
            <a:latin typeface="+mj-lt"/>
          </a:endParaRPr>
        </a:p>
        <a:p>
          <a:pPr marL="342900" lvl="2" indent="-171450" algn="l" defTabSz="800100">
            <a:lnSpc>
              <a:spcPct val="90000"/>
            </a:lnSpc>
            <a:spcBef>
              <a:spcPct val="0"/>
            </a:spcBef>
            <a:spcAft>
              <a:spcPct val="15000"/>
            </a:spcAft>
            <a:buChar char="•"/>
          </a:pPr>
          <a:r>
            <a:rPr lang="en-US" sz="1800" b="0" i="0" kern="1200" dirty="0">
              <a:effectLst/>
              <a:latin typeface="+mj-lt"/>
            </a:rPr>
            <a:t>In 2010: 10.6%</a:t>
          </a:r>
          <a:endParaRPr lang="en-MY" sz="1800" kern="1200" dirty="0">
            <a:latin typeface="+mj-lt"/>
          </a:endParaRPr>
        </a:p>
        <a:p>
          <a:pPr marL="342900" lvl="2" indent="-171450" algn="l" defTabSz="800100">
            <a:lnSpc>
              <a:spcPct val="90000"/>
            </a:lnSpc>
            <a:spcBef>
              <a:spcPct val="0"/>
            </a:spcBef>
            <a:spcAft>
              <a:spcPct val="15000"/>
            </a:spcAft>
            <a:buChar char="•"/>
          </a:pPr>
          <a:r>
            <a:rPr lang="en-US" sz="1800" b="0" i="0" kern="1200" dirty="0">
              <a:effectLst/>
              <a:latin typeface="+mj-lt"/>
            </a:rPr>
            <a:t>In 2020: 11.4%</a:t>
          </a:r>
          <a:endParaRPr lang="en-MY" sz="1800" kern="1200" dirty="0">
            <a:latin typeface="+mj-lt"/>
          </a:endParaRPr>
        </a:p>
        <a:p>
          <a:pPr marL="342900" lvl="2" indent="-171450" algn="l" defTabSz="800100">
            <a:lnSpc>
              <a:spcPct val="90000"/>
            </a:lnSpc>
            <a:spcBef>
              <a:spcPct val="0"/>
            </a:spcBef>
            <a:spcAft>
              <a:spcPct val="15000"/>
            </a:spcAft>
            <a:buChar char="•"/>
          </a:pPr>
          <a:r>
            <a:rPr lang="en-MY" sz="1800" kern="1200" dirty="0">
              <a:latin typeface="+mj-lt"/>
            </a:rPr>
            <a:t>No improvement, slight increase in some regions!!</a:t>
          </a:r>
        </a:p>
      </dsp:txBody>
      <dsp:txXfrm rot="-5400000">
        <a:off x="1878680" y="102569"/>
        <a:ext cx="6873016" cy="1183592"/>
      </dsp:txXfrm>
    </dsp:sp>
    <dsp:sp modelId="{F1F0ECAE-3DD6-4312-AD03-EDBC9956D006}">
      <dsp:nvSpPr>
        <dsp:cNvPr id="0" name=""/>
        <dsp:cNvSpPr/>
      </dsp:nvSpPr>
      <dsp:spPr>
        <a:xfrm>
          <a:off x="111" y="2097"/>
          <a:ext cx="1878569" cy="138453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MY" sz="2800" kern="1200" dirty="0"/>
            <a:t>Past Trend</a:t>
          </a:r>
        </a:p>
      </dsp:txBody>
      <dsp:txXfrm>
        <a:off x="67698" y="69684"/>
        <a:ext cx="1743395" cy="1249360"/>
      </dsp:txXfrm>
    </dsp:sp>
    <dsp:sp modelId="{5F5E7DB0-BE03-48FA-8DDC-5FC252582AF4}">
      <dsp:nvSpPr>
        <dsp:cNvPr id="0" name=""/>
        <dsp:cNvSpPr/>
      </dsp:nvSpPr>
      <dsp:spPr>
        <a:xfrm rot="5400000">
          <a:off x="4679504" y="-1307969"/>
          <a:ext cx="1352025" cy="6912191"/>
        </a:xfrm>
        <a:prstGeom prst="round2SameRect">
          <a:avLst/>
        </a:prstGeom>
        <a:solidFill>
          <a:schemeClr val="accent3">
            <a:tint val="40000"/>
            <a:alpha val="90000"/>
            <a:hueOff val="1861993"/>
            <a:satOff val="-16220"/>
            <a:lumOff val="9"/>
            <a:alphaOff val="0"/>
          </a:schemeClr>
        </a:solidFill>
        <a:ln w="12700" cap="flat" cmpd="sng" algn="ctr">
          <a:solidFill>
            <a:schemeClr val="accent3">
              <a:tint val="40000"/>
              <a:alpha val="90000"/>
              <a:hueOff val="1861993"/>
              <a:satOff val="-16220"/>
              <a:lumOff val="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MY" sz="1800" kern="1200" dirty="0">
              <a:latin typeface="+mj-lt"/>
            </a:rPr>
            <a:t>In 2020, </a:t>
          </a:r>
          <a:r>
            <a:rPr lang="en-MY" sz="1800" kern="1200" dirty="0">
              <a:effectLst/>
              <a:latin typeface="+mj-lt"/>
              <a:ea typeface="DengXian" panose="02010600030101010101" pitchFamily="2" charset="-122"/>
            </a:rPr>
            <a:t>15 million babies were born preterm </a:t>
          </a:r>
          <a:r>
            <a:rPr lang="en-MY" sz="1800" kern="1200" baseline="30000" dirty="0">
              <a:effectLst/>
              <a:latin typeface="+mj-lt"/>
              <a:ea typeface="DengXian" panose="02010600030101010101" pitchFamily="2" charset="-122"/>
            </a:rPr>
            <a:t>[2]</a:t>
          </a:r>
          <a:endParaRPr lang="en-MY" sz="1800" kern="1200" dirty="0">
            <a:latin typeface="+mj-lt"/>
          </a:endParaRPr>
        </a:p>
        <a:p>
          <a:pPr marL="171450" lvl="1" indent="-171450" algn="l" defTabSz="800100">
            <a:lnSpc>
              <a:spcPct val="90000"/>
            </a:lnSpc>
            <a:spcBef>
              <a:spcPct val="0"/>
            </a:spcBef>
            <a:spcAft>
              <a:spcPct val="15000"/>
            </a:spcAft>
            <a:buChar char="•"/>
          </a:pPr>
          <a:r>
            <a:rPr lang="en-MY" sz="1800" kern="1200" dirty="0">
              <a:latin typeface="+mj-lt"/>
            </a:rPr>
            <a:t>=11.1% of all live births</a:t>
          </a:r>
        </a:p>
        <a:p>
          <a:pPr marL="171450" lvl="1" indent="-171450" algn="l" defTabSz="800100">
            <a:lnSpc>
              <a:spcPct val="90000"/>
            </a:lnSpc>
            <a:spcBef>
              <a:spcPct val="0"/>
            </a:spcBef>
            <a:spcAft>
              <a:spcPct val="15000"/>
            </a:spcAft>
            <a:buChar char="•"/>
          </a:pPr>
          <a:r>
            <a:rPr lang="en-MY" sz="1800" kern="1200" dirty="0">
              <a:latin typeface="+mj-lt"/>
            </a:rPr>
            <a:t>35% of annual neonatal deaths</a:t>
          </a:r>
        </a:p>
      </dsp:txBody>
      <dsp:txXfrm rot="-5400000">
        <a:off x="1899421" y="1538114"/>
        <a:ext cx="6846191" cy="1220025"/>
      </dsp:txXfrm>
    </dsp:sp>
    <dsp:sp modelId="{B09F8621-8AB9-44F5-92B3-585CB5256546}">
      <dsp:nvSpPr>
        <dsp:cNvPr id="0" name=""/>
        <dsp:cNvSpPr/>
      </dsp:nvSpPr>
      <dsp:spPr>
        <a:xfrm>
          <a:off x="111" y="1455858"/>
          <a:ext cx="1899310" cy="1384534"/>
        </a:xfrm>
        <a:prstGeom prst="roundRect">
          <a:avLst/>
        </a:prstGeom>
        <a:solidFill>
          <a:schemeClr val="accent3">
            <a:hueOff val="1554279"/>
            <a:satOff val="-22994"/>
            <a:lumOff val="431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MY" sz="2800" kern="1200" dirty="0"/>
            <a:t>Severity</a:t>
          </a:r>
        </a:p>
      </dsp:txBody>
      <dsp:txXfrm>
        <a:off x="67698" y="1523445"/>
        <a:ext cx="1764136" cy="1249360"/>
      </dsp:txXfrm>
    </dsp:sp>
    <dsp:sp modelId="{7CB9C438-FF27-403A-8DEB-290ED4104175}">
      <dsp:nvSpPr>
        <dsp:cNvPr id="0" name=""/>
        <dsp:cNvSpPr/>
      </dsp:nvSpPr>
      <dsp:spPr>
        <a:xfrm rot="5400000">
          <a:off x="4729673" y="149190"/>
          <a:ext cx="1270304" cy="6905392"/>
        </a:xfrm>
        <a:prstGeom prst="round2SameRect">
          <a:avLst/>
        </a:prstGeom>
        <a:solidFill>
          <a:schemeClr val="accent3">
            <a:tint val="40000"/>
            <a:alpha val="90000"/>
            <a:hueOff val="3723986"/>
            <a:satOff val="-32440"/>
            <a:lumOff val="18"/>
            <a:alphaOff val="0"/>
          </a:schemeClr>
        </a:solidFill>
        <a:ln w="12700" cap="flat" cmpd="sng" algn="ctr">
          <a:solidFill>
            <a:schemeClr val="accent3">
              <a:tint val="40000"/>
              <a:alpha val="90000"/>
              <a:hueOff val="3723986"/>
              <a:satOff val="-32440"/>
              <a:lumOff val="1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MY" sz="1800" kern="1200" dirty="0">
              <a:latin typeface="+mn-lt"/>
            </a:rPr>
            <a:t>Early detection and intervention is crucial</a:t>
          </a:r>
        </a:p>
        <a:p>
          <a:pPr marL="171450" lvl="1" indent="-171450" algn="l" defTabSz="800100">
            <a:lnSpc>
              <a:spcPct val="90000"/>
            </a:lnSpc>
            <a:spcBef>
              <a:spcPct val="0"/>
            </a:spcBef>
            <a:spcAft>
              <a:spcPct val="15000"/>
            </a:spcAft>
            <a:buChar char="•"/>
          </a:pPr>
          <a:r>
            <a:rPr lang="en-MY" sz="1800" b="0" i="0" kern="1200" dirty="0">
              <a:solidFill>
                <a:srgbClr val="000000"/>
              </a:solidFill>
              <a:effectLst/>
              <a:latin typeface="+mn-lt"/>
            </a:rPr>
            <a:t>Novel predictors: </a:t>
          </a:r>
          <a:r>
            <a:rPr lang="en-MY" sz="1800" b="1" i="0" kern="1200" dirty="0">
              <a:solidFill>
                <a:srgbClr val="000000"/>
              </a:solidFill>
              <a:effectLst/>
              <a:latin typeface="+mn-lt"/>
            </a:rPr>
            <a:t>Uterocervical angle </a:t>
          </a:r>
          <a:r>
            <a:rPr lang="en-MY" sz="1800" b="0" i="0" kern="1200" dirty="0">
              <a:solidFill>
                <a:srgbClr val="000000"/>
              </a:solidFill>
              <a:effectLst/>
              <a:latin typeface="+mn-lt"/>
            </a:rPr>
            <a:t>and </a:t>
          </a:r>
          <a:r>
            <a:rPr lang="en-MY" sz="1800" b="1" i="0" kern="1200" dirty="0">
              <a:solidFill>
                <a:srgbClr val="000000"/>
              </a:solidFill>
              <a:effectLst/>
              <a:latin typeface="+mn-lt"/>
            </a:rPr>
            <a:t>Cervical length</a:t>
          </a:r>
          <a:endParaRPr lang="en-MY" sz="1800" kern="1200" dirty="0">
            <a:latin typeface="+mn-lt"/>
          </a:endParaRPr>
        </a:p>
      </dsp:txBody>
      <dsp:txXfrm rot="-5400000">
        <a:off x="1912130" y="3028745"/>
        <a:ext cx="6843381" cy="1146282"/>
      </dsp:txXfrm>
    </dsp:sp>
    <dsp:sp modelId="{8AD9B102-4ABF-4843-9961-9917250A62DF}">
      <dsp:nvSpPr>
        <dsp:cNvPr id="0" name=""/>
        <dsp:cNvSpPr/>
      </dsp:nvSpPr>
      <dsp:spPr>
        <a:xfrm>
          <a:off x="111" y="2909619"/>
          <a:ext cx="1912018" cy="1384534"/>
        </a:xfrm>
        <a:prstGeom prst="roundRect">
          <a:avLst/>
        </a:prstGeom>
        <a:solidFill>
          <a:schemeClr val="accent3">
            <a:hueOff val="3108557"/>
            <a:satOff val="-45988"/>
            <a:lumOff val="862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MY" sz="2800" kern="1200" dirty="0"/>
            <a:t>P</a:t>
          </a:r>
          <a:r>
            <a:rPr lang="en-US" altLang="zh-CN" sz="2800" kern="1200" dirty="0" err="1"/>
            <a:t>otential</a:t>
          </a:r>
          <a:r>
            <a:rPr lang="en-US" altLang="zh-CN" sz="2800" kern="1200" dirty="0"/>
            <a:t> </a:t>
          </a:r>
          <a:r>
            <a:rPr lang="en-MY" sz="2800" kern="1200" dirty="0"/>
            <a:t>Solution</a:t>
          </a:r>
        </a:p>
      </dsp:txBody>
      <dsp:txXfrm>
        <a:off x="67698" y="2977206"/>
        <a:ext cx="1776844" cy="12493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93AFD7-7781-42E7-8F58-D616A1B1779C}">
      <dsp:nvSpPr>
        <dsp:cNvPr id="0" name=""/>
        <dsp:cNvSpPr/>
      </dsp:nvSpPr>
      <dsp:spPr>
        <a:xfrm>
          <a:off x="4447" y="477924"/>
          <a:ext cx="1378718" cy="82723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MY" sz="1900" kern="1200" dirty="0"/>
            <a:t>VGG19</a:t>
          </a:r>
        </a:p>
      </dsp:txBody>
      <dsp:txXfrm>
        <a:off x="28676" y="502153"/>
        <a:ext cx="1330260" cy="778773"/>
      </dsp:txXfrm>
    </dsp:sp>
    <dsp:sp modelId="{F2902364-A403-4B84-BFF6-AFF60B70F298}">
      <dsp:nvSpPr>
        <dsp:cNvPr id="0" name=""/>
        <dsp:cNvSpPr/>
      </dsp:nvSpPr>
      <dsp:spPr>
        <a:xfrm>
          <a:off x="1521038" y="720579"/>
          <a:ext cx="292288" cy="34192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MY" sz="1500" kern="1200"/>
        </a:p>
      </dsp:txBody>
      <dsp:txXfrm>
        <a:off x="1521038" y="788963"/>
        <a:ext cx="204602" cy="205154"/>
      </dsp:txXfrm>
    </dsp:sp>
    <dsp:sp modelId="{536A2FA7-4E4A-4FF0-B0AA-3D92A167DD27}">
      <dsp:nvSpPr>
        <dsp:cNvPr id="0" name=""/>
        <dsp:cNvSpPr/>
      </dsp:nvSpPr>
      <dsp:spPr>
        <a:xfrm>
          <a:off x="1934654" y="477924"/>
          <a:ext cx="1378718" cy="82723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MY" sz="1900" kern="1200" dirty="0" err="1"/>
            <a:t>GoogLeNet</a:t>
          </a:r>
          <a:endParaRPr lang="en-MY" sz="1900" kern="1200" dirty="0"/>
        </a:p>
      </dsp:txBody>
      <dsp:txXfrm>
        <a:off x="1958883" y="502153"/>
        <a:ext cx="1330260" cy="778773"/>
      </dsp:txXfrm>
    </dsp:sp>
    <dsp:sp modelId="{1E847F8A-B38D-49E1-BF66-D6CF871BAF1A}">
      <dsp:nvSpPr>
        <dsp:cNvPr id="0" name=""/>
        <dsp:cNvSpPr/>
      </dsp:nvSpPr>
      <dsp:spPr>
        <a:xfrm>
          <a:off x="3451244" y="720579"/>
          <a:ext cx="292288" cy="34192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MY" sz="1500" kern="1200"/>
        </a:p>
      </dsp:txBody>
      <dsp:txXfrm>
        <a:off x="3451244" y="788963"/>
        <a:ext cx="204602" cy="205154"/>
      </dsp:txXfrm>
    </dsp:sp>
    <dsp:sp modelId="{93B0A32B-5721-4E94-B88D-C9993CB27DFB}">
      <dsp:nvSpPr>
        <dsp:cNvPr id="0" name=""/>
        <dsp:cNvSpPr/>
      </dsp:nvSpPr>
      <dsp:spPr>
        <a:xfrm>
          <a:off x="3864860" y="477924"/>
          <a:ext cx="1378718" cy="82723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MY" sz="1900" kern="1200" dirty="0" err="1"/>
            <a:t>ResNet</a:t>
          </a:r>
          <a:endParaRPr lang="en-MY" sz="1900" kern="1200" dirty="0"/>
        </a:p>
      </dsp:txBody>
      <dsp:txXfrm>
        <a:off x="3889089" y="502153"/>
        <a:ext cx="1330260" cy="778773"/>
      </dsp:txXfrm>
    </dsp:sp>
    <dsp:sp modelId="{E9062B30-D6F9-4E00-8EE9-7D7E4D6A7ABE}">
      <dsp:nvSpPr>
        <dsp:cNvPr id="0" name=""/>
        <dsp:cNvSpPr/>
      </dsp:nvSpPr>
      <dsp:spPr>
        <a:xfrm>
          <a:off x="5381451" y="720579"/>
          <a:ext cx="292288" cy="34192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MY" sz="1500" kern="1200"/>
        </a:p>
      </dsp:txBody>
      <dsp:txXfrm>
        <a:off x="5381451" y="788963"/>
        <a:ext cx="204602" cy="205154"/>
      </dsp:txXfrm>
    </dsp:sp>
    <dsp:sp modelId="{3EF4DB59-DC12-428E-AEDD-1F529AE7FD39}">
      <dsp:nvSpPr>
        <dsp:cNvPr id="0" name=""/>
        <dsp:cNvSpPr/>
      </dsp:nvSpPr>
      <dsp:spPr>
        <a:xfrm>
          <a:off x="5795067" y="477924"/>
          <a:ext cx="1378718" cy="82723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MY" sz="1900" kern="1200" dirty="0" err="1"/>
            <a:t>DenseNet</a:t>
          </a:r>
          <a:endParaRPr lang="en-MY" sz="1900" kern="1200" dirty="0"/>
        </a:p>
      </dsp:txBody>
      <dsp:txXfrm>
        <a:off x="5819296" y="502153"/>
        <a:ext cx="1330260" cy="778773"/>
      </dsp:txXfrm>
    </dsp:sp>
    <dsp:sp modelId="{A4C05820-E7CE-4003-9907-65721A605882}">
      <dsp:nvSpPr>
        <dsp:cNvPr id="0" name=""/>
        <dsp:cNvSpPr/>
      </dsp:nvSpPr>
      <dsp:spPr>
        <a:xfrm>
          <a:off x="7311657" y="720579"/>
          <a:ext cx="292288" cy="34192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MY" sz="1500" kern="1200"/>
        </a:p>
      </dsp:txBody>
      <dsp:txXfrm>
        <a:off x="7311657" y="788963"/>
        <a:ext cx="204602" cy="205154"/>
      </dsp:txXfrm>
    </dsp:sp>
    <dsp:sp modelId="{8EB36347-2515-4B83-A48B-F0BDA9CA0EC8}">
      <dsp:nvSpPr>
        <dsp:cNvPr id="0" name=""/>
        <dsp:cNvSpPr/>
      </dsp:nvSpPr>
      <dsp:spPr>
        <a:xfrm>
          <a:off x="7725273" y="477924"/>
          <a:ext cx="1378718" cy="82723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MY" sz="1900" b="0" i="0" kern="1200" dirty="0" err="1"/>
            <a:t>EfficientDet</a:t>
          </a:r>
          <a:endParaRPr lang="en-MY" sz="1900" kern="1200" dirty="0"/>
        </a:p>
      </dsp:txBody>
      <dsp:txXfrm>
        <a:off x="7749502" y="502153"/>
        <a:ext cx="1330260" cy="7787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22AB32-E657-41A7-ABAB-DADDBF0D760A}">
      <dsp:nvSpPr>
        <dsp:cNvPr id="0" name=""/>
        <dsp:cNvSpPr/>
      </dsp:nvSpPr>
      <dsp:spPr>
        <a:xfrm>
          <a:off x="3770" y="217897"/>
          <a:ext cx="2194718" cy="1110378"/>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MY" sz="1800" kern="1200" dirty="0"/>
            <a:t>Data collection</a:t>
          </a:r>
        </a:p>
      </dsp:txBody>
      <dsp:txXfrm>
        <a:off x="558959" y="217897"/>
        <a:ext cx="1084340" cy="1110378"/>
      </dsp:txXfrm>
    </dsp:sp>
    <dsp:sp modelId="{CD762C01-C496-47CC-9BE9-00C0772E6FC7}">
      <dsp:nvSpPr>
        <dsp:cNvPr id="0" name=""/>
        <dsp:cNvSpPr/>
      </dsp:nvSpPr>
      <dsp:spPr>
        <a:xfrm>
          <a:off x="1979017" y="217897"/>
          <a:ext cx="2194718" cy="1110378"/>
        </a:xfrm>
        <a:prstGeom prst="chevron">
          <a:avLst/>
        </a:prstGeom>
        <a:solidFill>
          <a:schemeClr val="accent2">
            <a:hueOff val="-3450629"/>
            <a:satOff val="15286"/>
            <a:lumOff val="-562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MY" sz="1800" kern="1200" dirty="0"/>
            <a:t>Object detection model</a:t>
          </a:r>
        </a:p>
      </dsp:txBody>
      <dsp:txXfrm>
        <a:off x="2534206" y="217897"/>
        <a:ext cx="1084340" cy="1110378"/>
      </dsp:txXfrm>
    </dsp:sp>
    <dsp:sp modelId="{870E67AF-BC59-4D5C-ABD2-962AE51E0A14}">
      <dsp:nvSpPr>
        <dsp:cNvPr id="0" name=""/>
        <dsp:cNvSpPr/>
      </dsp:nvSpPr>
      <dsp:spPr>
        <a:xfrm>
          <a:off x="3954264" y="217897"/>
          <a:ext cx="2194718" cy="1110378"/>
        </a:xfrm>
        <a:prstGeom prst="chevron">
          <a:avLst/>
        </a:prstGeom>
        <a:solidFill>
          <a:schemeClr val="accent2">
            <a:hueOff val="-6901259"/>
            <a:satOff val="30573"/>
            <a:lumOff val="-1124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MY" sz="1800" kern="1200" dirty="0"/>
            <a:t>Angle</a:t>
          </a:r>
          <a:r>
            <a:rPr lang="en-MY" sz="1800" kern="1200" baseline="0" dirty="0"/>
            <a:t> and length calculation algorithm</a:t>
          </a:r>
          <a:endParaRPr lang="en-MY" sz="1800" kern="1200" dirty="0"/>
        </a:p>
      </dsp:txBody>
      <dsp:txXfrm>
        <a:off x="4509453" y="217897"/>
        <a:ext cx="1084340" cy="1110378"/>
      </dsp:txXfrm>
    </dsp:sp>
    <dsp:sp modelId="{315FB2C1-7BFF-424E-83D5-EDD7A9D3483A}">
      <dsp:nvSpPr>
        <dsp:cNvPr id="0" name=""/>
        <dsp:cNvSpPr/>
      </dsp:nvSpPr>
      <dsp:spPr>
        <a:xfrm>
          <a:off x="5929510" y="217897"/>
          <a:ext cx="2194718" cy="1110378"/>
        </a:xfrm>
        <a:prstGeom prst="chevron">
          <a:avLst/>
        </a:prstGeom>
        <a:solidFill>
          <a:schemeClr val="accent2">
            <a:hueOff val="-10351888"/>
            <a:satOff val="45859"/>
            <a:lumOff val="-1686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MY" sz="1800" kern="1200" dirty="0"/>
            <a:t>Machine</a:t>
          </a:r>
          <a:r>
            <a:rPr lang="en-MY" sz="1800" kern="1200" baseline="0" dirty="0"/>
            <a:t> learning model</a:t>
          </a:r>
          <a:endParaRPr lang="en-MY" sz="1800" kern="1200" dirty="0"/>
        </a:p>
      </dsp:txBody>
      <dsp:txXfrm>
        <a:off x="6484699" y="217897"/>
        <a:ext cx="1084340" cy="111037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52C4B3-21D8-4306-885F-F62D2B9C0BBF}" type="datetimeFigureOut">
              <a:rPr lang="en-MY" smtClean="0"/>
              <a:t>26/10/2024</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7EE555-D3A5-4D1C-A64E-D80F0A9EF005}" type="slidenum">
              <a:rPr lang="en-MY" smtClean="0"/>
              <a:t>‹#›</a:t>
            </a:fld>
            <a:endParaRPr lang="en-MY"/>
          </a:p>
        </p:txBody>
      </p:sp>
    </p:spTree>
    <p:extLst>
      <p:ext uri="{BB962C8B-B14F-4D97-AF65-F5344CB8AC3E}">
        <p14:creationId xmlns:p14="http://schemas.microsoft.com/office/powerpoint/2010/main" val="4099102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Georgia" panose="02040502050405020303" pitchFamily="18" charset="0"/>
              </a:rPr>
              <a:t>PTB rates are highest in the Northern Territory (NT)</a:t>
            </a:r>
            <a:r>
              <a:rPr lang="en-MY" b="0" i="0" dirty="0">
                <a:solidFill>
                  <a:srgbClr val="333333"/>
                </a:solidFill>
                <a:effectLst/>
                <a:latin typeface="Georgia" panose="02040502050405020303" pitchFamily="18" charset="0"/>
              </a:rPr>
              <a:t>.</a:t>
            </a:r>
            <a:r>
              <a:rPr lang="zh-CN" altLang="en-US" b="0" i="0" dirty="0">
                <a:solidFill>
                  <a:srgbClr val="333333"/>
                </a:solidFill>
                <a:effectLst/>
                <a:latin typeface="Georgia" panose="02040502050405020303" pitchFamily="18" charset="0"/>
              </a:rPr>
              <a:t> </a:t>
            </a:r>
            <a:endParaRPr lang="en-MY" altLang="zh-CN" b="0" i="0" dirty="0">
              <a:solidFill>
                <a:srgbClr val="333333"/>
              </a:solidFill>
              <a:effectLst/>
              <a:latin typeface="Georgia" panose="02040502050405020303" pitchFamily="18" charset="0"/>
            </a:endParaRPr>
          </a:p>
          <a:p>
            <a:r>
              <a:rPr lang="en-US" b="0" i="0" dirty="0">
                <a:solidFill>
                  <a:srgbClr val="212121"/>
                </a:solidFill>
                <a:effectLst/>
                <a:latin typeface="Cambria" panose="02040503050406030204" pitchFamily="18" charset="0"/>
              </a:rPr>
              <a:t>most common cause of death for children under five years of age</a:t>
            </a:r>
            <a:endParaRPr lang="en-MY" dirty="0"/>
          </a:p>
        </p:txBody>
      </p:sp>
      <p:sp>
        <p:nvSpPr>
          <p:cNvPr id="4" name="Slide Number Placeholder 3"/>
          <p:cNvSpPr>
            <a:spLocks noGrp="1"/>
          </p:cNvSpPr>
          <p:nvPr>
            <p:ph type="sldNum" sz="quarter" idx="5"/>
          </p:nvPr>
        </p:nvSpPr>
        <p:spPr/>
        <p:txBody>
          <a:bodyPr/>
          <a:lstStyle/>
          <a:p>
            <a:fld id="{547EE555-D3A5-4D1C-A64E-D80F0A9EF005}" type="slidenum">
              <a:rPr lang="en-MY" smtClean="0"/>
              <a:t>4</a:t>
            </a:fld>
            <a:endParaRPr lang="en-MY"/>
          </a:p>
        </p:txBody>
      </p:sp>
    </p:spTree>
    <p:extLst>
      <p:ext uri="{BB962C8B-B14F-4D97-AF65-F5344CB8AC3E}">
        <p14:creationId xmlns:p14="http://schemas.microsoft.com/office/powerpoint/2010/main" val="3960483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6D3BBF2-911F-40D9-98FB-69E28D36513A}" type="datetimeFigureOut">
              <a:rPr lang="en-MY" smtClean="0"/>
              <a:t>26/10/2024</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57384C2C-1BB5-4756-B79B-3A4E84FD8F7E}" type="slidenum">
              <a:rPr lang="en-MY" smtClean="0"/>
              <a:t>‹#›</a:t>
            </a:fld>
            <a:endParaRPr lang="en-MY"/>
          </a:p>
        </p:txBody>
      </p:sp>
    </p:spTree>
    <p:extLst>
      <p:ext uri="{BB962C8B-B14F-4D97-AF65-F5344CB8AC3E}">
        <p14:creationId xmlns:p14="http://schemas.microsoft.com/office/powerpoint/2010/main" val="89610516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3BBF2-911F-40D9-98FB-69E28D36513A}" type="datetimeFigureOut">
              <a:rPr lang="en-MY" smtClean="0"/>
              <a:t>26/10/2024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57384C2C-1BB5-4756-B79B-3A4E84FD8F7E}" type="slidenum">
              <a:rPr lang="en-MY" smtClean="0"/>
              <a:t>‹#›</a:t>
            </a:fld>
            <a:endParaRPr lang="en-MY"/>
          </a:p>
        </p:txBody>
      </p:sp>
    </p:spTree>
    <p:extLst>
      <p:ext uri="{BB962C8B-B14F-4D97-AF65-F5344CB8AC3E}">
        <p14:creationId xmlns:p14="http://schemas.microsoft.com/office/powerpoint/2010/main" val="1771249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3BBF2-911F-40D9-98FB-69E28D36513A}" type="datetimeFigureOut">
              <a:rPr lang="en-MY" smtClean="0"/>
              <a:t>26/10/2024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57384C2C-1BB5-4756-B79B-3A4E84FD8F7E}" type="slidenum">
              <a:rPr lang="en-MY" smtClean="0"/>
              <a:t>‹#›</a:t>
            </a:fld>
            <a:endParaRPr lang="en-MY"/>
          </a:p>
        </p:txBody>
      </p:sp>
    </p:spTree>
    <p:extLst>
      <p:ext uri="{BB962C8B-B14F-4D97-AF65-F5344CB8AC3E}">
        <p14:creationId xmlns:p14="http://schemas.microsoft.com/office/powerpoint/2010/main" val="415547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3BBF2-911F-40D9-98FB-69E28D36513A}" type="datetimeFigureOut">
              <a:rPr lang="en-MY" smtClean="0"/>
              <a:t>26/10/2024</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57384C2C-1BB5-4756-B79B-3A4E84FD8F7E}" type="slidenum">
              <a:rPr lang="en-MY" smtClean="0"/>
              <a:t>‹#›</a:t>
            </a:fld>
            <a:endParaRPr lang="en-MY"/>
          </a:p>
        </p:txBody>
      </p:sp>
    </p:spTree>
    <p:extLst>
      <p:ext uri="{BB962C8B-B14F-4D97-AF65-F5344CB8AC3E}">
        <p14:creationId xmlns:p14="http://schemas.microsoft.com/office/powerpoint/2010/main" val="1449361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6D3BBF2-911F-40D9-98FB-69E28D36513A}" type="datetimeFigureOut">
              <a:rPr lang="en-MY" smtClean="0"/>
              <a:t>26/10/2024</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57384C2C-1BB5-4756-B79B-3A4E84FD8F7E}" type="slidenum">
              <a:rPr lang="en-MY" smtClean="0"/>
              <a:t>‹#›</a:t>
            </a:fld>
            <a:endParaRPr lang="en-MY"/>
          </a:p>
        </p:txBody>
      </p:sp>
    </p:spTree>
    <p:extLst>
      <p:ext uri="{BB962C8B-B14F-4D97-AF65-F5344CB8AC3E}">
        <p14:creationId xmlns:p14="http://schemas.microsoft.com/office/powerpoint/2010/main" val="295160023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6D3BBF2-911F-40D9-98FB-69E28D36513A}" type="datetimeFigureOut">
              <a:rPr lang="en-MY" smtClean="0"/>
              <a:t>26/10/2024</a:t>
            </a:fld>
            <a:endParaRPr lang="en-MY"/>
          </a:p>
        </p:txBody>
      </p:sp>
      <p:sp>
        <p:nvSpPr>
          <p:cNvPr id="9" name="Footer Placeholder 8"/>
          <p:cNvSpPr>
            <a:spLocks noGrp="1"/>
          </p:cNvSpPr>
          <p:nvPr>
            <p:ph type="ftr" sz="quarter" idx="11"/>
          </p:nvPr>
        </p:nvSpPr>
        <p:spPr/>
        <p:txBody>
          <a:bodyPr/>
          <a:lstStyle/>
          <a:p>
            <a:endParaRPr lang="en-MY"/>
          </a:p>
        </p:txBody>
      </p:sp>
      <p:sp>
        <p:nvSpPr>
          <p:cNvPr id="10" name="Slide Number Placeholder 9"/>
          <p:cNvSpPr>
            <a:spLocks noGrp="1"/>
          </p:cNvSpPr>
          <p:nvPr>
            <p:ph type="sldNum" sz="quarter" idx="12"/>
          </p:nvPr>
        </p:nvSpPr>
        <p:spPr/>
        <p:txBody>
          <a:bodyPr/>
          <a:lstStyle/>
          <a:p>
            <a:fld id="{57384C2C-1BB5-4756-B79B-3A4E84FD8F7E}" type="slidenum">
              <a:rPr lang="en-MY" smtClean="0"/>
              <a:t>‹#›</a:t>
            </a:fld>
            <a:endParaRPr lang="en-MY"/>
          </a:p>
        </p:txBody>
      </p:sp>
    </p:spTree>
    <p:extLst>
      <p:ext uri="{BB962C8B-B14F-4D97-AF65-F5344CB8AC3E}">
        <p14:creationId xmlns:p14="http://schemas.microsoft.com/office/powerpoint/2010/main" val="366935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6D3BBF2-911F-40D9-98FB-69E28D36513A}" type="datetimeFigureOut">
              <a:rPr lang="en-MY" smtClean="0"/>
              <a:t>26/10/2024</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57384C2C-1BB5-4756-B79B-3A4E84FD8F7E}" type="slidenum">
              <a:rPr lang="en-MY" smtClean="0"/>
              <a:t>‹#›</a:t>
            </a:fld>
            <a:endParaRPr lang="en-MY"/>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5324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3BBF2-911F-40D9-98FB-69E28D36513A}" type="datetimeFigureOut">
              <a:rPr lang="en-MY" smtClean="0"/>
              <a:t>26/10/2024</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57384C2C-1BB5-4756-B79B-3A4E84FD8F7E}" type="slidenum">
              <a:rPr lang="en-MY" smtClean="0"/>
              <a:t>‹#›</a:t>
            </a:fld>
            <a:endParaRPr lang="en-MY"/>
          </a:p>
        </p:txBody>
      </p:sp>
    </p:spTree>
    <p:extLst>
      <p:ext uri="{BB962C8B-B14F-4D97-AF65-F5344CB8AC3E}">
        <p14:creationId xmlns:p14="http://schemas.microsoft.com/office/powerpoint/2010/main" val="3683901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3BBF2-911F-40D9-98FB-69E28D36513A}" type="datetimeFigureOut">
              <a:rPr lang="en-MY" smtClean="0"/>
              <a:t>26/10/2024</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57384C2C-1BB5-4756-B79B-3A4E84FD8F7E}" type="slidenum">
              <a:rPr lang="en-MY" smtClean="0"/>
              <a:t>‹#›</a:t>
            </a:fld>
            <a:endParaRPr lang="en-MY"/>
          </a:p>
        </p:txBody>
      </p:sp>
    </p:spTree>
    <p:extLst>
      <p:ext uri="{BB962C8B-B14F-4D97-AF65-F5344CB8AC3E}">
        <p14:creationId xmlns:p14="http://schemas.microsoft.com/office/powerpoint/2010/main" val="2327944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6D3BBF2-911F-40D9-98FB-69E28D36513A}" type="datetimeFigureOut">
              <a:rPr lang="en-MY" smtClean="0"/>
              <a:t>26/10/2024</a:t>
            </a:fld>
            <a:endParaRPr lang="en-MY"/>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MY"/>
          </a:p>
        </p:txBody>
      </p:sp>
      <p:sp>
        <p:nvSpPr>
          <p:cNvPr id="11" name="Slide Number Placeholder 10"/>
          <p:cNvSpPr>
            <a:spLocks noGrp="1"/>
          </p:cNvSpPr>
          <p:nvPr>
            <p:ph type="sldNum" sz="quarter" idx="12"/>
          </p:nvPr>
        </p:nvSpPr>
        <p:spPr/>
        <p:txBody>
          <a:bodyPr/>
          <a:lstStyle/>
          <a:p>
            <a:fld id="{57384C2C-1BB5-4756-B79B-3A4E84FD8F7E}" type="slidenum">
              <a:rPr lang="en-MY" smtClean="0"/>
              <a:t>‹#›</a:t>
            </a:fld>
            <a:endParaRPr lang="en-MY"/>
          </a:p>
        </p:txBody>
      </p:sp>
    </p:spTree>
    <p:extLst>
      <p:ext uri="{BB962C8B-B14F-4D97-AF65-F5344CB8AC3E}">
        <p14:creationId xmlns:p14="http://schemas.microsoft.com/office/powerpoint/2010/main" val="2643550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6D3BBF2-911F-40D9-98FB-69E28D36513A}" type="datetimeFigureOut">
              <a:rPr lang="en-MY" smtClean="0"/>
              <a:t>26/10/2024</a:t>
            </a:fld>
            <a:endParaRPr lang="en-MY"/>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MY"/>
          </a:p>
        </p:txBody>
      </p:sp>
      <p:sp>
        <p:nvSpPr>
          <p:cNvPr id="10" name="Slide Number Placeholder 9"/>
          <p:cNvSpPr>
            <a:spLocks noGrp="1"/>
          </p:cNvSpPr>
          <p:nvPr>
            <p:ph type="sldNum" sz="quarter" idx="12"/>
          </p:nvPr>
        </p:nvSpPr>
        <p:spPr/>
        <p:txBody>
          <a:bodyPr/>
          <a:lstStyle/>
          <a:p>
            <a:fld id="{57384C2C-1BB5-4756-B79B-3A4E84FD8F7E}" type="slidenum">
              <a:rPr lang="en-MY" smtClean="0"/>
              <a:t>‹#›</a:t>
            </a:fld>
            <a:endParaRPr lang="en-MY"/>
          </a:p>
        </p:txBody>
      </p:sp>
    </p:spTree>
    <p:extLst>
      <p:ext uri="{BB962C8B-B14F-4D97-AF65-F5344CB8AC3E}">
        <p14:creationId xmlns:p14="http://schemas.microsoft.com/office/powerpoint/2010/main" val="2981330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6D3BBF2-911F-40D9-98FB-69E28D36513A}" type="datetimeFigureOut">
              <a:rPr lang="en-MY" smtClean="0"/>
              <a:t>26/10/2024</a:t>
            </a:fld>
            <a:endParaRPr lang="en-MY"/>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MY"/>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7384C2C-1BB5-4756-B79B-3A4E84FD8F7E}" type="slidenum">
              <a:rPr lang="en-MY" smtClean="0"/>
              <a:t>‹#›</a:t>
            </a:fld>
            <a:endParaRPr lang="en-MY"/>
          </a:p>
        </p:txBody>
      </p:sp>
    </p:spTree>
    <p:extLst>
      <p:ext uri="{BB962C8B-B14F-4D97-AF65-F5344CB8AC3E}">
        <p14:creationId xmlns:p14="http://schemas.microsoft.com/office/powerpoint/2010/main" val="34636418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6.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5.svg"/><Relationship Id="rId4" Type="http://schemas.openxmlformats.org/officeDocument/2006/relationships/diagramQuickStyle" Target="../diagrams/quickStyle2.xml"/><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821C3-5C69-E7F7-9CB2-429CC8D94CEB}"/>
              </a:ext>
            </a:extLst>
          </p:cNvPr>
          <p:cNvSpPr>
            <a:spLocks noGrp="1"/>
          </p:cNvSpPr>
          <p:nvPr>
            <p:ph type="ctrTitle"/>
          </p:nvPr>
        </p:nvSpPr>
        <p:spPr>
          <a:xfrm>
            <a:off x="1413476" y="1684921"/>
            <a:ext cx="9365048" cy="2340033"/>
          </a:xfrm>
        </p:spPr>
        <p:txBody>
          <a:bodyPr>
            <a:normAutofit/>
          </a:bodyPr>
          <a:lstStyle/>
          <a:p>
            <a:r>
              <a:rPr lang="en-US" sz="3200" dirty="0"/>
              <a:t>A Machine Learning Image Analysis Approach to Improve Early Prediction of Preterm Birth</a:t>
            </a:r>
            <a:endParaRPr lang="en-MY" sz="3200" dirty="0"/>
          </a:p>
        </p:txBody>
      </p:sp>
      <p:sp>
        <p:nvSpPr>
          <p:cNvPr id="3" name="Subtitle 2">
            <a:extLst>
              <a:ext uri="{FF2B5EF4-FFF2-40B4-BE49-F238E27FC236}">
                <a16:creationId xmlns:a16="http://schemas.microsoft.com/office/drawing/2014/main" id="{D358668B-683D-D01F-E588-84D79CA07DC2}"/>
              </a:ext>
            </a:extLst>
          </p:cNvPr>
          <p:cNvSpPr>
            <a:spLocks noGrp="1"/>
          </p:cNvSpPr>
          <p:nvPr>
            <p:ph type="subTitle" idx="1"/>
          </p:nvPr>
        </p:nvSpPr>
        <p:spPr>
          <a:xfrm>
            <a:off x="2009044" y="4333690"/>
            <a:ext cx="8173911" cy="1897427"/>
          </a:xfrm>
        </p:spPr>
        <p:txBody>
          <a:bodyPr>
            <a:normAutofit/>
          </a:bodyPr>
          <a:lstStyle/>
          <a:p>
            <a:r>
              <a:rPr lang="en-MY" sz="2200" dirty="0"/>
              <a:t>BIDH5002 Digital Health and Data Science Capstone </a:t>
            </a:r>
          </a:p>
          <a:p>
            <a:r>
              <a:rPr lang="en-MY" sz="2200" dirty="0"/>
              <a:t>Project Presented By:  </a:t>
            </a:r>
            <a:r>
              <a:rPr lang="en-US" altLang="zh-CN" sz="2200" dirty="0"/>
              <a:t>Vernise Ang Veng Yan / 540288036</a:t>
            </a:r>
          </a:p>
          <a:p>
            <a:r>
              <a:rPr lang="en-US" sz="2200" dirty="0"/>
              <a:t>In Collaboration With: Royal Prince Alfred Hospital</a:t>
            </a:r>
            <a:endParaRPr lang="en-MY" sz="2200" dirty="0"/>
          </a:p>
        </p:txBody>
      </p:sp>
    </p:spTree>
    <p:extLst>
      <p:ext uri="{BB962C8B-B14F-4D97-AF65-F5344CB8AC3E}">
        <p14:creationId xmlns:p14="http://schemas.microsoft.com/office/powerpoint/2010/main" val="3850454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ABD9AF7B-569D-591A-D902-3C32D821CFFE}"/>
              </a:ext>
            </a:extLst>
          </p:cNvPr>
          <p:cNvSpPr/>
          <p:nvPr/>
        </p:nvSpPr>
        <p:spPr>
          <a:xfrm>
            <a:off x="882977" y="883920"/>
            <a:ext cx="10426045" cy="5271784"/>
          </a:xfrm>
          <a:prstGeom prst="roundRect">
            <a:avLst>
              <a:gd name="adj" fmla="val 8878"/>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Tx/>
              <a:buChar char="-"/>
            </a:pPr>
            <a:endParaRPr lang="en-MY" dirty="0">
              <a:solidFill>
                <a:schemeClr val="tx1"/>
              </a:solidFill>
              <a:ea typeface="DengXian" panose="02010600030101010101" pitchFamily="2" charset="-122"/>
            </a:endParaRPr>
          </a:p>
        </p:txBody>
      </p:sp>
      <p:sp>
        <p:nvSpPr>
          <p:cNvPr id="3" name="Content Placeholder 2">
            <a:extLst>
              <a:ext uri="{FF2B5EF4-FFF2-40B4-BE49-F238E27FC236}">
                <a16:creationId xmlns:a16="http://schemas.microsoft.com/office/drawing/2014/main" id="{9AD1BCDD-374C-C53E-6398-33A4A6EB135D}"/>
              </a:ext>
            </a:extLst>
          </p:cNvPr>
          <p:cNvSpPr>
            <a:spLocks noGrp="1"/>
          </p:cNvSpPr>
          <p:nvPr>
            <p:ph idx="1"/>
          </p:nvPr>
        </p:nvSpPr>
        <p:spPr>
          <a:xfrm>
            <a:off x="1229867" y="1207086"/>
            <a:ext cx="9732264" cy="4766994"/>
          </a:xfrm>
        </p:spPr>
        <p:txBody>
          <a:bodyPr>
            <a:normAutofit/>
          </a:bodyPr>
          <a:lstStyle/>
          <a:p>
            <a:pPr marL="0" indent="0">
              <a:buNone/>
            </a:pPr>
            <a:r>
              <a:rPr lang="en-MY" sz="1500" dirty="0"/>
              <a:t>Object detection models on transvaginal ultrasound:</a:t>
            </a:r>
          </a:p>
          <a:p>
            <a:r>
              <a:rPr lang="en-MY" sz="1500" dirty="0"/>
              <a:t>Use U-Net to perform segmentation on endometrium (Singhal, 2017)</a:t>
            </a:r>
          </a:p>
          <a:p>
            <a:r>
              <a:rPr lang="en-MY" sz="1500" dirty="0"/>
              <a:t>Use U-Net </a:t>
            </a:r>
            <a:r>
              <a:rPr lang="en-US" sz="1500" b="0" i="0" dirty="0">
                <a:solidFill>
                  <a:srgbClr val="333333"/>
                </a:solidFill>
                <a:effectLst/>
              </a:rPr>
              <a:t>estimate the surface of the ovarian volume (</a:t>
            </a:r>
            <a:r>
              <a:rPr lang="en-US" sz="1500" b="0" i="0" dirty="0" err="1">
                <a:solidFill>
                  <a:srgbClr val="333333"/>
                </a:solidFill>
                <a:effectLst/>
              </a:rPr>
              <a:t>Narra</a:t>
            </a:r>
            <a:r>
              <a:rPr lang="en-US" sz="1500" b="0" i="0" dirty="0">
                <a:solidFill>
                  <a:srgbClr val="333333"/>
                </a:solidFill>
                <a:effectLst/>
              </a:rPr>
              <a:t>, 2018)</a:t>
            </a:r>
            <a:endParaRPr lang="en-MY" sz="1500" b="0" i="0" dirty="0">
              <a:solidFill>
                <a:srgbClr val="333333"/>
              </a:solidFill>
              <a:effectLst/>
            </a:endParaRPr>
          </a:p>
          <a:p>
            <a:r>
              <a:rPr lang="en-US" sz="1500" b="0" i="0" dirty="0">
                <a:solidFill>
                  <a:srgbClr val="1B1B1B"/>
                </a:solidFill>
                <a:effectLst/>
              </a:rPr>
              <a:t>Compare performance of VGG16, InceptionV3, ResNet50, and ResNet101 to classify </a:t>
            </a:r>
            <a:r>
              <a:rPr lang="en-MY" sz="1500" b="0" i="0" dirty="0">
                <a:solidFill>
                  <a:srgbClr val="1B1B1B"/>
                </a:solidFill>
                <a:effectLst/>
              </a:rPr>
              <a:t>intrauterine adhesion (IUA) and non-IUA patients (Zhao, 2023)</a:t>
            </a:r>
          </a:p>
          <a:p>
            <a:r>
              <a:rPr lang="en-MY" sz="1500" b="0" i="0" dirty="0">
                <a:solidFill>
                  <a:srgbClr val="222222"/>
                </a:solidFill>
                <a:effectLst/>
              </a:rPr>
              <a:t>Use SSD and DAR-SSD for the </a:t>
            </a:r>
            <a:r>
              <a:rPr lang="en-US" sz="1500" b="0" i="0" dirty="0">
                <a:solidFill>
                  <a:srgbClr val="222222"/>
                </a:solidFill>
                <a:effectLst/>
              </a:rPr>
              <a:t>detection and recognition of cervical cancer region (Wei, 2019)</a:t>
            </a:r>
          </a:p>
          <a:p>
            <a:endParaRPr lang="en-MY" sz="1500" dirty="0">
              <a:solidFill>
                <a:srgbClr val="222222"/>
              </a:solidFill>
            </a:endParaRPr>
          </a:p>
          <a:p>
            <a:pPr marL="0" indent="0">
              <a:buNone/>
            </a:pPr>
            <a:r>
              <a:rPr lang="en-MY" sz="1500" dirty="0" err="1">
                <a:solidFill>
                  <a:srgbClr val="222222"/>
                </a:solidFill>
              </a:rPr>
              <a:t>EfficientDet</a:t>
            </a:r>
            <a:r>
              <a:rPr lang="en-MY" sz="1500" dirty="0">
                <a:solidFill>
                  <a:srgbClr val="222222"/>
                </a:solidFill>
              </a:rPr>
              <a:t> in medical imaging:</a:t>
            </a:r>
          </a:p>
          <a:p>
            <a:r>
              <a:rPr lang="en-MY" sz="1500" dirty="0">
                <a:solidFill>
                  <a:srgbClr val="222222"/>
                </a:solidFill>
              </a:rPr>
              <a:t>Breast ultrasound tumour detection (Liu, 2022)</a:t>
            </a:r>
          </a:p>
          <a:p>
            <a:r>
              <a:rPr lang="en-US" sz="1500" dirty="0">
                <a:solidFill>
                  <a:srgbClr val="222222"/>
                </a:solidFill>
              </a:rPr>
              <a:t>Automatic Detection of Uterine Fibroids (Yang, 2022)</a:t>
            </a:r>
          </a:p>
          <a:p>
            <a:r>
              <a:rPr lang="en-US" sz="1500" dirty="0">
                <a:solidFill>
                  <a:srgbClr val="222222"/>
                </a:solidFill>
              </a:rPr>
              <a:t>Vessel Detection (Nguyen, 2023)</a:t>
            </a:r>
          </a:p>
          <a:p>
            <a:pPr marL="0" indent="0">
              <a:buNone/>
            </a:pPr>
            <a:endParaRPr lang="en-US" sz="1500" dirty="0">
              <a:solidFill>
                <a:srgbClr val="222222"/>
              </a:solidFill>
            </a:endParaRPr>
          </a:p>
          <a:p>
            <a:pPr marL="0" indent="0">
              <a:buNone/>
            </a:pPr>
            <a:r>
              <a:rPr lang="en-MY" sz="1500" b="1" dirty="0">
                <a:solidFill>
                  <a:srgbClr val="222222"/>
                </a:solidFill>
              </a:rPr>
              <a:t>Literature Gap: </a:t>
            </a:r>
            <a:r>
              <a:rPr lang="en-MY" sz="1500" dirty="0">
                <a:solidFill>
                  <a:srgbClr val="222222"/>
                </a:solidFill>
              </a:rPr>
              <a:t>No published paper on automatic prediction of preterm birth risk using transvaginal ultrasounds, but related research reveals opportunities</a:t>
            </a:r>
            <a:endParaRPr lang="en-MY" sz="1500" b="1" dirty="0">
              <a:solidFill>
                <a:srgbClr val="222222"/>
              </a:solidFill>
            </a:endParaRPr>
          </a:p>
        </p:txBody>
      </p:sp>
      <p:sp>
        <p:nvSpPr>
          <p:cNvPr id="6" name="Rectangle 5">
            <a:extLst>
              <a:ext uri="{FF2B5EF4-FFF2-40B4-BE49-F238E27FC236}">
                <a16:creationId xmlns:a16="http://schemas.microsoft.com/office/drawing/2014/main" id="{76CDB594-9177-B6F7-5388-DA59EBD419B2}"/>
              </a:ext>
            </a:extLst>
          </p:cNvPr>
          <p:cNvSpPr/>
          <p:nvPr/>
        </p:nvSpPr>
        <p:spPr>
          <a:xfrm>
            <a:off x="2883465" y="35536"/>
            <a:ext cx="873251" cy="646331"/>
          </a:xfrm>
          <a:prstGeom prst="rect">
            <a:avLst/>
          </a:prstGeom>
          <a:noFill/>
        </p:spPr>
        <p:txBody>
          <a:bodyPr wrap="square" lIns="91440" tIns="45720" rIns="91440" bIns="45720">
            <a:spAutoFit/>
          </a:bodyPr>
          <a:lstStyle/>
          <a:p>
            <a:pPr algn="ctr"/>
            <a:r>
              <a:rPr lang="en-US" sz="3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Franklin Gothic Demi Cond" panose="020B0706030402020204" pitchFamily="34" charset="0"/>
              </a:rPr>
              <a:t>02</a:t>
            </a:r>
          </a:p>
        </p:txBody>
      </p:sp>
      <p:sp>
        <p:nvSpPr>
          <p:cNvPr id="7" name="Title 1">
            <a:extLst>
              <a:ext uri="{FF2B5EF4-FFF2-40B4-BE49-F238E27FC236}">
                <a16:creationId xmlns:a16="http://schemas.microsoft.com/office/drawing/2014/main" id="{AD18278B-A78A-BE85-A238-5935FB894E32}"/>
              </a:ext>
            </a:extLst>
          </p:cNvPr>
          <p:cNvSpPr txBox="1">
            <a:spLocks/>
          </p:cNvSpPr>
          <p:nvPr/>
        </p:nvSpPr>
        <p:spPr bwMode="black">
          <a:xfrm>
            <a:off x="3653818" y="358701"/>
            <a:ext cx="4884362" cy="64633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MY" dirty="0"/>
              <a:t>RELATED WORK</a:t>
            </a:r>
          </a:p>
        </p:txBody>
      </p:sp>
    </p:spTree>
    <p:extLst>
      <p:ext uri="{BB962C8B-B14F-4D97-AF65-F5344CB8AC3E}">
        <p14:creationId xmlns:p14="http://schemas.microsoft.com/office/powerpoint/2010/main" val="1826757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0DFB98-2B27-4BCA-76BD-35BB660EFD2A}"/>
              </a:ext>
            </a:extLst>
          </p:cNvPr>
          <p:cNvSpPr/>
          <p:nvPr/>
        </p:nvSpPr>
        <p:spPr>
          <a:xfrm>
            <a:off x="2877982" y="338814"/>
            <a:ext cx="873251" cy="646331"/>
          </a:xfrm>
          <a:prstGeom prst="rect">
            <a:avLst/>
          </a:prstGeom>
          <a:noFill/>
        </p:spPr>
        <p:txBody>
          <a:bodyPr wrap="square" lIns="91440" tIns="45720" rIns="91440" bIns="45720">
            <a:spAutoFit/>
          </a:bodyPr>
          <a:lstStyle/>
          <a:p>
            <a:pPr algn="ctr"/>
            <a:r>
              <a:rPr lang="en-US" sz="3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Franklin Gothic Demi Cond" panose="020B0706030402020204" pitchFamily="34" charset="0"/>
              </a:rPr>
              <a:t>03</a:t>
            </a:r>
          </a:p>
        </p:txBody>
      </p:sp>
      <p:sp>
        <p:nvSpPr>
          <p:cNvPr id="5" name="Title 1">
            <a:extLst>
              <a:ext uri="{FF2B5EF4-FFF2-40B4-BE49-F238E27FC236}">
                <a16:creationId xmlns:a16="http://schemas.microsoft.com/office/drawing/2014/main" id="{4C9F408A-23D4-B0CD-A262-CADB7BAC9679}"/>
              </a:ext>
            </a:extLst>
          </p:cNvPr>
          <p:cNvSpPr txBox="1">
            <a:spLocks/>
          </p:cNvSpPr>
          <p:nvPr/>
        </p:nvSpPr>
        <p:spPr bwMode="black">
          <a:xfrm>
            <a:off x="3009958" y="880448"/>
            <a:ext cx="6172084" cy="1003003"/>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MY" dirty="0"/>
              <a:t>Methods</a:t>
            </a:r>
          </a:p>
        </p:txBody>
      </p:sp>
      <p:graphicFrame>
        <p:nvGraphicFramePr>
          <p:cNvPr id="27" name="Diagram 26">
            <a:extLst>
              <a:ext uri="{FF2B5EF4-FFF2-40B4-BE49-F238E27FC236}">
                <a16:creationId xmlns:a16="http://schemas.microsoft.com/office/drawing/2014/main" id="{CAB1BE21-ADEA-4188-6857-8606BFD1A7E2}"/>
              </a:ext>
            </a:extLst>
          </p:cNvPr>
          <p:cNvGraphicFramePr/>
          <p:nvPr>
            <p:extLst>
              <p:ext uri="{D42A27DB-BD31-4B8C-83A1-F6EECF244321}">
                <p14:modId xmlns:p14="http://schemas.microsoft.com/office/powerpoint/2010/main" val="2011626984"/>
              </p:ext>
            </p:extLst>
          </p:nvPr>
        </p:nvGraphicFramePr>
        <p:xfrm>
          <a:off x="2031999" y="2445212"/>
          <a:ext cx="8128000" cy="1546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9" name="Straight Arrow Connector 28">
            <a:extLst>
              <a:ext uri="{FF2B5EF4-FFF2-40B4-BE49-F238E27FC236}">
                <a16:creationId xmlns:a16="http://schemas.microsoft.com/office/drawing/2014/main" id="{42C197B8-3242-438C-C30A-6A62BD44A9C4}"/>
              </a:ext>
            </a:extLst>
          </p:cNvPr>
          <p:cNvCxnSpPr/>
          <p:nvPr/>
        </p:nvCxnSpPr>
        <p:spPr>
          <a:xfrm>
            <a:off x="2139885" y="4251488"/>
            <a:ext cx="79258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336A07F3-E1D1-1A3A-77C4-CE49EFCDFEC8}"/>
              </a:ext>
            </a:extLst>
          </p:cNvPr>
          <p:cNvSpPr/>
          <p:nvPr/>
        </p:nvSpPr>
        <p:spPr>
          <a:xfrm>
            <a:off x="4120403" y="5836675"/>
            <a:ext cx="4083169"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Transvaginal Ultrasound Images</a:t>
            </a: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32" name="Picture 31">
            <a:extLst>
              <a:ext uri="{FF2B5EF4-FFF2-40B4-BE49-F238E27FC236}">
                <a16:creationId xmlns:a16="http://schemas.microsoft.com/office/drawing/2014/main" id="{651311FA-861D-06CF-4EA7-E350DFB86F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45953" y="4420854"/>
            <a:ext cx="2111556" cy="1415821"/>
          </a:xfrm>
          <a:prstGeom prst="rect">
            <a:avLst/>
          </a:prstGeom>
        </p:spPr>
      </p:pic>
    </p:spTree>
    <p:extLst>
      <p:ext uri="{BB962C8B-B14F-4D97-AF65-F5344CB8AC3E}">
        <p14:creationId xmlns:p14="http://schemas.microsoft.com/office/powerpoint/2010/main" val="2475283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095D9-CF54-71C5-B254-DBE1FBE2761F}"/>
              </a:ext>
            </a:extLst>
          </p:cNvPr>
          <p:cNvSpPr>
            <a:spLocks noGrp="1"/>
          </p:cNvSpPr>
          <p:nvPr>
            <p:ph type="title"/>
          </p:nvPr>
        </p:nvSpPr>
        <p:spPr>
          <a:xfrm>
            <a:off x="3912186" y="428221"/>
            <a:ext cx="4367627" cy="703852"/>
          </a:xfrm>
        </p:spPr>
        <p:txBody>
          <a:bodyPr>
            <a:normAutofit/>
          </a:bodyPr>
          <a:lstStyle/>
          <a:p>
            <a:r>
              <a:rPr lang="en-MY" sz="2400" dirty="0"/>
              <a:t>DATA COLLECTION</a:t>
            </a:r>
          </a:p>
        </p:txBody>
      </p:sp>
      <p:sp>
        <p:nvSpPr>
          <p:cNvPr id="3" name="Content Placeholder 2">
            <a:extLst>
              <a:ext uri="{FF2B5EF4-FFF2-40B4-BE49-F238E27FC236}">
                <a16:creationId xmlns:a16="http://schemas.microsoft.com/office/drawing/2014/main" id="{0F7C6163-31A1-215A-597F-8941058215BE}"/>
              </a:ext>
            </a:extLst>
          </p:cNvPr>
          <p:cNvSpPr>
            <a:spLocks noGrp="1"/>
          </p:cNvSpPr>
          <p:nvPr>
            <p:ph idx="1"/>
          </p:nvPr>
        </p:nvSpPr>
        <p:spPr>
          <a:xfrm>
            <a:off x="811515" y="1342737"/>
            <a:ext cx="5366069" cy="5274879"/>
          </a:xfrm>
        </p:spPr>
        <p:txBody>
          <a:bodyPr>
            <a:normAutofit/>
          </a:bodyPr>
          <a:lstStyle/>
          <a:p>
            <a:r>
              <a:rPr lang="en-MY" sz="1300" dirty="0"/>
              <a:t>Public dataset + hospital</a:t>
            </a:r>
          </a:p>
          <a:p>
            <a:pPr lvl="1"/>
            <a:r>
              <a:rPr lang="en-MY" sz="1300" dirty="0"/>
              <a:t>71 images</a:t>
            </a:r>
          </a:p>
          <a:p>
            <a:pPr lvl="1"/>
            <a:r>
              <a:rPr lang="en-MY" sz="1300" dirty="0"/>
              <a:t>Training: 70%, Testing: 20%, Validation: 10%</a:t>
            </a:r>
          </a:p>
          <a:p>
            <a:pPr lvl="1"/>
            <a:r>
              <a:rPr lang="en-MY" sz="1300" dirty="0"/>
              <a:t>Ensure fairness for both datasets</a:t>
            </a:r>
          </a:p>
          <a:p>
            <a:r>
              <a:rPr lang="en-MY" sz="1300" dirty="0"/>
              <a:t>Images were uploaded to the </a:t>
            </a:r>
            <a:r>
              <a:rPr lang="en-MY" sz="1300" dirty="0" err="1"/>
              <a:t>Roboflow</a:t>
            </a:r>
            <a:r>
              <a:rPr lang="en-MY" sz="1300" dirty="0"/>
              <a:t> platform</a:t>
            </a:r>
          </a:p>
          <a:p>
            <a:r>
              <a:rPr lang="en-MY" sz="1300" dirty="0"/>
              <a:t>Data annotation:</a:t>
            </a:r>
          </a:p>
          <a:p>
            <a:pPr lvl="1"/>
            <a:r>
              <a:rPr lang="en-MY" sz="1300" dirty="0"/>
              <a:t>Labels: inner uterine wall, external ostium and internal ostium</a:t>
            </a:r>
          </a:p>
          <a:p>
            <a:r>
              <a:rPr lang="en-MY" sz="1300" dirty="0"/>
              <a:t>Pre-processing</a:t>
            </a:r>
          </a:p>
          <a:p>
            <a:pPr marL="571500" lvl="1" indent="-342900">
              <a:buFont typeface="+mj-lt"/>
              <a:buAutoNum type="arabicPeriod"/>
            </a:pPr>
            <a:r>
              <a:rPr lang="en-MY" sz="1300" dirty="0"/>
              <a:t>Auto-orient</a:t>
            </a:r>
          </a:p>
          <a:p>
            <a:pPr marL="571500" lvl="1" indent="-342900">
              <a:buFont typeface="+mj-lt"/>
              <a:buAutoNum type="arabicPeriod"/>
            </a:pPr>
            <a:r>
              <a:rPr lang="en-MY" sz="1300" dirty="0"/>
              <a:t>Resize: 1000 x 600</a:t>
            </a:r>
          </a:p>
          <a:p>
            <a:r>
              <a:rPr lang="en-MY" sz="1300" dirty="0"/>
              <a:t>Augmentation</a:t>
            </a:r>
          </a:p>
          <a:p>
            <a:pPr marL="571500" lvl="1" indent="-342900">
              <a:buFont typeface="+mj-lt"/>
              <a:buAutoNum type="arabicPeriod"/>
            </a:pPr>
            <a:r>
              <a:rPr lang="en-MY" sz="1300" dirty="0"/>
              <a:t>Rotate: -15</a:t>
            </a:r>
            <a:r>
              <a:rPr lang="en-MY" sz="1300" b="0" i="0" kern="1200" dirty="0">
                <a:solidFill>
                  <a:schemeClr val="dk1"/>
                </a:solidFill>
                <a:effectLst/>
                <a:latin typeface="+mn-lt"/>
                <a:ea typeface="+mn-ea"/>
                <a:cs typeface="+mn-cs"/>
              </a:rPr>
              <a:t>°</a:t>
            </a:r>
            <a:r>
              <a:rPr lang="en-MY" sz="1300" dirty="0"/>
              <a:t> ~ +15</a:t>
            </a:r>
            <a:r>
              <a:rPr lang="en-MY" sz="1300" b="0" i="0" kern="1200" dirty="0">
                <a:solidFill>
                  <a:schemeClr val="dk1"/>
                </a:solidFill>
                <a:effectLst/>
                <a:latin typeface="+mn-lt"/>
                <a:ea typeface="+mn-ea"/>
                <a:cs typeface="+mn-cs"/>
              </a:rPr>
              <a:t>°</a:t>
            </a:r>
          </a:p>
          <a:p>
            <a:pPr marL="571500" lvl="1" indent="-342900">
              <a:buFont typeface="+mj-lt"/>
              <a:buAutoNum type="arabicPeriod"/>
            </a:pPr>
            <a:r>
              <a:rPr lang="en-MY" sz="1300" dirty="0">
                <a:solidFill>
                  <a:schemeClr val="dk1"/>
                </a:solidFill>
              </a:rPr>
              <a:t>Exposure: -10% ~ +10%</a:t>
            </a:r>
          </a:p>
          <a:p>
            <a:pPr lvl="1"/>
            <a:r>
              <a:rPr lang="en-MY" sz="1300" dirty="0">
                <a:solidFill>
                  <a:schemeClr val="dk1"/>
                </a:solidFill>
              </a:rPr>
              <a:t>After augmentation: 147 images for training</a:t>
            </a:r>
          </a:p>
          <a:p>
            <a:r>
              <a:rPr lang="en-MY" sz="1300" dirty="0">
                <a:solidFill>
                  <a:schemeClr val="dk1"/>
                </a:solidFill>
              </a:rPr>
              <a:t>Model deployment</a:t>
            </a:r>
          </a:p>
        </p:txBody>
      </p:sp>
      <p:graphicFrame>
        <p:nvGraphicFramePr>
          <p:cNvPr id="4" name="Table 3">
            <a:extLst>
              <a:ext uri="{FF2B5EF4-FFF2-40B4-BE49-F238E27FC236}">
                <a16:creationId xmlns:a16="http://schemas.microsoft.com/office/drawing/2014/main" id="{63DB5F7A-C1C3-2EE8-60FD-E6C4849AE979}"/>
              </a:ext>
            </a:extLst>
          </p:cNvPr>
          <p:cNvGraphicFramePr>
            <a:graphicFrameLocks noGrp="1"/>
          </p:cNvGraphicFramePr>
          <p:nvPr>
            <p:extLst>
              <p:ext uri="{D42A27DB-BD31-4B8C-83A1-F6EECF244321}">
                <p14:modId xmlns:p14="http://schemas.microsoft.com/office/powerpoint/2010/main" val="3653097708"/>
              </p:ext>
            </p:extLst>
          </p:nvPr>
        </p:nvGraphicFramePr>
        <p:xfrm>
          <a:off x="6324803" y="1574800"/>
          <a:ext cx="5067441" cy="1854200"/>
        </p:xfrm>
        <a:graphic>
          <a:graphicData uri="http://schemas.openxmlformats.org/drawingml/2006/table">
            <a:tbl>
              <a:tblPr firstRow="1" bandRow="1">
                <a:tableStyleId>{21E4AEA4-8DFA-4A89-87EB-49C32662AFE0}</a:tableStyleId>
              </a:tblPr>
              <a:tblGrid>
                <a:gridCol w="1689147">
                  <a:extLst>
                    <a:ext uri="{9D8B030D-6E8A-4147-A177-3AD203B41FA5}">
                      <a16:colId xmlns:a16="http://schemas.microsoft.com/office/drawing/2014/main" val="3727116103"/>
                    </a:ext>
                  </a:extLst>
                </a:gridCol>
                <a:gridCol w="1689147">
                  <a:extLst>
                    <a:ext uri="{9D8B030D-6E8A-4147-A177-3AD203B41FA5}">
                      <a16:colId xmlns:a16="http://schemas.microsoft.com/office/drawing/2014/main" val="1768026380"/>
                    </a:ext>
                  </a:extLst>
                </a:gridCol>
                <a:gridCol w="1689147">
                  <a:extLst>
                    <a:ext uri="{9D8B030D-6E8A-4147-A177-3AD203B41FA5}">
                      <a16:colId xmlns:a16="http://schemas.microsoft.com/office/drawing/2014/main" val="1736780938"/>
                    </a:ext>
                  </a:extLst>
                </a:gridCol>
              </a:tblGrid>
              <a:tr h="370840">
                <a:tc>
                  <a:txBody>
                    <a:bodyPr/>
                    <a:lstStyle/>
                    <a:p>
                      <a:endParaRPr lang="en-MY" dirty="0"/>
                    </a:p>
                  </a:txBody>
                  <a:tcPr/>
                </a:tc>
                <a:tc>
                  <a:txBody>
                    <a:bodyPr/>
                    <a:lstStyle/>
                    <a:p>
                      <a:pPr algn="ctr"/>
                      <a:r>
                        <a:rPr lang="en-MY" dirty="0"/>
                        <a:t>Public dataset</a:t>
                      </a:r>
                    </a:p>
                  </a:txBody>
                  <a:tcPr/>
                </a:tc>
                <a:tc>
                  <a:txBody>
                    <a:bodyPr/>
                    <a:lstStyle/>
                    <a:p>
                      <a:pPr algn="ctr"/>
                      <a:r>
                        <a:rPr lang="en-MY" dirty="0"/>
                        <a:t>Hospital</a:t>
                      </a:r>
                    </a:p>
                  </a:txBody>
                  <a:tcPr/>
                </a:tc>
                <a:extLst>
                  <a:ext uri="{0D108BD9-81ED-4DB2-BD59-A6C34878D82A}">
                    <a16:rowId xmlns:a16="http://schemas.microsoft.com/office/drawing/2014/main" val="1886093443"/>
                  </a:ext>
                </a:extLst>
              </a:tr>
              <a:tr h="370840">
                <a:tc>
                  <a:txBody>
                    <a:bodyPr/>
                    <a:lstStyle/>
                    <a:p>
                      <a:pPr algn="ctr"/>
                      <a:r>
                        <a:rPr lang="en-MY" dirty="0"/>
                        <a:t>Training</a:t>
                      </a:r>
                    </a:p>
                  </a:txBody>
                  <a:tcPr/>
                </a:tc>
                <a:tc>
                  <a:txBody>
                    <a:bodyPr/>
                    <a:lstStyle/>
                    <a:p>
                      <a:pPr algn="ctr"/>
                      <a:r>
                        <a:rPr lang="en-MY" dirty="0"/>
                        <a:t>34</a:t>
                      </a:r>
                    </a:p>
                  </a:txBody>
                  <a:tcPr/>
                </a:tc>
                <a:tc>
                  <a:txBody>
                    <a:bodyPr/>
                    <a:lstStyle/>
                    <a:p>
                      <a:pPr algn="ctr"/>
                      <a:r>
                        <a:rPr lang="en-MY" dirty="0"/>
                        <a:t>15</a:t>
                      </a:r>
                    </a:p>
                  </a:txBody>
                  <a:tcPr/>
                </a:tc>
                <a:extLst>
                  <a:ext uri="{0D108BD9-81ED-4DB2-BD59-A6C34878D82A}">
                    <a16:rowId xmlns:a16="http://schemas.microsoft.com/office/drawing/2014/main" val="1579767896"/>
                  </a:ext>
                </a:extLst>
              </a:tr>
              <a:tr h="370840">
                <a:tc>
                  <a:txBody>
                    <a:bodyPr/>
                    <a:lstStyle/>
                    <a:p>
                      <a:pPr algn="ctr"/>
                      <a:r>
                        <a:rPr lang="en-MY" dirty="0"/>
                        <a:t>Validation</a:t>
                      </a:r>
                    </a:p>
                  </a:txBody>
                  <a:tcPr/>
                </a:tc>
                <a:tc>
                  <a:txBody>
                    <a:bodyPr/>
                    <a:lstStyle/>
                    <a:p>
                      <a:pPr algn="ctr"/>
                      <a:r>
                        <a:rPr lang="en-MY" dirty="0"/>
                        <a:t>5</a:t>
                      </a:r>
                    </a:p>
                  </a:txBody>
                  <a:tcPr/>
                </a:tc>
                <a:tc>
                  <a:txBody>
                    <a:bodyPr/>
                    <a:lstStyle/>
                    <a:p>
                      <a:pPr algn="ctr"/>
                      <a:r>
                        <a:rPr lang="en-MY" dirty="0"/>
                        <a:t>3</a:t>
                      </a:r>
                    </a:p>
                  </a:txBody>
                  <a:tcPr/>
                </a:tc>
                <a:extLst>
                  <a:ext uri="{0D108BD9-81ED-4DB2-BD59-A6C34878D82A}">
                    <a16:rowId xmlns:a16="http://schemas.microsoft.com/office/drawing/2014/main" val="1647428196"/>
                  </a:ext>
                </a:extLst>
              </a:tr>
              <a:tr h="370840">
                <a:tc>
                  <a:txBody>
                    <a:bodyPr/>
                    <a:lstStyle/>
                    <a:p>
                      <a:pPr algn="ctr"/>
                      <a:r>
                        <a:rPr lang="en-MY" dirty="0"/>
                        <a:t>Testing</a:t>
                      </a:r>
                    </a:p>
                  </a:txBody>
                  <a:tcPr/>
                </a:tc>
                <a:tc>
                  <a:txBody>
                    <a:bodyPr/>
                    <a:lstStyle/>
                    <a:p>
                      <a:pPr algn="ctr"/>
                      <a:r>
                        <a:rPr lang="en-MY" dirty="0"/>
                        <a:t>9</a:t>
                      </a:r>
                    </a:p>
                  </a:txBody>
                  <a:tcPr/>
                </a:tc>
                <a:tc>
                  <a:txBody>
                    <a:bodyPr/>
                    <a:lstStyle/>
                    <a:p>
                      <a:pPr algn="ctr"/>
                      <a:r>
                        <a:rPr lang="en-MY" dirty="0"/>
                        <a:t>5</a:t>
                      </a:r>
                    </a:p>
                  </a:txBody>
                  <a:tcPr/>
                </a:tc>
                <a:extLst>
                  <a:ext uri="{0D108BD9-81ED-4DB2-BD59-A6C34878D82A}">
                    <a16:rowId xmlns:a16="http://schemas.microsoft.com/office/drawing/2014/main" val="712282825"/>
                  </a:ext>
                </a:extLst>
              </a:tr>
              <a:tr h="370840">
                <a:tc>
                  <a:txBody>
                    <a:bodyPr/>
                    <a:lstStyle/>
                    <a:p>
                      <a:pPr algn="ctr"/>
                      <a:r>
                        <a:rPr lang="en-MY" b="1" dirty="0"/>
                        <a:t>Total</a:t>
                      </a:r>
                    </a:p>
                  </a:txBody>
                  <a:tcPr/>
                </a:tc>
                <a:tc>
                  <a:txBody>
                    <a:bodyPr/>
                    <a:lstStyle/>
                    <a:p>
                      <a:pPr algn="ctr"/>
                      <a:r>
                        <a:rPr lang="en-MY" b="1" dirty="0"/>
                        <a:t>48</a:t>
                      </a:r>
                    </a:p>
                  </a:txBody>
                  <a:tcPr/>
                </a:tc>
                <a:tc>
                  <a:txBody>
                    <a:bodyPr/>
                    <a:lstStyle/>
                    <a:p>
                      <a:pPr algn="ctr"/>
                      <a:r>
                        <a:rPr lang="en-MY" b="1" dirty="0"/>
                        <a:t>23</a:t>
                      </a:r>
                    </a:p>
                  </a:txBody>
                  <a:tcPr/>
                </a:tc>
                <a:extLst>
                  <a:ext uri="{0D108BD9-81ED-4DB2-BD59-A6C34878D82A}">
                    <a16:rowId xmlns:a16="http://schemas.microsoft.com/office/drawing/2014/main" val="3659327942"/>
                  </a:ext>
                </a:extLst>
              </a:tr>
            </a:tbl>
          </a:graphicData>
        </a:graphic>
      </p:graphicFrame>
      <p:pic>
        <p:nvPicPr>
          <p:cNvPr id="6" name="Picture 5">
            <a:extLst>
              <a:ext uri="{FF2B5EF4-FFF2-40B4-BE49-F238E27FC236}">
                <a16:creationId xmlns:a16="http://schemas.microsoft.com/office/drawing/2014/main" id="{923BCBEB-F284-04A5-4344-ED14F44C5DB3}"/>
              </a:ext>
            </a:extLst>
          </p:cNvPr>
          <p:cNvPicPr>
            <a:picLocks noChangeAspect="1"/>
          </p:cNvPicPr>
          <p:nvPr/>
        </p:nvPicPr>
        <p:blipFill>
          <a:blip r:embed="rId2"/>
          <a:stretch>
            <a:fillRect/>
          </a:stretch>
        </p:blipFill>
        <p:spPr>
          <a:xfrm>
            <a:off x="6694886" y="3738770"/>
            <a:ext cx="4171779" cy="2777230"/>
          </a:xfrm>
          <a:prstGeom prst="rect">
            <a:avLst/>
          </a:prstGeom>
        </p:spPr>
      </p:pic>
    </p:spTree>
    <p:extLst>
      <p:ext uri="{BB962C8B-B14F-4D97-AF65-F5344CB8AC3E}">
        <p14:creationId xmlns:p14="http://schemas.microsoft.com/office/powerpoint/2010/main" val="3424996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095D9-CF54-71C5-B254-DBE1FBE2761F}"/>
              </a:ext>
            </a:extLst>
          </p:cNvPr>
          <p:cNvSpPr>
            <a:spLocks noGrp="1"/>
          </p:cNvSpPr>
          <p:nvPr>
            <p:ph type="title"/>
          </p:nvPr>
        </p:nvSpPr>
        <p:spPr>
          <a:xfrm>
            <a:off x="3463465" y="426504"/>
            <a:ext cx="5265065" cy="703852"/>
          </a:xfrm>
        </p:spPr>
        <p:txBody>
          <a:bodyPr>
            <a:normAutofit/>
          </a:bodyPr>
          <a:lstStyle/>
          <a:p>
            <a:r>
              <a:rPr lang="en-MY" sz="2400" dirty="0"/>
              <a:t>Object detection model</a:t>
            </a:r>
          </a:p>
        </p:txBody>
      </p:sp>
      <p:sp>
        <p:nvSpPr>
          <p:cNvPr id="3" name="Content Placeholder 2">
            <a:extLst>
              <a:ext uri="{FF2B5EF4-FFF2-40B4-BE49-F238E27FC236}">
                <a16:creationId xmlns:a16="http://schemas.microsoft.com/office/drawing/2014/main" id="{0F7C6163-31A1-215A-597F-8941058215BE}"/>
              </a:ext>
            </a:extLst>
          </p:cNvPr>
          <p:cNvSpPr>
            <a:spLocks noGrp="1"/>
          </p:cNvSpPr>
          <p:nvPr>
            <p:ph idx="1"/>
          </p:nvPr>
        </p:nvSpPr>
        <p:spPr>
          <a:xfrm>
            <a:off x="1074699" y="1359856"/>
            <a:ext cx="10042595" cy="2948194"/>
          </a:xfrm>
        </p:spPr>
        <p:txBody>
          <a:bodyPr>
            <a:normAutofit/>
          </a:bodyPr>
          <a:lstStyle/>
          <a:p>
            <a:pPr marL="0" indent="0">
              <a:buNone/>
            </a:pPr>
            <a:r>
              <a:rPr lang="en-MY" sz="1600" b="1" dirty="0" err="1"/>
              <a:t>EfficientDet</a:t>
            </a:r>
            <a:r>
              <a:rPr lang="en-MY" sz="1600" b="1" dirty="0"/>
              <a:t> </a:t>
            </a:r>
            <a:r>
              <a:rPr lang="en-MY" sz="1500" dirty="0"/>
              <a:t>(Tan, 2020)</a:t>
            </a:r>
            <a:endParaRPr lang="en-MY" sz="1500" b="1" dirty="0"/>
          </a:p>
          <a:p>
            <a:r>
              <a:rPr lang="en-MY" sz="1500" dirty="0"/>
              <a:t>Backbone network: </a:t>
            </a:r>
            <a:r>
              <a:rPr lang="en-MY" sz="1500" dirty="0" err="1"/>
              <a:t>EfficientNet</a:t>
            </a:r>
            <a:endParaRPr lang="en-MY" sz="1500" dirty="0"/>
          </a:p>
          <a:p>
            <a:pPr lvl="1"/>
            <a:r>
              <a:rPr lang="en-MY" sz="1500" dirty="0"/>
              <a:t>Pre-trained on ImageNet</a:t>
            </a:r>
          </a:p>
          <a:p>
            <a:r>
              <a:rPr lang="en-MY" sz="1500" dirty="0"/>
              <a:t>Feature network: Bidirectional Feature Pyramid Network (</a:t>
            </a:r>
            <a:r>
              <a:rPr lang="en-MY" sz="1500" dirty="0" err="1"/>
              <a:t>BiFPN</a:t>
            </a:r>
            <a:r>
              <a:rPr lang="en-MY" sz="1500" dirty="0"/>
              <a:t>)</a:t>
            </a:r>
          </a:p>
          <a:p>
            <a:pPr lvl="1"/>
            <a:r>
              <a:rPr lang="en-MY" sz="1500" dirty="0"/>
              <a:t>Takes level 3-7 features from backbone network, repeatedly applies top-down and bottom-up bidirectional feature fusion</a:t>
            </a:r>
          </a:p>
          <a:p>
            <a:pPr lvl="1"/>
            <a:r>
              <a:rPr lang="en-MY" sz="1500" dirty="0"/>
              <a:t>Use weighted feature fusion: </a:t>
            </a:r>
            <a:r>
              <a:rPr lang="en-US" sz="1500" dirty="0"/>
              <a:t>network learns the importance of different input features at each scale</a:t>
            </a:r>
            <a:endParaRPr lang="en-MY" sz="1500" dirty="0"/>
          </a:p>
          <a:p>
            <a:r>
              <a:rPr lang="en-MY" sz="1500" dirty="0"/>
              <a:t>Class and box prediction networks</a:t>
            </a:r>
          </a:p>
          <a:p>
            <a:pPr lvl="1"/>
            <a:r>
              <a:rPr lang="en-MY" sz="1500" dirty="0"/>
              <a:t>For predicting object classes and bounding boxes</a:t>
            </a:r>
            <a:endParaRPr lang="en-US" sz="1500" dirty="0"/>
          </a:p>
        </p:txBody>
      </p:sp>
      <p:pic>
        <p:nvPicPr>
          <p:cNvPr id="5" name="Picture 4">
            <a:extLst>
              <a:ext uri="{FF2B5EF4-FFF2-40B4-BE49-F238E27FC236}">
                <a16:creationId xmlns:a16="http://schemas.microsoft.com/office/drawing/2014/main" id="{D3523F55-2E34-1216-EDBD-58805ED4557D}"/>
              </a:ext>
            </a:extLst>
          </p:cNvPr>
          <p:cNvPicPr>
            <a:picLocks noChangeAspect="1"/>
          </p:cNvPicPr>
          <p:nvPr/>
        </p:nvPicPr>
        <p:blipFill>
          <a:blip r:embed="rId2"/>
          <a:stretch>
            <a:fillRect/>
          </a:stretch>
        </p:blipFill>
        <p:spPr>
          <a:xfrm>
            <a:off x="3171287" y="4461674"/>
            <a:ext cx="5849422" cy="2091796"/>
          </a:xfrm>
          <a:prstGeom prst="rect">
            <a:avLst/>
          </a:prstGeom>
        </p:spPr>
      </p:pic>
    </p:spTree>
    <p:extLst>
      <p:ext uri="{BB962C8B-B14F-4D97-AF65-F5344CB8AC3E}">
        <p14:creationId xmlns:p14="http://schemas.microsoft.com/office/powerpoint/2010/main" val="1914517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095D9-CF54-71C5-B254-DBE1FBE2761F}"/>
              </a:ext>
            </a:extLst>
          </p:cNvPr>
          <p:cNvSpPr>
            <a:spLocks noGrp="1"/>
          </p:cNvSpPr>
          <p:nvPr>
            <p:ph type="title"/>
          </p:nvPr>
        </p:nvSpPr>
        <p:spPr>
          <a:xfrm>
            <a:off x="3463467" y="1218984"/>
            <a:ext cx="5265065" cy="703852"/>
          </a:xfrm>
        </p:spPr>
        <p:txBody>
          <a:bodyPr>
            <a:normAutofit/>
          </a:bodyPr>
          <a:lstStyle/>
          <a:p>
            <a:r>
              <a:rPr lang="en-MY" sz="2400" dirty="0"/>
              <a:t>Object detection model</a:t>
            </a:r>
          </a:p>
        </p:txBody>
      </p:sp>
      <p:sp>
        <p:nvSpPr>
          <p:cNvPr id="3" name="Content Placeholder 2">
            <a:extLst>
              <a:ext uri="{FF2B5EF4-FFF2-40B4-BE49-F238E27FC236}">
                <a16:creationId xmlns:a16="http://schemas.microsoft.com/office/drawing/2014/main" id="{0F7C6163-31A1-215A-597F-8941058215BE}"/>
              </a:ext>
            </a:extLst>
          </p:cNvPr>
          <p:cNvSpPr>
            <a:spLocks noGrp="1"/>
          </p:cNvSpPr>
          <p:nvPr>
            <p:ph idx="1"/>
          </p:nvPr>
        </p:nvSpPr>
        <p:spPr>
          <a:xfrm>
            <a:off x="1074702" y="2513703"/>
            <a:ext cx="10042595" cy="2948194"/>
          </a:xfrm>
        </p:spPr>
        <p:txBody>
          <a:bodyPr>
            <a:normAutofit/>
          </a:bodyPr>
          <a:lstStyle/>
          <a:p>
            <a:pPr marL="0" indent="0">
              <a:buNone/>
            </a:pPr>
            <a:r>
              <a:rPr lang="en-MY" sz="1600" b="1" dirty="0" err="1"/>
              <a:t>EfficientDet</a:t>
            </a:r>
            <a:r>
              <a:rPr lang="en-MY" sz="1600" b="1" dirty="0"/>
              <a:t> </a:t>
            </a:r>
            <a:r>
              <a:rPr lang="en-MY" sz="1500" dirty="0"/>
              <a:t>(Tan, 2020)</a:t>
            </a:r>
          </a:p>
          <a:p>
            <a:r>
              <a:rPr lang="en-MY" sz="1500" dirty="0"/>
              <a:t>Uses compound scaling</a:t>
            </a:r>
          </a:p>
          <a:p>
            <a:pPr lvl="1"/>
            <a:r>
              <a:rPr lang="en-US" sz="1500" dirty="0"/>
              <a:t>Uniformly scales the resolution, depth, and width of the backbone, </a:t>
            </a:r>
            <a:r>
              <a:rPr lang="en-US" sz="1500" dirty="0" err="1"/>
              <a:t>BiFPN</a:t>
            </a:r>
            <a:r>
              <a:rPr lang="en-US" sz="1500" dirty="0"/>
              <a:t>, and prediction networks</a:t>
            </a:r>
          </a:p>
          <a:p>
            <a:pPr lvl="1"/>
            <a:r>
              <a:rPr lang="en-US" sz="1500" dirty="0"/>
              <a:t>Allows model to maintain balance between accuracy and computational cost</a:t>
            </a:r>
          </a:p>
          <a:p>
            <a:r>
              <a:rPr lang="en-US" sz="1500" dirty="0"/>
              <a:t>Variant used: EfficientDet-D0</a:t>
            </a:r>
          </a:p>
          <a:p>
            <a:pPr lvl="1"/>
            <a:r>
              <a:rPr lang="en-US" sz="1500" dirty="0"/>
              <a:t>Similar accuracy as YOLOv3, </a:t>
            </a:r>
            <a:r>
              <a:rPr lang="en-US" sz="1500" dirty="0" err="1"/>
              <a:t>RetinaNet</a:t>
            </a:r>
            <a:r>
              <a:rPr lang="en-US" sz="1500" dirty="0"/>
              <a:t> and Mask-RCNN with much fewer parameters and FLOPs (floating point operation point)</a:t>
            </a:r>
          </a:p>
          <a:p>
            <a:r>
              <a:rPr lang="en-US" sz="1500" dirty="0"/>
              <a:t>Called from the </a:t>
            </a:r>
            <a:r>
              <a:rPr lang="en-US" sz="1500" dirty="0" err="1"/>
              <a:t>Monk_Object_Detection</a:t>
            </a:r>
            <a:r>
              <a:rPr lang="en-US" sz="1500" dirty="0"/>
              <a:t> library</a:t>
            </a:r>
          </a:p>
        </p:txBody>
      </p:sp>
    </p:spTree>
    <p:extLst>
      <p:ext uri="{BB962C8B-B14F-4D97-AF65-F5344CB8AC3E}">
        <p14:creationId xmlns:p14="http://schemas.microsoft.com/office/powerpoint/2010/main" val="1727665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095D9-CF54-71C5-B254-DBE1FBE2761F}"/>
              </a:ext>
            </a:extLst>
          </p:cNvPr>
          <p:cNvSpPr>
            <a:spLocks noGrp="1"/>
          </p:cNvSpPr>
          <p:nvPr>
            <p:ph type="title"/>
          </p:nvPr>
        </p:nvSpPr>
        <p:spPr>
          <a:xfrm>
            <a:off x="3463465" y="426504"/>
            <a:ext cx="5265065" cy="703852"/>
          </a:xfrm>
        </p:spPr>
        <p:txBody>
          <a:bodyPr>
            <a:normAutofit/>
          </a:bodyPr>
          <a:lstStyle/>
          <a:p>
            <a:r>
              <a:rPr lang="en-MY" sz="2400" dirty="0"/>
              <a:t>Object detection model</a:t>
            </a:r>
          </a:p>
        </p:txBody>
      </p:sp>
      <p:sp>
        <p:nvSpPr>
          <p:cNvPr id="3" name="Content Placeholder 2">
            <a:extLst>
              <a:ext uri="{FF2B5EF4-FFF2-40B4-BE49-F238E27FC236}">
                <a16:creationId xmlns:a16="http://schemas.microsoft.com/office/drawing/2014/main" id="{0F7C6163-31A1-215A-597F-8941058215BE}"/>
              </a:ext>
            </a:extLst>
          </p:cNvPr>
          <p:cNvSpPr>
            <a:spLocks noGrp="1"/>
          </p:cNvSpPr>
          <p:nvPr>
            <p:ph idx="1"/>
          </p:nvPr>
        </p:nvSpPr>
        <p:spPr>
          <a:xfrm>
            <a:off x="1074703" y="1619623"/>
            <a:ext cx="2674338" cy="703852"/>
          </a:xfrm>
        </p:spPr>
        <p:txBody>
          <a:bodyPr>
            <a:normAutofit/>
          </a:bodyPr>
          <a:lstStyle/>
          <a:p>
            <a:pPr marL="0" indent="0">
              <a:buNone/>
            </a:pPr>
            <a:r>
              <a:rPr lang="en-US" sz="1600" b="1" dirty="0"/>
              <a:t>Validation results:</a:t>
            </a:r>
          </a:p>
        </p:txBody>
      </p:sp>
      <p:sp>
        <p:nvSpPr>
          <p:cNvPr id="6" name="Content Placeholder 2">
            <a:extLst>
              <a:ext uri="{FF2B5EF4-FFF2-40B4-BE49-F238E27FC236}">
                <a16:creationId xmlns:a16="http://schemas.microsoft.com/office/drawing/2014/main" id="{1FCD0F6D-FD4B-785B-E7F1-7210EB045405}"/>
              </a:ext>
            </a:extLst>
          </p:cNvPr>
          <p:cNvSpPr txBox="1">
            <a:spLocks/>
          </p:cNvSpPr>
          <p:nvPr/>
        </p:nvSpPr>
        <p:spPr>
          <a:xfrm>
            <a:off x="7277493" y="2115324"/>
            <a:ext cx="4500880" cy="386758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500" dirty="0"/>
              <a:t>Hyperparameters used:</a:t>
            </a:r>
          </a:p>
          <a:p>
            <a:pPr marL="228600" lvl="1" indent="0">
              <a:buNone/>
            </a:pPr>
            <a:r>
              <a:rPr lang="en-US" sz="1500" dirty="0"/>
              <a:t>1. Learning rate: 0.0001</a:t>
            </a:r>
          </a:p>
          <a:p>
            <a:pPr marL="228600" lvl="1" indent="0">
              <a:buNone/>
            </a:pPr>
            <a:r>
              <a:rPr lang="en-MY" sz="1500" dirty="0"/>
              <a:t>2. Early Stopping Minimum Delta: 0.01</a:t>
            </a:r>
          </a:p>
          <a:p>
            <a:pPr lvl="2"/>
            <a:r>
              <a:rPr lang="en-US" sz="1500" dirty="0"/>
              <a:t>Stop training early when there is less than 0.01 in validation loss</a:t>
            </a:r>
          </a:p>
          <a:p>
            <a:pPr marL="228600" lvl="1" indent="0">
              <a:buNone/>
            </a:pPr>
            <a:r>
              <a:rPr lang="en-MY" sz="1500" dirty="0"/>
              <a:t>3. Early Stopping Patience: 3</a:t>
            </a:r>
          </a:p>
          <a:p>
            <a:pPr lvl="2"/>
            <a:r>
              <a:rPr lang="en-MY" sz="1500" dirty="0"/>
              <a:t>Stop training early as soon as the next 3 epochs have no progress in validation loss.</a:t>
            </a:r>
          </a:p>
          <a:p>
            <a:r>
              <a:rPr lang="en-US" sz="1500" dirty="0"/>
              <a:t>Stopped at epoch 85</a:t>
            </a:r>
          </a:p>
          <a:p>
            <a:r>
              <a:rPr lang="en-US" sz="1500" dirty="0"/>
              <a:t>Validation loss maintains around 0.12 with very little progress</a:t>
            </a:r>
          </a:p>
          <a:p>
            <a:r>
              <a:rPr lang="en-US" sz="1500" dirty="0"/>
              <a:t>Limited GPU provided by Google </a:t>
            </a:r>
            <a:r>
              <a:rPr lang="en-US" sz="1500" dirty="0" err="1"/>
              <a:t>Colab</a:t>
            </a:r>
            <a:endParaRPr lang="en-US" sz="1500" dirty="0"/>
          </a:p>
        </p:txBody>
      </p:sp>
      <p:pic>
        <p:nvPicPr>
          <p:cNvPr id="3078" name="Picture 6">
            <a:extLst>
              <a:ext uri="{FF2B5EF4-FFF2-40B4-BE49-F238E27FC236}">
                <a16:creationId xmlns:a16="http://schemas.microsoft.com/office/drawing/2014/main" id="{A028B9EF-F10B-CC0E-86B3-8F50FAD0F2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703" y="2228414"/>
            <a:ext cx="5631865" cy="3641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257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98B840-D92D-69D7-4984-A1FCDD2D4860}"/>
              </a:ext>
            </a:extLst>
          </p:cNvPr>
          <p:cNvSpPr>
            <a:spLocks noGrp="1"/>
          </p:cNvSpPr>
          <p:nvPr>
            <p:ph idx="1"/>
          </p:nvPr>
        </p:nvSpPr>
        <p:spPr>
          <a:xfrm>
            <a:off x="1194816" y="1878008"/>
            <a:ext cx="7729728" cy="3101983"/>
          </a:xfrm>
        </p:spPr>
        <p:txBody>
          <a:bodyPr/>
          <a:lstStyle/>
          <a:p>
            <a:r>
              <a:rPr lang="en-MY" dirty="0"/>
              <a:t>Out of 14 testing images, only 2 successful predictions</a:t>
            </a:r>
          </a:p>
          <a:p>
            <a:r>
              <a:rPr lang="en-MY" dirty="0"/>
              <a:t>Perform testing on all 71 images:</a:t>
            </a:r>
          </a:p>
          <a:p>
            <a:pPr lvl="1"/>
            <a:r>
              <a:rPr lang="en-MY" dirty="0"/>
              <a:t>20 predictions</a:t>
            </a:r>
          </a:p>
          <a:p>
            <a:pPr lvl="1"/>
            <a:r>
              <a:rPr lang="en-MY" dirty="0"/>
              <a:t>No image that has all 3 predictors</a:t>
            </a:r>
          </a:p>
          <a:p>
            <a:pPr lvl="1"/>
            <a:r>
              <a:rPr lang="en-MY" dirty="0"/>
              <a:t>Precision: 28%</a:t>
            </a:r>
          </a:p>
          <a:p>
            <a:pPr lvl="1"/>
            <a:endParaRPr lang="en-MY" dirty="0"/>
          </a:p>
          <a:p>
            <a:pPr marL="0" indent="0">
              <a:buNone/>
            </a:pPr>
            <a:r>
              <a:rPr lang="en-MY" b="1" dirty="0"/>
              <a:t>Not good enough!</a:t>
            </a:r>
          </a:p>
        </p:txBody>
      </p:sp>
      <p:sp>
        <p:nvSpPr>
          <p:cNvPr id="4" name="Title 1">
            <a:extLst>
              <a:ext uri="{FF2B5EF4-FFF2-40B4-BE49-F238E27FC236}">
                <a16:creationId xmlns:a16="http://schemas.microsoft.com/office/drawing/2014/main" id="{DE0BB312-0DB3-090D-0255-D4DE76F295B7}"/>
              </a:ext>
            </a:extLst>
          </p:cNvPr>
          <p:cNvSpPr>
            <a:spLocks noGrp="1"/>
          </p:cNvSpPr>
          <p:nvPr>
            <p:ph type="title"/>
          </p:nvPr>
        </p:nvSpPr>
        <p:spPr>
          <a:xfrm>
            <a:off x="3463467" y="748653"/>
            <a:ext cx="5265065" cy="703852"/>
          </a:xfrm>
        </p:spPr>
        <p:txBody>
          <a:bodyPr>
            <a:normAutofit/>
          </a:bodyPr>
          <a:lstStyle/>
          <a:p>
            <a:r>
              <a:rPr lang="en-MY" sz="2400" dirty="0"/>
              <a:t>Object detection model</a:t>
            </a:r>
          </a:p>
        </p:txBody>
      </p:sp>
      <p:pic>
        <p:nvPicPr>
          <p:cNvPr id="8" name="Picture 7">
            <a:extLst>
              <a:ext uri="{FF2B5EF4-FFF2-40B4-BE49-F238E27FC236}">
                <a16:creationId xmlns:a16="http://schemas.microsoft.com/office/drawing/2014/main" id="{EBA00C90-1531-2113-2D88-AC0D4C7F95FF}"/>
              </a:ext>
            </a:extLst>
          </p:cNvPr>
          <p:cNvPicPr>
            <a:picLocks noChangeAspect="1"/>
          </p:cNvPicPr>
          <p:nvPr/>
        </p:nvPicPr>
        <p:blipFill>
          <a:blip r:embed="rId2"/>
          <a:stretch>
            <a:fillRect/>
          </a:stretch>
        </p:blipFill>
        <p:spPr>
          <a:xfrm>
            <a:off x="3701016" y="3672795"/>
            <a:ext cx="7729728" cy="2705405"/>
          </a:xfrm>
          <a:prstGeom prst="rect">
            <a:avLst/>
          </a:prstGeom>
        </p:spPr>
      </p:pic>
    </p:spTree>
    <p:extLst>
      <p:ext uri="{BB962C8B-B14F-4D97-AF65-F5344CB8AC3E}">
        <p14:creationId xmlns:p14="http://schemas.microsoft.com/office/powerpoint/2010/main" val="1036331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341F-E3F9-DFBA-9224-AB2198E88578}"/>
              </a:ext>
            </a:extLst>
          </p:cNvPr>
          <p:cNvSpPr>
            <a:spLocks noGrp="1"/>
          </p:cNvSpPr>
          <p:nvPr>
            <p:ph type="title"/>
          </p:nvPr>
        </p:nvSpPr>
        <p:spPr/>
        <p:txBody>
          <a:bodyPr/>
          <a:lstStyle/>
          <a:p>
            <a:r>
              <a:rPr lang="en-MY" dirty="0"/>
              <a:t>Next steps</a:t>
            </a:r>
          </a:p>
        </p:txBody>
      </p:sp>
      <p:sp>
        <p:nvSpPr>
          <p:cNvPr id="3" name="Content Placeholder 2">
            <a:extLst>
              <a:ext uri="{FF2B5EF4-FFF2-40B4-BE49-F238E27FC236}">
                <a16:creationId xmlns:a16="http://schemas.microsoft.com/office/drawing/2014/main" id="{8CEB3F5C-7D02-FE55-0B98-82235DC4C980}"/>
              </a:ext>
            </a:extLst>
          </p:cNvPr>
          <p:cNvSpPr>
            <a:spLocks noGrp="1"/>
          </p:cNvSpPr>
          <p:nvPr>
            <p:ph idx="1"/>
          </p:nvPr>
        </p:nvSpPr>
        <p:spPr>
          <a:xfrm>
            <a:off x="2231136" y="2638044"/>
            <a:ext cx="7729728" cy="3563251"/>
          </a:xfrm>
        </p:spPr>
        <p:txBody>
          <a:bodyPr/>
          <a:lstStyle/>
          <a:p>
            <a:pPr marL="0" indent="0">
              <a:buNone/>
            </a:pPr>
            <a:r>
              <a:rPr lang="en-MY" dirty="0"/>
              <a:t>To improve prediction results:</a:t>
            </a:r>
          </a:p>
          <a:p>
            <a:r>
              <a:rPr lang="en-MY" dirty="0"/>
              <a:t>Gain access to hospital’s (RPA) data </a:t>
            </a:r>
            <a:r>
              <a:rPr lang="en-MY" dirty="0">
                <a:sym typeface="Wingdings" panose="05000000000000000000" pitchFamily="2" charset="2"/>
              </a:rPr>
              <a:t> Collect data from Viewpoint  Retrain model</a:t>
            </a:r>
          </a:p>
          <a:p>
            <a:r>
              <a:rPr lang="en-MY" dirty="0"/>
              <a:t>Evaluate model</a:t>
            </a:r>
          </a:p>
          <a:p>
            <a:r>
              <a:rPr lang="en-MY" dirty="0"/>
              <a:t>Fine tune model</a:t>
            </a:r>
          </a:p>
          <a:p>
            <a:r>
              <a:rPr lang="en-MY" dirty="0"/>
              <a:t>Calculate UCA and CL</a:t>
            </a:r>
          </a:p>
          <a:p>
            <a:r>
              <a:rPr lang="en-MY" dirty="0"/>
              <a:t>Obtain labels and build machine learning model</a:t>
            </a:r>
          </a:p>
          <a:p>
            <a:r>
              <a:rPr lang="en-MY" dirty="0"/>
              <a:t>Build predictive machine learning model</a:t>
            </a:r>
          </a:p>
        </p:txBody>
      </p:sp>
    </p:spTree>
    <p:extLst>
      <p:ext uri="{BB962C8B-B14F-4D97-AF65-F5344CB8AC3E}">
        <p14:creationId xmlns:p14="http://schemas.microsoft.com/office/powerpoint/2010/main" val="128833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62F27B-8065-210C-DB7F-D7B4FA3FD9F0}"/>
              </a:ext>
            </a:extLst>
          </p:cNvPr>
          <p:cNvSpPr>
            <a:spLocks noGrp="1"/>
          </p:cNvSpPr>
          <p:nvPr>
            <p:ph idx="1"/>
          </p:nvPr>
        </p:nvSpPr>
        <p:spPr>
          <a:xfrm>
            <a:off x="1058281" y="1434035"/>
            <a:ext cx="7729728" cy="5320414"/>
          </a:xfrm>
        </p:spPr>
        <p:txBody>
          <a:bodyPr>
            <a:normAutofit/>
          </a:bodyPr>
          <a:lstStyle/>
          <a:p>
            <a:pPr marL="0" indent="0">
              <a:buNone/>
            </a:pPr>
            <a:r>
              <a:rPr lang="en-MY" sz="1600" b="1" dirty="0"/>
              <a:t>Evaluation metrics</a:t>
            </a:r>
          </a:p>
          <a:p>
            <a:pPr lvl="1"/>
            <a:r>
              <a:rPr lang="en-MY" altLang="zh-CN" sz="1500" dirty="0"/>
              <a:t>Intersection Over Union (</a:t>
            </a:r>
            <a:r>
              <a:rPr lang="en-MY" altLang="zh-CN" sz="1500" dirty="0" err="1"/>
              <a:t>IoU</a:t>
            </a:r>
            <a:r>
              <a:rPr lang="en-MY" altLang="zh-CN" sz="1500" dirty="0"/>
              <a:t>): shows how well bounding boxes overlap each other</a:t>
            </a:r>
          </a:p>
          <a:p>
            <a:pPr lvl="1"/>
            <a:r>
              <a:rPr lang="en-MY" altLang="zh-CN" sz="1500" dirty="0"/>
              <a:t>P</a:t>
            </a:r>
            <a:r>
              <a:rPr lang="en-US" altLang="zh-CN" sz="1500" dirty="0" err="1"/>
              <a:t>recision</a:t>
            </a:r>
            <a:endParaRPr lang="en-US" altLang="zh-CN" sz="1500" dirty="0"/>
          </a:p>
          <a:p>
            <a:pPr marL="228600" lvl="1" indent="0">
              <a:buNone/>
            </a:pPr>
            <a:endParaRPr lang="en-US" altLang="zh-CN" sz="1500" dirty="0"/>
          </a:p>
          <a:p>
            <a:pPr marL="228600" lvl="1" indent="0">
              <a:buNone/>
            </a:pPr>
            <a:endParaRPr lang="en-US" altLang="zh-CN" sz="1500" dirty="0"/>
          </a:p>
          <a:p>
            <a:pPr lvl="1"/>
            <a:r>
              <a:rPr lang="en-US" altLang="zh-CN" sz="1500" dirty="0"/>
              <a:t>Recall</a:t>
            </a:r>
          </a:p>
          <a:p>
            <a:pPr lvl="1"/>
            <a:endParaRPr lang="en-US" altLang="zh-CN" sz="1500" dirty="0"/>
          </a:p>
          <a:p>
            <a:pPr marL="228600" lvl="1" indent="0">
              <a:buNone/>
            </a:pPr>
            <a:endParaRPr lang="en-US" altLang="zh-CN" sz="1500" dirty="0"/>
          </a:p>
          <a:p>
            <a:pPr lvl="1"/>
            <a:r>
              <a:rPr lang="en-US" altLang="zh-CN" sz="1500" dirty="0"/>
              <a:t>F1-Score</a:t>
            </a:r>
          </a:p>
          <a:p>
            <a:pPr lvl="1"/>
            <a:endParaRPr lang="en-US" altLang="zh-CN" sz="1500" dirty="0"/>
          </a:p>
          <a:p>
            <a:pPr lvl="1"/>
            <a:endParaRPr lang="en-US" altLang="zh-CN" sz="1500" dirty="0"/>
          </a:p>
          <a:p>
            <a:pPr lvl="1"/>
            <a:r>
              <a:rPr lang="en-US" altLang="zh-CN" sz="1500" dirty="0"/>
              <a:t>Mean Average Precision (</a:t>
            </a:r>
            <a:r>
              <a:rPr lang="en-US" altLang="zh-CN" sz="1500" dirty="0" err="1"/>
              <a:t>mAP</a:t>
            </a:r>
            <a:r>
              <a:rPr lang="en-US" altLang="zh-CN" sz="1500" dirty="0"/>
              <a:t>)</a:t>
            </a:r>
          </a:p>
          <a:p>
            <a:pPr lvl="2"/>
            <a:r>
              <a:rPr lang="en-MY" sz="1500" dirty="0">
                <a:solidFill>
                  <a:srgbClr val="242424"/>
                </a:solidFill>
                <a:latin typeface="source-serif-pro"/>
              </a:rPr>
              <a:t>P</a:t>
            </a:r>
            <a:r>
              <a:rPr lang="en-MY" sz="1500" b="0" i="0" dirty="0">
                <a:solidFill>
                  <a:srgbClr val="242424"/>
                </a:solidFill>
                <a:effectLst/>
                <a:latin typeface="source-serif-pro"/>
              </a:rPr>
              <a:t>recision-recall trade-off</a:t>
            </a:r>
          </a:p>
          <a:p>
            <a:pPr lvl="2"/>
            <a:r>
              <a:rPr lang="en-US" sz="1500" dirty="0">
                <a:solidFill>
                  <a:srgbClr val="242424"/>
                </a:solidFill>
                <a:latin typeface="source-serif-pro"/>
              </a:rPr>
              <a:t>E</a:t>
            </a:r>
            <a:r>
              <a:rPr lang="en-US" sz="1500" b="0" i="0" dirty="0">
                <a:solidFill>
                  <a:srgbClr val="242424"/>
                </a:solidFill>
                <a:effectLst/>
                <a:latin typeface="source-serif-pro"/>
              </a:rPr>
              <a:t>valuating an object detection model’s precision across various recall levels</a:t>
            </a:r>
            <a:endParaRPr lang="en-US" altLang="zh-CN" sz="1500" dirty="0"/>
          </a:p>
        </p:txBody>
      </p:sp>
      <p:sp>
        <p:nvSpPr>
          <p:cNvPr id="4" name="Title 1">
            <a:extLst>
              <a:ext uri="{FF2B5EF4-FFF2-40B4-BE49-F238E27FC236}">
                <a16:creationId xmlns:a16="http://schemas.microsoft.com/office/drawing/2014/main" id="{B707BEFF-FD41-8BD6-5F9A-1B8D37349C30}"/>
              </a:ext>
            </a:extLst>
          </p:cNvPr>
          <p:cNvSpPr>
            <a:spLocks noGrp="1"/>
          </p:cNvSpPr>
          <p:nvPr>
            <p:ph type="title"/>
          </p:nvPr>
        </p:nvSpPr>
        <p:spPr>
          <a:xfrm>
            <a:off x="3586013" y="435798"/>
            <a:ext cx="5265065" cy="703852"/>
          </a:xfrm>
        </p:spPr>
        <p:txBody>
          <a:bodyPr>
            <a:normAutofit/>
          </a:bodyPr>
          <a:lstStyle/>
          <a:p>
            <a:r>
              <a:rPr lang="en-MY" sz="2400" dirty="0"/>
              <a:t>Next steps</a:t>
            </a:r>
          </a:p>
        </p:txBody>
      </p:sp>
      <p:pic>
        <p:nvPicPr>
          <p:cNvPr id="7" name="Picture 6">
            <a:extLst>
              <a:ext uri="{FF2B5EF4-FFF2-40B4-BE49-F238E27FC236}">
                <a16:creationId xmlns:a16="http://schemas.microsoft.com/office/drawing/2014/main" id="{2A4BCFA2-C9F3-40FC-6753-8A4D48B4EFE4}"/>
              </a:ext>
            </a:extLst>
          </p:cNvPr>
          <p:cNvPicPr>
            <a:picLocks noChangeAspect="1"/>
          </p:cNvPicPr>
          <p:nvPr/>
        </p:nvPicPr>
        <p:blipFill>
          <a:blip r:embed="rId2"/>
          <a:stretch>
            <a:fillRect/>
          </a:stretch>
        </p:blipFill>
        <p:spPr>
          <a:xfrm>
            <a:off x="8461182" y="1438701"/>
            <a:ext cx="2550551" cy="1414498"/>
          </a:xfrm>
          <a:prstGeom prst="rect">
            <a:avLst/>
          </a:prstGeom>
        </p:spPr>
      </p:pic>
      <p:pic>
        <p:nvPicPr>
          <p:cNvPr id="9" name="Picture 8">
            <a:extLst>
              <a:ext uri="{FF2B5EF4-FFF2-40B4-BE49-F238E27FC236}">
                <a16:creationId xmlns:a16="http://schemas.microsoft.com/office/drawing/2014/main" id="{6B91B32E-EC02-F2AD-75DE-EC36B64D3D4A}"/>
              </a:ext>
            </a:extLst>
          </p:cNvPr>
          <p:cNvPicPr>
            <a:picLocks noChangeAspect="1"/>
          </p:cNvPicPr>
          <p:nvPr/>
        </p:nvPicPr>
        <p:blipFill>
          <a:blip r:embed="rId3"/>
          <a:srcRect t="12736" b="7418"/>
          <a:stretch/>
        </p:blipFill>
        <p:spPr>
          <a:xfrm>
            <a:off x="1782987" y="2551390"/>
            <a:ext cx="2374553" cy="603618"/>
          </a:xfrm>
          <a:prstGeom prst="rect">
            <a:avLst/>
          </a:prstGeom>
        </p:spPr>
      </p:pic>
      <p:pic>
        <p:nvPicPr>
          <p:cNvPr id="11" name="Picture 10">
            <a:extLst>
              <a:ext uri="{FF2B5EF4-FFF2-40B4-BE49-F238E27FC236}">
                <a16:creationId xmlns:a16="http://schemas.microsoft.com/office/drawing/2014/main" id="{76C49CA5-E384-0255-7B3D-D0E2D235B1D0}"/>
              </a:ext>
            </a:extLst>
          </p:cNvPr>
          <p:cNvPicPr>
            <a:picLocks noChangeAspect="1"/>
          </p:cNvPicPr>
          <p:nvPr/>
        </p:nvPicPr>
        <p:blipFill>
          <a:blip r:embed="rId4"/>
          <a:stretch>
            <a:fillRect/>
          </a:stretch>
        </p:blipFill>
        <p:spPr>
          <a:xfrm>
            <a:off x="1782987" y="3600298"/>
            <a:ext cx="1810858" cy="603619"/>
          </a:xfrm>
          <a:prstGeom prst="rect">
            <a:avLst/>
          </a:prstGeom>
        </p:spPr>
      </p:pic>
      <p:pic>
        <p:nvPicPr>
          <p:cNvPr id="13" name="Picture 12">
            <a:extLst>
              <a:ext uri="{FF2B5EF4-FFF2-40B4-BE49-F238E27FC236}">
                <a16:creationId xmlns:a16="http://schemas.microsoft.com/office/drawing/2014/main" id="{0A26FF9C-4651-CF5D-02FA-9D7EA5AEF913}"/>
              </a:ext>
            </a:extLst>
          </p:cNvPr>
          <p:cNvPicPr>
            <a:picLocks noChangeAspect="1"/>
          </p:cNvPicPr>
          <p:nvPr/>
        </p:nvPicPr>
        <p:blipFill>
          <a:blip r:embed="rId5"/>
          <a:stretch>
            <a:fillRect/>
          </a:stretch>
        </p:blipFill>
        <p:spPr>
          <a:xfrm>
            <a:off x="1782987" y="4652919"/>
            <a:ext cx="2707139" cy="603619"/>
          </a:xfrm>
          <a:prstGeom prst="rect">
            <a:avLst/>
          </a:prstGeom>
        </p:spPr>
      </p:pic>
    </p:spTree>
    <p:extLst>
      <p:ext uri="{BB962C8B-B14F-4D97-AF65-F5344CB8AC3E}">
        <p14:creationId xmlns:p14="http://schemas.microsoft.com/office/powerpoint/2010/main" val="1191888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Rounded Corners 47">
            <a:extLst>
              <a:ext uri="{FF2B5EF4-FFF2-40B4-BE49-F238E27FC236}">
                <a16:creationId xmlns:a16="http://schemas.microsoft.com/office/drawing/2014/main" id="{DA74D983-DDB6-C6FC-72F8-ACC8C80146DD}"/>
              </a:ext>
            </a:extLst>
          </p:cNvPr>
          <p:cNvSpPr/>
          <p:nvPr/>
        </p:nvSpPr>
        <p:spPr>
          <a:xfrm>
            <a:off x="7926076" y="4411687"/>
            <a:ext cx="3277768" cy="199927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MY"/>
          </a:p>
        </p:txBody>
      </p:sp>
      <p:sp>
        <p:nvSpPr>
          <p:cNvPr id="7" name="Title 1">
            <a:extLst>
              <a:ext uri="{FF2B5EF4-FFF2-40B4-BE49-F238E27FC236}">
                <a16:creationId xmlns:a16="http://schemas.microsoft.com/office/drawing/2014/main" id="{27BE782E-7DD1-9721-7FC7-0067D55A4C93}"/>
              </a:ext>
            </a:extLst>
          </p:cNvPr>
          <p:cNvSpPr>
            <a:spLocks noGrp="1"/>
          </p:cNvSpPr>
          <p:nvPr>
            <p:ph type="title"/>
          </p:nvPr>
        </p:nvSpPr>
        <p:spPr>
          <a:xfrm>
            <a:off x="1757133" y="447039"/>
            <a:ext cx="8677733" cy="890033"/>
          </a:xfrm>
        </p:spPr>
        <p:txBody>
          <a:bodyPr>
            <a:normAutofit/>
          </a:bodyPr>
          <a:lstStyle/>
          <a:p>
            <a:r>
              <a:rPr lang="en-MY" sz="2400" dirty="0"/>
              <a:t>Angle and length calculation algorithm</a:t>
            </a:r>
          </a:p>
        </p:txBody>
      </p:sp>
      <p:sp>
        <p:nvSpPr>
          <p:cNvPr id="15" name="TextBox 14">
            <a:extLst>
              <a:ext uri="{FF2B5EF4-FFF2-40B4-BE49-F238E27FC236}">
                <a16:creationId xmlns:a16="http://schemas.microsoft.com/office/drawing/2014/main" id="{E1491AAF-71F8-A579-9069-318B410E7CB8}"/>
              </a:ext>
            </a:extLst>
          </p:cNvPr>
          <p:cNvSpPr txBox="1"/>
          <p:nvPr/>
        </p:nvSpPr>
        <p:spPr>
          <a:xfrm>
            <a:off x="7242466" y="1895750"/>
            <a:ext cx="4307840" cy="338554"/>
          </a:xfrm>
          <a:prstGeom prst="rect">
            <a:avLst/>
          </a:prstGeom>
          <a:noFill/>
        </p:spPr>
        <p:txBody>
          <a:bodyPr wrap="square" rtlCol="0">
            <a:spAutoFit/>
          </a:bodyPr>
          <a:lstStyle/>
          <a:p>
            <a:pPr algn="ctr"/>
            <a:r>
              <a:rPr lang="en-MY" sz="1600" b="1" dirty="0"/>
              <a:t>Function to calculate CL</a:t>
            </a:r>
          </a:p>
        </p:txBody>
      </p:sp>
      <p:sp>
        <p:nvSpPr>
          <p:cNvPr id="12" name="TextBox 11">
            <a:extLst>
              <a:ext uri="{FF2B5EF4-FFF2-40B4-BE49-F238E27FC236}">
                <a16:creationId xmlns:a16="http://schemas.microsoft.com/office/drawing/2014/main" id="{23C4B000-6FF0-988C-BB67-9C72A0F655E8}"/>
              </a:ext>
            </a:extLst>
          </p:cNvPr>
          <p:cNvSpPr txBox="1"/>
          <p:nvPr/>
        </p:nvSpPr>
        <p:spPr>
          <a:xfrm>
            <a:off x="717261" y="1677527"/>
            <a:ext cx="3048557" cy="338554"/>
          </a:xfrm>
          <a:prstGeom prst="rect">
            <a:avLst/>
          </a:prstGeom>
          <a:noFill/>
        </p:spPr>
        <p:txBody>
          <a:bodyPr wrap="square" rtlCol="0">
            <a:spAutoFit/>
          </a:bodyPr>
          <a:lstStyle/>
          <a:p>
            <a:pPr algn="ctr"/>
            <a:r>
              <a:rPr lang="en-MY" sz="1600" b="1" dirty="0"/>
              <a:t>Function to calculate UCA</a:t>
            </a:r>
          </a:p>
        </p:txBody>
      </p:sp>
      <p:sp>
        <p:nvSpPr>
          <p:cNvPr id="4" name="TextBox 3">
            <a:extLst>
              <a:ext uri="{FF2B5EF4-FFF2-40B4-BE49-F238E27FC236}">
                <a16:creationId xmlns:a16="http://schemas.microsoft.com/office/drawing/2014/main" id="{57874773-E5B8-69D2-8152-44B39EB52110}"/>
              </a:ext>
            </a:extLst>
          </p:cNvPr>
          <p:cNvSpPr txBox="1"/>
          <p:nvPr/>
        </p:nvSpPr>
        <p:spPr>
          <a:xfrm>
            <a:off x="726703" y="2265082"/>
            <a:ext cx="4490720" cy="3093154"/>
          </a:xfrm>
          <a:prstGeom prst="rect">
            <a:avLst/>
          </a:prstGeom>
          <a:noFill/>
        </p:spPr>
        <p:txBody>
          <a:bodyPr wrap="square" rtlCol="0">
            <a:spAutoFit/>
          </a:bodyPr>
          <a:lstStyle/>
          <a:p>
            <a:pPr marL="285750" indent="-285750">
              <a:buFont typeface="Arial" panose="020B0604020202020204" pitchFamily="34" charset="0"/>
              <a:buChar char="•"/>
            </a:pPr>
            <a:r>
              <a:rPr lang="en-MY" sz="1500" dirty="0"/>
              <a:t>Coordinates:</a:t>
            </a:r>
          </a:p>
          <a:p>
            <a:pPr marL="285750" indent="-285750">
              <a:buFont typeface="Arial" panose="020B0604020202020204" pitchFamily="34" charset="0"/>
              <a:buChar char="•"/>
            </a:pPr>
            <a:endParaRPr lang="en-MY" sz="1500" dirty="0"/>
          </a:p>
          <a:p>
            <a:pPr marL="285750" indent="-285750">
              <a:buFont typeface="Arial" panose="020B0604020202020204" pitchFamily="34" charset="0"/>
              <a:buChar char="•"/>
            </a:pPr>
            <a:r>
              <a:rPr lang="en-MY" sz="1500" dirty="0"/>
              <a:t>Calculate vectors</a:t>
            </a:r>
          </a:p>
          <a:p>
            <a:pPr marL="285750" indent="-285750">
              <a:buFont typeface="Arial" panose="020B0604020202020204" pitchFamily="34" charset="0"/>
              <a:buChar char="•"/>
            </a:pPr>
            <a:endParaRPr lang="en-MY" sz="1500" dirty="0"/>
          </a:p>
          <a:p>
            <a:pPr marL="285750" indent="-285750">
              <a:buFont typeface="Arial" panose="020B0604020202020204" pitchFamily="34" charset="0"/>
              <a:buChar char="•"/>
            </a:pPr>
            <a:endParaRPr lang="en-MY" sz="1500" dirty="0"/>
          </a:p>
          <a:p>
            <a:pPr marL="285750" indent="-285750">
              <a:buFont typeface="Arial" panose="020B0604020202020204" pitchFamily="34" charset="0"/>
              <a:buChar char="•"/>
            </a:pPr>
            <a:r>
              <a:rPr lang="en-MY" sz="1500" dirty="0"/>
              <a:t>Compute dot product of the 2 vectors</a:t>
            </a:r>
          </a:p>
          <a:p>
            <a:pPr marL="285750" indent="-285750">
              <a:buFont typeface="Arial" panose="020B0604020202020204" pitchFamily="34" charset="0"/>
              <a:buChar char="•"/>
            </a:pPr>
            <a:endParaRPr lang="en-MY" sz="1500" dirty="0"/>
          </a:p>
          <a:p>
            <a:pPr marL="285750" indent="-285750">
              <a:buFont typeface="Arial" panose="020B0604020202020204" pitchFamily="34" charset="0"/>
              <a:buChar char="•"/>
            </a:pPr>
            <a:endParaRPr lang="en-MY" sz="1500" dirty="0"/>
          </a:p>
          <a:p>
            <a:pPr marL="285750" indent="-285750">
              <a:buFont typeface="Arial" panose="020B0604020202020204" pitchFamily="34" charset="0"/>
              <a:buChar char="•"/>
            </a:pPr>
            <a:r>
              <a:rPr lang="en-MY" sz="1500" dirty="0"/>
              <a:t> Magnitude of vectors</a:t>
            </a:r>
          </a:p>
          <a:p>
            <a:pPr marL="285750" indent="-285750">
              <a:buFont typeface="Arial" panose="020B0604020202020204" pitchFamily="34" charset="0"/>
              <a:buChar char="•"/>
            </a:pPr>
            <a:endParaRPr lang="en-MY" sz="1500" dirty="0"/>
          </a:p>
          <a:p>
            <a:pPr marL="285750" indent="-285750">
              <a:buFont typeface="Arial" panose="020B0604020202020204" pitchFamily="34" charset="0"/>
              <a:buChar char="•"/>
            </a:pPr>
            <a:endParaRPr lang="en-MY" sz="1500" dirty="0"/>
          </a:p>
          <a:p>
            <a:pPr marL="285750" indent="-285750">
              <a:buFont typeface="Arial" panose="020B0604020202020204" pitchFamily="34" charset="0"/>
              <a:buChar char="•"/>
            </a:pPr>
            <a:r>
              <a:rPr lang="en-MY" sz="1500" dirty="0"/>
              <a:t>Calculate angle between vectors</a:t>
            </a:r>
          </a:p>
          <a:p>
            <a:endParaRPr lang="en-MY" sz="1500" dirty="0"/>
          </a:p>
        </p:txBody>
      </p:sp>
      <p:pic>
        <p:nvPicPr>
          <p:cNvPr id="2" name="Picture 1">
            <a:extLst>
              <a:ext uri="{FF2B5EF4-FFF2-40B4-BE49-F238E27FC236}">
                <a16:creationId xmlns:a16="http://schemas.microsoft.com/office/drawing/2014/main" id="{CD713DAB-7594-6FAE-DEBE-E999C1FD5803}"/>
              </a:ext>
            </a:extLst>
          </p:cNvPr>
          <p:cNvPicPr>
            <a:picLocks noChangeAspect="1"/>
          </p:cNvPicPr>
          <p:nvPr/>
        </p:nvPicPr>
        <p:blipFill>
          <a:blip r:embed="rId2"/>
          <a:srcRect l="31462" t="18446" r="6402" b="74805"/>
          <a:stretch/>
        </p:blipFill>
        <p:spPr>
          <a:xfrm>
            <a:off x="2241539" y="2251394"/>
            <a:ext cx="4079332" cy="329506"/>
          </a:xfrm>
          <a:prstGeom prst="rect">
            <a:avLst/>
          </a:prstGeom>
        </p:spPr>
      </p:pic>
      <p:pic>
        <p:nvPicPr>
          <p:cNvPr id="5" name="Picture 4">
            <a:extLst>
              <a:ext uri="{FF2B5EF4-FFF2-40B4-BE49-F238E27FC236}">
                <a16:creationId xmlns:a16="http://schemas.microsoft.com/office/drawing/2014/main" id="{541BA557-16EC-08A1-C70F-23C684B1169F}"/>
              </a:ext>
            </a:extLst>
          </p:cNvPr>
          <p:cNvPicPr>
            <a:picLocks noChangeAspect="1"/>
          </p:cNvPicPr>
          <p:nvPr/>
        </p:nvPicPr>
        <p:blipFill>
          <a:blip r:embed="rId2"/>
          <a:srcRect l="45178" t="47605" r="19605" b="45154"/>
          <a:stretch/>
        </p:blipFill>
        <p:spPr>
          <a:xfrm>
            <a:off x="1143054" y="3047049"/>
            <a:ext cx="2463457" cy="376690"/>
          </a:xfrm>
          <a:prstGeom prst="rect">
            <a:avLst/>
          </a:prstGeom>
        </p:spPr>
      </p:pic>
      <p:pic>
        <p:nvPicPr>
          <p:cNvPr id="6" name="Picture 5">
            <a:extLst>
              <a:ext uri="{FF2B5EF4-FFF2-40B4-BE49-F238E27FC236}">
                <a16:creationId xmlns:a16="http://schemas.microsoft.com/office/drawing/2014/main" id="{E9F08981-081F-8748-B03E-86E33D0FC430}"/>
              </a:ext>
            </a:extLst>
          </p:cNvPr>
          <p:cNvPicPr>
            <a:picLocks noChangeAspect="1"/>
          </p:cNvPicPr>
          <p:nvPr/>
        </p:nvPicPr>
        <p:blipFill>
          <a:blip r:embed="rId2"/>
          <a:srcRect l="45204" t="64036" r="19753" b="28723"/>
          <a:stretch/>
        </p:blipFill>
        <p:spPr>
          <a:xfrm>
            <a:off x="3765818" y="3047050"/>
            <a:ext cx="2451202" cy="376689"/>
          </a:xfrm>
          <a:prstGeom prst="rect">
            <a:avLst/>
          </a:prstGeom>
        </p:spPr>
      </p:pic>
      <p:pic>
        <p:nvPicPr>
          <p:cNvPr id="8" name="Picture 7">
            <a:extLst>
              <a:ext uri="{FF2B5EF4-FFF2-40B4-BE49-F238E27FC236}">
                <a16:creationId xmlns:a16="http://schemas.microsoft.com/office/drawing/2014/main" id="{462A1AF7-0EDF-3BD2-215B-2F56EAE5CBB1}"/>
              </a:ext>
            </a:extLst>
          </p:cNvPr>
          <p:cNvPicPr>
            <a:picLocks noChangeAspect="1"/>
          </p:cNvPicPr>
          <p:nvPr/>
        </p:nvPicPr>
        <p:blipFill>
          <a:blip r:embed="rId2"/>
          <a:srcRect l="19316" t="92953"/>
          <a:stretch/>
        </p:blipFill>
        <p:spPr>
          <a:xfrm>
            <a:off x="1143054" y="3758356"/>
            <a:ext cx="5072897" cy="329506"/>
          </a:xfrm>
          <a:prstGeom prst="rect">
            <a:avLst/>
          </a:prstGeom>
        </p:spPr>
      </p:pic>
      <p:pic>
        <p:nvPicPr>
          <p:cNvPr id="13" name="Picture 12">
            <a:extLst>
              <a:ext uri="{FF2B5EF4-FFF2-40B4-BE49-F238E27FC236}">
                <a16:creationId xmlns:a16="http://schemas.microsoft.com/office/drawing/2014/main" id="{4CD2BE51-DDF6-D9CF-92C2-07F9BA09B2FD}"/>
              </a:ext>
            </a:extLst>
          </p:cNvPr>
          <p:cNvPicPr>
            <a:picLocks noChangeAspect="1"/>
          </p:cNvPicPr>
          <p:nvPr/>
        </p:nvPicPr>
        <p:blipFill>
          <a:blip r:embed="rId3"/>
          <a:srcRect l="44109" t="88808" r="10853" b="-350"/>
          <a:stretch/>
        </p:blipFill>
        <p:spPr>
          <a:xfrm>
            <a:off x="3430940" y="5123062"/>
            <a:ext cx="2518566" cy="569440"/>
          </a:xfrm>
          <a:prstGeom prst="rect">
            <a:avLst/>
          </a:prstGeom>
        </p:spPr>
      </p:pic>
      <p:pic>
        <p:nvPicPr>
          <p:cNvPr id="16" name="Picture 15">
            <a:extLst>
              <a:ext uri="{FF2B5EF4-FFF2-40B4-BE49-F238E27FC236}">
                <a16:creationId xmlns:a16="http://schemas.microsoft.com/office/drawing/2014/main" id="{F54234CF-DB0A-2749-7618-82BBD0C767BD}"/>
              </a:ext>
            </a:extLst>
          </p:cNvPr>
          <p:cNvPicPr>
            <a:picLocks noChangeAspect="1"/>
          </p:cNvPicPr>
          <p:nvPr/>
        </p:nvPicPr>
        <p:blipFill>
          <a:blip r:embed="rId3"/>
          <a:srcRect l="39577" t="17293" r="4524" b="74942"/>
          <a:stretch/>
        </p:blipFill>
        <p:spPr>
          <a:xfrm>
            <a:off x="1144145" y="4411687"/>
            <a:ext cx="2940760" cy="360418"/>
          </a:xfrm>
          <a:prstGeom prst="rect">
            <a:avLst/>
          </a:prstGeom>
        </p:spPr>
      </p:pic>
      <p:pic>
        <p:nvPicPr>
          <p:cNvPr id="17" name="Picture 16">
            <a:extLst>
              <a:ext uri="{FF2B5EF4-FFF2-40B4-BE49-F238E27FC236}">
                <a16:creationId xmlns:a16="http://schemas.microsoft.com/office/drawing/2014/main" id="{E7191D0B-5C70-93DE-66CD-0F101F96AD3F}"/>
              </a:ext>
            </a:extLst>
          </p:cNvPr>
          <p:cNvPicPr>
            <a:picLocks noChangeAspect="1"/>
          </p:cNvPicPr>
          <p:nvPr/>
        </p:nvPicPr>
        <p:blipFill>
          <a:blip r:embed="rId3"/>
          <a:srcRect l="39480" t="36854" r="5169" b="56622"/>
          <a:stretch/>
        </p:blipFill>
        <p:spPr>
          <a:xfrm>
            <a:off x="4169348" y="4416320"/>
            <a:ext cx="3073118" cy="313398"/>
          </a:xfrm>
          <a:prstGeom prst="rect">
            <a:avLst/>
          </a:prstGeom>
        </p:spPr>
      </p:pic>
      <p:pic>
        <p:nvPicPr>
          <p:cNvPr id="18" name="Picture 17">
            <a:extLst>
              <a:ext uri="{FF2B5EF4-FFF2-40B4-BE49-F238E27FC236}">
                <a16:creationId xmlns:a16="http://schemas.microsoft.com/office/drawing/2014/main" id="{C5D74D26-83A2-D3B1-0F3D-9C4795B26297}"/>
              </a:ext>
            </a:extLst>
          </p:cNvPr>
          <p:cNvPicPr>
            <a:picLocks noChangeAspect="1"/>
          </p:cNvPicPr>
          <p:nvPr/>
        </p:nvPicPr>
        <p:blipFill>
          <a:blip r:embed="rId3"/>
          <a:srcRect l="48405" t="64044" r="14704" b="24488"/>
          <a:stretch/>
        </p:blipFill>
        <p:spPr>
          <a:xfrm>
            <a:off x="1143054" y="5123060"/>
            <a:ext cx="2076454" cy="569442"/>
          </a:xfrm>
          <a:prstGeom prst="rect">
            <a:avLst/>
          </a:prstGeom>
        </p:spPr>
      </p:pic>
      <p:pic>
        <p:nvPicPr>
          <p:cNvPr id="21" name="Picture 20">
            <a:extLst>
              <a:ext uri="{FF2B5EF4-FFF2-40B4-BE49-F238E27FC236}">
                <a16:creationId xmlns:a16="http://schemas.microsoft.com/office/drawing/2014/main" id="{6B7D0848-3153-59E5-91D2-59627C784064}"/>
              </a:ext>
            </a:extLst>
          </p:cNvPr>
          <p:cNvPicPr>
            <a:picLocks noChangeAspect="1"/>
          </p:cNvPicPr>
          <p:nvPr/>
        </p:nvPicPr>
        <p:blipFill>
          <a:blip r:embed="rId4"/>
          <a:stretch>
            <a:fillRect/>
          </a:stretch>
        </p:blipFill>
        <p:spPr>
          <a:xfrm>
            <a:off x="3430940" y="5751580"/>
            <a:ext cx="1815228" cy="549474"/>
          </a:xfrm>
          <a:prstGeom prst="rect">
            <a:avLst/>
          </a:prstGeom>
        </p:spPr>
      </p:pic>
      <p:sp>
        <p:nvSpPr>
          <p:cNvPr id="35" name="TextBox 34">
            <a:extLst>
              <a:ext uri="{FF2B5EF4-FFF2-40B4-BE49-F238E27FC236}">
                <a16:creationId xmlns:a16="http://schemas.microsoft.com/office/drawing/2014/main" id="{2C2BCA7E-C4C2-3FEB-2C28-000FF2494181}"/>
              </a:ext>
            </a:extLst>
          </p:cNvPr>
          <p:cNvSpPr txBox="1"/>
          <p:nvPr/>
        </p:nvSpPr>
        <p:spPr>
          <a:xfrm>
            <a:off x="7464827" y="2416147"/>
            <a:ext cx="4765236" cy="1200329"/>
          </a:xfrm>
          <a:prstGeom prst="rect">
            <a:avLst/>
          </a:prstGeom>
          <a:noFill/>
        </p:spPr>
        <p:txBody>
          <a:bodyPr wrap="square" rtlCol="0">
            <a:spAutoFit/>
          </a:bodyPr>
          <a:lstStyle/>
          <a:p>
            <a:pPr marL="285750" indent="-285750">
              <a:buFont typeface="Arial" panose="020B0604020202020204" pitchFamily="34" charset="0"/>
              <a:buChar char="•"/>
            </a:pPr>
            <a:r>
              <a:rPr lang="en-MY" dirty="0"/>
              <a:t>Coordinates</a:t>
            </a:r>
          </a:p>
          <a:p>
            <a:pPr marL="285750" indent="-285750">
              <a:buFont typeface="Arial" panose="020B0604020202020204" pitchFamily="34" charset="0"/>
              <a:buChar char="•"/>
            </a:pPr>
            <a:endParaRPr lang="en-MY" dirty="0"/>
          </a:p>
          <a:p>
            <a:endParaRPr lang="en-MY" dirty="0"/>
          </a:p>
          <a:p>
            <a:pPr marL="285750" indent="-285750">
              <a:buFont typeface="Arial" panose="020B0604020202020204" pitchFamily="34" charset="0"/>
              <a:buChar char="•"/>
            </a:pPr>
            <a:r>
              <a:rPr lang="en-MY" dirty="0"/>
              <a:t>Calculate cervical length</a:t>
            </a:r>
          </a:p>
        </p:txBody>
      </p:sp>
      <p:pic>
        <p:nvPicPr>
          <p:cNvPr id="37" name="Picture 36">
            <a:extLst>
              <a:ext uri="{FF2B5EF4-FFF2-40B4-BE49-F238E27FC236}">
                <a16:creationId xmlns:a16="http://schemas.microsoft.com/office/drawing/2014/main" id="{21DA5411-4167-356C-9AAE-7609DF447E9D}"/>
              </a:ext>
            </a:extLst>
          </p:cNvPr>
          <p:cNvPicPr>
            <a:picLocks noChangeAspect="1"/>
          </p:cNvPicPr>
          <p:nvPr/>
        </p:nvPicPr>
        <p:blipFill>
          <a:blip r:embed="rId5"/>
          <a:stretch>
            <a:fillRect/>
          </a:stretch>
        </p:blipFill>
        <p:spPr>
          <a:xfrm>
            <a:off x="7926076" y="2807767"/>
            <a:ext cx="3277768" cy="345030"/>
          </a:xfrm>
          <a:prstGeom prst="rect">
            <a:avLst/>
          </a:prstGeom>
        </p:spPr>
      </p:pic>
      <p:pic>
        <p:nvPicPr>
          <p:cNvPr id="39" name="Picture 38">
            <a:extLst>
              <a:ext uri="{FF2B5EF4-FFF2-40B4-BE49-F238E27FC236}">
                <a16:creationId xmlns:a16="http://schemas.microsoft.com/office/drawing/2014/main" id="{03B58403-7FAC-06E3-F3A8-23673A0BDA30}"/>
              </a:ext>
            </a:extLst>
          </p:cNvPr>
          <p:cNvPicPr>
            <a:picLocks noChangeAspect="1"/>
          </p:cNvPicPr>
          <p:nvPr/>
        </p:nvPicPr>
        <p:blipFill>
          <a:blip r:embed="rId6"/>
          <a:stretch>
            <a:fillRect/>
          </a:stretch>
        </p:blipFill>
        <p:spPr>
          <a:xfrm>
            <a:off x="7926076" y="3702592"/>
            <a:ext cx="3046330" cy="385270"/>
          </a:xfrm>
          <a:prstGeom prst="rect">
            <a:avLst/>
          </a:prstGeom>
        </p:spPr>
      </p:pic>
      <p:cxnSp>
        <p:nvCxnSpPr>
          <p:cNvPr id="41" name="Straight Connector 40">
            <a:extLst>
              <a:ext uri="{FF2B5EF4-FFF2-40B4-BE49-F238E27FC236}">
                <a16:creationId xmlns:a16="http://schemas.microsoft.com/office/drawing/2014/main" id="{432EC120-89A7-6CBB-C71C-D6966DC9CD56}"/>
              </a:ext>
            </a:extLst>
          </p:cNvPr>
          <p:cNvCxnSpPr/>
          <p:nvPr/>
        </p:nvCxnSpPr>
        <p:spPr>
          <a:xfrm flipH="1">
            <a:off x="8412480" y="4729718"/>
            <a:ext cx="1263535" cy="1021862"/>
          </a:xfrm>
          <a:prstGeom prst="line">
            <a:avLst/>
          </a:prstGeom>
          <a:ln w="28575"/>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01E069C1-F05A-5214-886E-B6883319FAE3}"/>
              </a:ext>
            </a:extLst>
          </p:cNvPr>
          <p:cNvCxnSpPr>
            <a:cxnSpLocks/>
          </p:cNvCxnSpPr>
          <p:nvPr/>
        </p:nvCxnSpPr>
        <p:spPr>
          <a:xfrm>
            <a:off x="8412480" y="5751580"/>
            <a:ext cx="2211185" cy="117205"/>
          </a:xfrm>
          <a:prstGeom prst="line">
            <a:avLst/>
          </a:prstGeom>
          <a:ln w="28575"/>
        </p:spPr>
        <p:style>
          <a:lnRef idx="1">
            <a:schemeClr val="dk1"/>
          </a:lnRef>
          <a:fillRef idx="0">
            <a:schemeClr val="dk1"/>
          </a:fillRef>
          <a:effectRef idx="0">
            <a:schemeClr val="dk1"/>
          </a:effectRef>
          <a:fontRef idx="minor">
            <a:schemeClr val="tx1"/>
          </a:fontRef>
        </p:style>
      </p:cxnSp>
      <p:sp>
        <p:nvSpPr>
          <p:cNvPr id="45" name="Oval 44">
            <a:extLst>
              <a:ext uri="{FF2B5EF4-FFF2-40B4-BE49-F238E27FC236}">
                <a16:creationId xmlns:a16="http://schemas.microsoft.com/office/drawing/2014/main" id="{2D42125B-8BB0-93E7-E542-82F36799F495}"/>
              </a:ext>
            </a:extLst>
          </p:cNvPr>
          <p:cNvSpPr/>
          <p:nvPr/>
        </p:nvSpPr>
        <p:spPr>
          <a:xfrm>
            <a:off x="9615632" y="4671115"/>
            <a:ext cx="120765" cy="11720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sp>
        <p:nvSpPr>
          <p:cNvPr id="46" name="Oval 45">
            <a:extLst>
              <a:ext uri="{FF2B5EF4-FFF2-40B4-BE49-F238E27FC236}">
                <a16:creationId xmlns:a16="http://schemas.microsoft.com/office/drawing/2014/main" id="{140D1BCD-CF9A-E651-B643-58D7BAA84CA5}"/>
              </a:ext>
            </a:extLst>
          </p:cNvPr>
          <p:cNvSpPr/>
          <p:nvPr/>
        </p:nvSpPr>
        <p:spPr>
          <a:xfrm>
            <a:off x="8364663" y="5682342"/>
            <a:ext cx="120765" cy="11720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sp>
        <p:nvSpPr>
          <p:cNvPr id="47" name="Oval 46">
            <a:extLst>
              <a:ext uri="{FF2B5EF4-FFF2-40B4-BE49-F238E27FC236}">
                <a16:creationId xmlns:a16="http://schemas.microsoft.com/office/drawing/2014/main" id="{04748D37-FC40-F1CD-8160-DBB6212BF855}"/>
              </a:ext>
            </a:extLst>
          </p:cNvPr>
          <p:cNvSpPr/>
          <p:nvPr/>
        </p:nvSpPr>
        <p:spPr>
          <a:xfrm>
            <a:off x="10563282" y="5810182"/>
            <a:ext cx="120765" cy="11720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MY"/>
          </a:p>
        </p:txBody>
      </p:sp>
      <p:sp>
        <p:nvSpPr>
          <p:cNvPr id="49" name="TextBox 48">
            <a:extLst>
              <a:ext uri="{FF2B5EF4-FFF2-40B4-BE49-F238E27FC236}">
                <a16:creationId xmlns:a16="http://schemas.microsoft.com/office/drawing/2014/main" id="{DBA9216A-449C-CF9A-A161-3613AFD724B4}"/>
              </a:ext>
            </a:extLst>
          </p:cNvPr>
          <p:cNvSpPr txBox="1"/>
          <p:nvPr/>
        </p:nvSpPr>
        <p:spPr>
          <a:xfrm>
            <a:off x="9784200" y="4527636"/>
            <a:ext cx="635807" cy="369332"/>
          </a:xfrm>
          <a:prstGeom prst="rect">
            <a:avLst/>
          </a:prstGeom>
          <a:noFill/>
        </p:spPr>
        <p:txBody>
          <a:bodyPr wrap="square" rtlCol="0">
            <a:spAutoFit/>
          </a:bodyPr>
          <a:lstStyle/>
          <a:p>
            <a:r>
              <a:rPr lang="en-MY" dirty="0">
                <a:latin typeface="Times New Roman" panose="02020603050405020304" pitchFamily="18" charset="0"/>
                <a:cs typeface="Times New Roman" panose="02020603050405020304" pitchFamily="18" charset="0"/>
              </a:rPr>
              <a:t>P1</a:t>
            </a:r>
          </a:p>
        </p:txBody>
      </p:sp>
      <p:sp>
        <p:nvSpPr>
          <p:cNvPr id="50" name="TextBox 49">
            <a:extLst>
              <a:ext uri="{FF2B5EF4-FFF2-40B4-BE49-F238E27FC236}">
                <a16:creationId xmlns:a16="http://schemas.microsoft.com/office/drawing/2014/main" id="{6D7520A1-563E-A506-28A9-68E1AAF42D9D}"/>
              </a:ext>
            </a:extLst>
          </p:cNvPr>
          <p:cNvSpPr txBox="1"/>
          <p:nvPr/>
        </p:nvSpPr>
        <p:spPr>
          <a:xfrm>
            <a:off x="8198316" y="5868784"/>
            <a:ext cx="635807" cy="369332"/>
          </a:xfrm>
          <a:prstGeom prst="rect">
            <a:avLst/>
          </a:prstGeom>
          <a:noFill/>
        </p:spPr>
        <p:txBody>
          <a:bodyPr wrap="square" rtlCol="0">
            <a:spAutoFit/>
          </a:bodyPr>
          <a:lstStyle/>
          <a:p>
            <a:r>
              <a:rPr lang="en-MY" dirty="0">
                <a:latin typeface="Times New Roman" panose="02020603050405020304" pitchFamily="18" charset="0"/>
                <a:cs typeface="Times New Roman" panose="02020603050405020304" pitchFamily="18" charset="0"/>
              </a:rPr>
              <a:t>P3</a:t>
            </a:r>
          </a:p>
        </p:txBody>
      </p:sp>
      <p:sp>
        <p:nvSpPr>
          <p:cNvPr id="51" name="TextBox 50">
            <a:extLst>
              <a:ext uri="{FF2B5EF4-FFF2-40B4-BE49-F238E27FC236}">
                <a16:creationId xmlns:a16="http://schemas.microsoft.com/office/drawing/2014/main" id="{CB6F3E38-337E-FB45-9BEA-9F85C5901A71}"/>
              </a:ext>
            </a:extLst>
          </p:cNvPr>
          <p:cNvSpPr txBox="1"/>
          <p:nvPr/>
        </p:nvSpPr>
        <p:spPr>
          <a:xfrm>
            <a:off x="10491980" y="5942533"/>
            <a:ext cx="635807" cy="369332"/>
          </a:xfrm>
          <a:prstGeom prst="rect">
            <a:avLst/>
          </a:prstGeom>
          <a:noFill/>
        </p:spPr>
        <p:txBody>
          <a:bodyPr wrap="square" rtlCol="0">
            <a:spAutoFit/>
          </a:bodyPr>
          <a:lstStyle/>
          <a:p>
            <a:r>
              <a:rPr lang="en-MY" dirty="0">
                <a:latin typeface="Times New Roman" panose="02020603050405020304" pitchFamily="18" charset="0"/>
                <a:cs typeface="Times New Roman" panose="02020603050405020304" pitchFamily="18" charset="0"/>
              </a:rPr>
              <a:t>P2</a:t>
            </a:r>
          </a:p>
        </p:txBody>
      </p:sp>
    </p:spTree>
    <p:extLst>
      <p:ext uri="{BB962C8B-B14F-4D97-AF65-F5344CB8AC3E}">
        <p14:creationId xmlns:p14="http://schemas.microsoft.com/office/powerpoint/2010/main" val="2515153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A3AD-FE06-B609-1B46-E5F250CA1E0B}"/>
              </a:ext>
            </a:extLst>
          </p:cNvPr>
          <p:cNvSpPr>
            <a:spLocks noGrp="1"/>
          </p:cNvSpPr>
          <p:nvPr>
            <p:ph type="title"/>
          </p:nvPr>
        </p:nvSpPr>
        <p:spPr>
          <a:xfrm>
            <a:off x="2414016" y="1680972"/>
            <a:ext cx="7729728" cy="1188720"/>
          </a:xfrm>
        </p:spPr>
        <p:txBody>
          <a:bodyPr/>
          <a:lstStyle/>
          <a:p>
            <a:r>
              <a:rPr lang="en-MY" dirty="0"/>
              <a:t>Table of Contents</a:t>
            </a:r>
          </a:p>
        </p:txBody>
      </p:sp>
      <p:grpSp>
        <p:nvGrpSpPr>
          <p:cNvPr id="9" name="Group 8">
            <a:extLst>
              <a:ext uri="{FF2B5EF4-FFF2-40B4-BE49-F238E27FC236}">
                <a16:creationId xmlns:a16="http://schemas.microsoft.com/office/drawing/2014/main" id="{97CAA94C-7BA8-B6D2-ACE6-02D2E587ECAC}"/>
              </a:ext>
            </a:extLst>
          </p:cNvPr>
          <p:cNvGrpSpPr/>
          <p:nvPr/>
        </p:nvGrpSpPr>
        <p:grpSpPr>
          <a:xfrm>
            <a:off x="3800953" y="3165141"/>
            <a:ext cx="2201207" cy="1765692"/>
            <a:chOff x="1024131" y="2448861"/>
            <a:chExt cx="2201207" cy="1765692"/>
          </a:xfrm>
        </p:grpSpPr>
        <p:sp>
          <p:nvSpPr>
            <p:cNvPr id="10" name="Rectangle: Rounded Corners 9">
              <a:extLst>
                <a:ext uri="{FF2B5EF4-FFF2-40B4-BE49-F238E27FC236}">
                  <a16:creationId xmlns:a16="http://schemas.microsoft.com/office/drawing/2014/main" id="{B9678169-9A08-1325-F9E1-691832D11828}"/>
                </a:ext>
              </a:extLst>
            </p:cNvPr>
            <p:cNvSpPr/>
            <p:nvPr/>
          </p:nvSpPr>
          <p:spPr>
            <a:xfrm>
              <a:off x="1034103" y="3025833"/>
              <a:ext cx="2191235" cy="11887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MY" dirty="0"/>
                <a:t>Background and Related Work</a:t>
              </a:r>
            </a:p>
          </p:txBody>
        </p:sp>
        <p:sp>
          <p:nvSpPr>
            <p:cNvPr id="11" name="Rectangle 10">
              <a:extLst>
                <a:ext uri="{FF2B5EF4-FFF2-40B4-BE49-F238E27FC236}">
                  <a16:creationId xmlns:a16="http://schemas.microsoft.com/office/drawing/2014/main" id="{04FC2E0B-0B61-9384-126B-16175F068020}"/>
                </a:ext>
              </a:extLst>
            </p:cNvPr>
            <p:cNvSpPr/>
            <p:nvPr/>
          </p:nvSpPr>
          <p:spPr>
            <a:xfrm>
              <a:off x="1024131" y="2448861"/>
              <a:ext cx="893194" cy="923330"/>
            </a:xfrm>
            <a:prstGeom prst="rect">
              <a:avLst/>
            </a:prstGeom>
            <a:noFill/>
          </p:spPr>
          <p:txBody>
            <a:bodyPr wrap="none" lIns="91440" tIns="45720" rIns="91440" bIns="45720">
              <a:spAutoFit/>
            </a:bodyPr>
            <a:lstStyle/>
            <a:p>
              <a:pPr algn="ctr"/>
              <a:r>
                <a:rPr lang="en-US" sz="5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Franklin Gothic Demi Cond" panose="020B0706030402020204" pitchFamily="34" charset="0"/>
                </a:rPr>
                <a:t>02</a:t>
              </a:r>
            </a:p>
          </p:txBody>
        </p:sp>
      </p:grpSp>
      <p:grpSp>
        <p:nvGrpSpPr>
          <p:cNvPr id="12" name="Group 11">
            <a:extLst>
              <a:ext uri="{FF2B5EF4-FFF2-40B4-BE49-F238E27FC236}">
                <a16:creationId xmlns:a16="http://schemas.microsoft.com/office/drawing/2014/main" id="{C1A09EC3-344E-62F6-838A-952B7C2EEE53}"/>
              </a:ext>
            </a:extLst>
          </p:cNvPr>
          <p:cNvGrpSpPr/>
          <p:nvPr/>
        </p:nvGrpSpPr>
        <p:grpSpPr>
          <a:xfrm>
            <a:off x="6394894" y="3165141"/>
            <a:ext cx="2201207" cy="1765692"/>
            <a:chOff x="1024131" y="2448861"/>
            <a:chExt cx="2201207" cy="1765692"/>
          </a:xfrm>
        </p:grpSpPr>
        <p:sp>
          <p:nvSpPr>
            <p:cNvPr id="13" name="Rectangle: Rounded Corners 12">
              <a:extLst>
                <a:ext uri="{FF2B5EF4-FFF2-40B4-BE49-F238E27FC236}">
                  <a16:creationId xmlns:a16="http://schemas.microsoft.com/office/drawing/2014/main" id="{BD926937-4154-F4F2-2EE8-2D06BC514D73}"/>
                </a:ext>
              </a:extLst>
            </p:cNvPr>
            <p:cNvSpPr/>
            <p:nvPr/>
          </p:nvSpPr>
          <p:spPr>
            <a:xfrm>
              <a:off x="1034103" y="3025833"/>
              <a:ext cx="2191235" cy="11887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MY" dirty="0"/>
                <a:t>Methods</a:t>
              </a:r>
            </a:p>
          </p:txBody>
        </p:sp>
        <p:sp>
          <p:nvSpPr>
            <p:cNvPr id="14" name="Rectangle 13">
              <a:extLst>
                <a:ext uri="{FF2B5EF4-FFF2-40B4-BE49-F238E27FC236}">
                  <a16:creationId xmlns:a16="http://schemas.microsoft.com/office/drawing/2014/main" id="{57BD362D-623A-CC2F-9726-EF6025DC809F}"/>
                </a:ext>
              </a:extLst>
            </p:cNvPr>
            <p:cNvSpPr/>
            <p:nvPr/>
          </p:nvSpPr>
          <p:spPr>
            <a:xfrm>
              <a:off x="1024131" y="2448861"/>
              <a:ext cx="893194" cy="923330"/>
            </a:xfrm>
            <a:prstGeom prst="rect">
              <a:avLst/>
            </a:prstGeom>
            <a:noFill/>
          </p:spPr>
          <p:txBody>
            <a:bodyPr wrap="none" lIns="91440" tIns="45720" rIns="91440" bIns="45720">
              <a:spAutoFit/>
            </a:bodyPr>
            <a:lstStyle/>
            <a:p>
              <a:pPr algn="ctr"/>
              <a:r>
                <a:rPr lang="en-US" sz="5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Franklin Gothic Demi Cond" panose="020B0706030402020204" pitchFamily="34" charset="0"/>
                </a:rPr>
                <a:t>03</a:t>
              </a:r>
            </a:p>
          </p:txBody>
        </p:sp>
      </p:grpSp>
      <p:grpSp>
        <p:nvGrpSpPr>
          <p:cNvPr id="15" name="Group 14">
            <a:extLst>
              <a:ext uri="{FF2B5EF4-FFF2-40B4-BE49-F238E27FC236}">
                <a16:creationId xmlns:a16="http://schemas.microsoft.com/office/drawing/2014/main" id="{212FF44C-88C1-CA21-12F2-506BD96043B3}"/>
              </a:ext>
            </a:extLst>
          </p:cNvPr>
          <p:cNvGrpSpPr/>
          <p:nvPr/>
        </p:nvGrpSpPr>
        <p:grpSpPr>
          <a:xfrm>
            <a:off x="8975818" y="3165141"/>
            <a:ext cx="2204252" cy="1765692"/>
            <a:chOff x="1021086" y="2448861"/>
            <a:chExt cx="2204252" cy="1765692"/>
          </a:xfrm>
        </p:grpSpPr>
        <p:sp>
          <p:nvSpPr>
            <p:cNvPr id="16" name="Rectangle: Rounded Corners 15">
              <a:extLst>
                <a:ext uri="{FF2B5EF4-FFF2-40B4-BE49-F238E27FC236}">
                  <a16:creationId xmlns:a16="http://schemas.microsoft.com/office/drawing/2014/main" id="{0AA32AB4-A7E0-8B16-3B2E-771DEB7E8E73}"/>
                </a:ext>
              </a:extLst>
            </p:cNvPr>
            <p:cNvSpPr/>
            <p:nvPr/>
          </p:nvSpPr>
          <p:spPr>
            <a:xfrm>
              <a:off x="1034103" y="3025833"/>
              <a:ext cx="2191235" cy="11887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MY" dirty="0"/>
                <a:t>Next steps</a:t>
              </a:r>
            </a:p>
          </p:txBody>
        </p:sp>
        <p:sp>
          <p:nvSpPr>
            <p:cNvPr id="17" name="Rectangle 16">
              <a:extLst>
                <a:ext uri="{FF2B5EF4-FFF2-40B4-BE49-F238E27FC236}">
                  <a16:creationId xmlns:a16="http://schemas.microsoft.com/office/drawing/2014/main" id="{FF31616B-B6D5-BA08-EA5D-21910B2FEC9E}"/>
                </a:ext>
              </a:extLst>
            </p:cNvPr>
            <p:cNvSpPr/>
            <p:nvPr/>
          </p:nvSpPr>
          <p:spPr>
            <a:xfrm>
              <a:off x="1021086" y="2448861"/>
              <a:ext cx="899285" cy="923330"/>
            </a:xfrm>
            <a:prstGeom prst="rect">
              <a:avLst/>
            </a:prstGeom>
            <a:noFill/>
          </p:spPr>
          <p:txBody>
            <a:bodyPr wrap="none" lIns="91440" tIns="45720" rIns="91440" bIns="45720">
              <a:spAutoFit/>
            </a:bodyPr>
            <a:lstStyle/>
            <a:p>
              <a:pPr algn="ctr"/>
              <a:r>
                <a:rPr lang="en-US" sz="5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Franklin Gothic Demi Cond" panose="020B0706030402020204" pitchFamily="34" charset="0"/>
                </a:rPr>
                <a:t>04</a:t>
              </a:r>
            </a:p>
          </p:txBody>
        </p:sp>
      </p:grpSp>
      <p:grpSp>
        <p:nvGrpSpPr>
          <p:cNvPr id="18" name="Group 17">
            <a:extLst>
              <a:ext uri="{FF2B5EF4-FFF2-40B4-BE49-F238E27FC236}">
                <a16:creationId xmlns:a16="http://schemas.microsoft.com/office/drawing/2014/main" id="{8890D997-71C3-8F7A-A535-1E543C57FB2B}"/>
              </a:ext>
            </a:extLst>
          </p:cNvPr>
          <p:cNvGrpSpPr/>
          <p:nvPr/>
        </p:nvGrpSpPr>
        <p:grpSpPr>
          <a:xfrm>
            <a:off x="1318398" y="3165141"/>
            <a:ext cx="2191235" cy="1765692"/>
            <a:chOff x="1034103" y="2448861"/>
            <a:chExt cx="2191235" cy="1765692"/>
          </a:xfrm>
        </p:grpSpPr>
        <p:sp>
          <p:nvSpPr>
            <p:cNvPr id="19" name="Rectangle: Rounded Corners 18">
              <a:extLst>
                <a:ext uri="{FF2B5EF4-FFF2-40B4-BE49-F238E27FC236}">
                  <a16:creationId xmlns:a16="http://schemas.microsoft.com/office/drawing/2014/main" id="{D256B03B-BDF3-82B3-22CA-DEE5F604D93B}"/>
                </a:ext>
              </a:extLst>
            </p:cNvPr>
            <p:cNvSpPr/>
            <p:nvPr/>
          </p:nvSpPr>
          <p:spPr>
            <a:xfrm>
              <a:off x="1034103" y="3025833"/>
              <a:ext cx="2191235" cy="11887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MY" dirty="0"/>
                <a:t>Motivation and Objectives</a:t>
              </a:r>
            </a:p>
          </p:txBody>
        </p:sp>
        <p:sp>
          <p:nvSpPr>
            <p:cNvPr id="20" name="Rectangle 19">
              <a:extLst>
                <a:ext uri="{FF2B5EF4-FFF2-40B4-BE49-F238E27FC236}">
                  <a16:creationId xmlns:a16="http://schemas.microsoft.com/office/drawing/2014/main" id="{7FF65A66-B689-EA39-2C73-51A27389D0C7}"/>
                </a:ext>
              </a:extLst>
            </p:cNvPr>
            <p:cNvSpPr/>
            <p:nvPr/>
          </p:nvSpPr>
          <p:spPr>
            <a:xfrm>
              <a:off x="1034103" y="2448861"/>
              <a:ext cx="873251" cy="923330"/>
            </a:xfrm>
            <a:prstGeom prst="rect">
              <a:avLst/>
            </a:prstGeom>
            <a:noFill/>
          </p:spPr>
          <p:txBody>
            <a:bodyPr wrap="none" lIns="91440" tIns="45720" rIns="91440" bIns="45720">
              <a:spAutoFit/>
            </a:bodyPr>
            <a:lstStyle/>
            <a:p>
              <a:pPr algn="ctr"/>
              <a:r>
                <a:rPr lang="en-US" sz="5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Franklin Gothic Demi Cond" panose="020B0706030402020204" pitchFamily="34" charset="0"/>
                </a:rPr>
                <a:t>01</a:t>
              </a:r>
            </a:p>
          </p:txBody>
        </p:sp>
      </p:grpSp>
    </p:spTree>
    <p:extLst>
      <p:ext uri="{BB962C8B-B14F-4D97-AF65-F5344CB8AC3E}">
        <p14:creationId xmlns:p14="http://schemas.microsoft.com/office/powerpoint/2010/main" val="663975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50EE0-61AF-6C7D-7818-1FCA22B2BA91}"/>
              </a:ext>
            </a:extLst>
          </p:cNvPr>
          <p:cNvSpPr>
            <a:spLocks noGrp="1"/>
          </p:cNvSpPr>
          <p:nvPr>
            <p:ph type="title"/>
          </p:nvPr>
        </p:nvSpPr>
        <p:spPr>
          <a:xfrm>
            <a:off x="2231136" y="1780239"/>
            <a:ext cx="7729728" cy="1188720"/>
          </a:xfrm>
        </p:spPr>
        <p:txBody>
          <a:bodyPr/>
          <a:lstStyle/>
          <a:p>
            <a:r>
              <a:rPr lang="en-MY" dirty="0"/>
              <a:t>Future trend</a:t>
            </a:r>
          </a:p>
        </p:txBody>
      </p:sp>
      <p:sp>
        <p:nvSpPr>
          <p:cNvPr id="3" name="Content Placeholder 2">
            <a:extLst>
              <a:ext uri="{FF2B5EF4-FFF2-40B4-BE49-F238E27FC236}">
                <a16:creationId xmlns:a16="http://schemas.microsoft.com/office/drawing/2014/main" id="{B299F998-FAE3-3B43-A535-32D3F728C311}"/>
              </a:ext>
            </a:extLst>
          </p:cNvPr>
          <p:cNvSpPr>
            <a:spLocks noGrp="1"/>
          </p:cNvSpPr>
          <p:nvPr>
            <p:ph idx="1"/>
          </p:nvPr>
        </p:nvSpPr>
        <p:spPr>
          <a:xfrm>
            <a:off x="2231136" y="3453591"/>
            <a:ext cx="7729728" cy="1662105"/>
          </a:xfrm>
        </p:spPr>
        <p:txBody>
          <a:bodyPr/>
          <a:lstStyle/>
          <a:p>
            <a:r>
              <a:rPr lang="en-MY" dirty="0"/>
              <a:t>Use other object detection model and compare results</a:t>
            </a:r>
          </a:p>
          <a:p>
            <a:r>
              <a:rPr lang="en-MY" dirty="0"/>
              <a:t>Add other predictors</a:t>
            </a:r>
          </a:p>
          <a:p>
            <a:r>
              <a:rPr lang="en-MY" dirty="0"/>
              <a:t>Train with data from other hospitals</a:t>
            </a:r>
          </a:p>
        </p:txBody>
      </p:sp>
    </p:spTree>
    <p:extLst>
      <p:ext uri="{BB962C8B-B14F-4D97-AF65-F5344CB8AC3E}">
        <p14:creationId xmlns:p14="http://schemas.microsoft.com/office/powerpoint/2010/main" val="1153610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592FD-7C78-D526-269C-29CEAB5368EB}"/>
              </a:ext>
            </a:extLst>
          </p:cNvPr>
          <p:cNvSpPr>
            <a:spLocks noGrp="1"/>
          </p:cNvSpPr>
          <p:nvPr>
            <p:ph type="title"/>
          </p:nvPr>
        </p:nvSpPr>
        <p:spPr>
          <a:xfrm>
            <a:off x="2231136" y="1636037"/>
            <a:ext cx="7729728" cy="1188720"/>
          </a:xfrm>
        </p:spPr>
        <p:txBody>
          <a:bodyPr/>
          <a:lstStyle/>
          <a:p>
            <a:r>
              <a:rPr lang="en-MY" dirty="0"/>
              <a:t>Thank you for listening</a:t>
            </a:r>
          </a:p>
        </p:txBody>
      </p:sp>
      <p:sp>
        <p:nvSpPr>
          <p:cNvPr id="3" name="Content Placeholder 2">
            <a:extLst>
              <a:ext uri="{FF2B5EF4-FFF2-40B4-BE49-F238E27FC236}">
                <a16:creationId xmlns:a16="http://schemas.microsoft.com/office/drawing/2014/main" id="{DAE2E998-5609-CBBD-993F-9C91166323C7}"/>
              </a:ext>
            </a:extLst>
          </p:cNvPr>
          <p:cNvSpPr>
            <a:spLocks noGrp="1"/>
          </p:cNvSpPr>
          <p:nvPr>
            <p:ph idx="1"/>
          </p:nvPr>
        </p:nvSpPr>
        <p:spPr>
          <a:xfrm>
            <a:off x="2231136" y="3280599"/>
            <a:ext cx="7729728" cy="2037754"/>
          </a:xfrm>
        </p:spPr>
        <p:txBody>
          <a:bodyPr/>
          <a:lstStyle/>
          <a:p>
            <a:pPr marL="0" indent="0" algn="ctr">
              <a:buNone/>
            </a:pPr>
            <a:r>
              <a:rPr lang="en-MY" dirty="0"/>
              <a:t>Special thanks to my supervisors:</a:t>
            </a:r>
          </a:p>
          <a:p>
            <a:pPr marL="0" indent="0" algn="ctr">
              <a:buNone/>
            </a:pPr>
            <a:r>
              <a:rPr lang="en-MY" dirty="0" err="1"/>
              <a:t>Dr.</a:t>
            </a:r>
            <a:r>
              <a:rPr lang="en-MY" dirty="0"/>
              <a:t> Ritu Mogra</a:t>
            </a:r>
          </a:p>
          <a:p>
            <a:pPr marL="0" indent="0" algn="ctr">
              <a:buNone/>
            </a:pPr>
            <a:r>
              <a:rPr lang="en-MY" dirty="0"/>
              <a:t>Professor </a:t>
            </a:r>
            <a:r>
              <a:rPr lang="en-MY" dirty="0" err="1"/>
              <a:t>Jinman</a:t>
            </a:r>
            <a:endParaRPr lang="en-MY" dirty="0"/>
          </a:p>
          <a:p>
            <a:pPr marL="0" indent="0" algn="ctr">
              <a:buNone/>
            </a:pPr>
            <a:r>
              <a:rPr lang="en-MY" dirty="0"/>
              <a:t>Professor </a:t>
            </a:r>
            <a:r>
              <a:rPr lang="en-MY" dirty="0" err="1"/>
              <a:t>Boyuan</a:t>
            </a:r>
            <a:endParaRPr lang="en-MY" dirty="0"/>
          </a:p>
          <a:p>
            <a:pPr marL="0" indent="0" algn="ctr">
              <a:buNone/>
            </a:pPr>
            <a:r>
              <a:rPr lang="en-MY" dirty="0"/>
              <a:t>Karina Ray</a:t>
            </a:r>
          </a:p>
        </p:txBody>
      </p:sp>
    </p:spTree>
    <p:extLst>
      <p:ext uri="{BB962C8B-B14F-4D97-AF65-F5344CB8AC3E}">
        <p14:creationId xmlns:p14="http://schemas.microsoft.com/office/powerpoint/2010/main" val="1317907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1DC1-5A21-D18D-D0CE-54DF88AE978E}"/>
              </a:ext>
            </a:extLst>
          </p:cNvPr>
          <p:cNvSpPr>
            <a:spLocks noGrp="1"/>
          </p:cNvSpPr>
          <p:nvPr>
            <p:ph type="title"/>
          </p:nvPr>
        </p:nvSpPr>
        <p:spPr>
          <a:xfrm>
            <a:off x="4163568" y="287639"/>
            <a:ext cx="3864864" cy="528439"/>
          </a:xfrm>
        </p:spPr>
        <p:txBody>
          <a:bodyPr>
            <a:normAutofit fontScale="90000"/>
          </a:bodyPr>
          <a:lstStyle/>
          <a:p>
            <a:r>
              <a:rPr lang="en-MY" dirty="0"/>
              <a:t>references</a:t>
            </a:r>
          </a:p>
        </p:txBody>
      </p:sp>
      <p:sp>
        <p:nvSpPr>
          <p:cNvPr id="4" name="Rectangle 1">
            <a:extLst>
              <a:ext uri="{FF2B5EF4-FFF2-40B4-BE49-F238E27FC236}">
                <a16:creationId xmlns:a16="http://schemas.microsoft.com/office/drawing/2014/main" id="{5C0E1117-DC1C-F2D0-4DF5-CDF9AFD655E8}"/>
              </a:ext>
            </a:extLst>
          </p:cNvPr>
          <p:cNvSpPr>
            <a:spLocks noGrp="1" noChangeArrowheads="1"/>
          </p:cNvSpPr>
          <p:nvPr>
            <p:ph idx="1"/>
          </p:nvPr>
        </p:nvSpPr>
        <p:spPr bwMode="auto">
          <a:xfrm>
            <a:off x="407645" y="1063616"/>
            <a:ext cx="11376710" cy="5700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rPr>
              <a:t>1.</a:t>
            </a:r>
            <a:r>
              <a:rPr lang="en-US" altLang="en-US" sz="1000" dirty="0">
                <a:solidFill>
                  <a:schemeClr val="tx1"/>
                </a:solidFill>
                <a:latin typeface="Arial" panose="020B0604020202020204" pitchFamily="34" charset="0"/>
              </a:rPr>
              <a:t> </a:t>
            </a:r>
            <a:r>
              <a:rPr kumimoji="0" lang="en-US" altLang="en-US" sz="1000" b="0" i="0" u="none" strike="noStrike" cap="none" normalizeH="0" baseline="0" dirty="0">
                <a:ln>
                  <a:noFill/>
                </a:ln>
                <a:solidFill>
                  <a:schemeClr val="tx1"/>
                </a:solidFill>
                <a:effectLst/>
                <a:latin typeface="Arial" panose="020B0604020202020204" pitchFamily="34" charset="0"/>
              </a:rPr>
              <a:t>Brown K, </a:t>
            </a:r>
            <a:r>
              <a:rPr kumimoji="0" lang="en-US" altLang="en-US" sz="1000" b="0" i="0" u="none" strike="noStrike" cap="none" normalizeH="0" baseline="0" dirty="0" err="1">
                <a:ln>
                  <a:noFill/>
                </a:ln>
                <a:solidFill>
                  <a:schemeClr val="tx1"/>
                </a:solidFill>
                <a:effectLst/>
                <a:latin typeface="Arial" panose="020B0604020202020204" pitchFamily="34" charset="0"/>
              </a:rPr>
              <a:t>Cotaru</a:t>
            </a:r>
            <a:r>
              <a:rPr kumimoji="0" lang="en-US" altLang="en-US" sz="1000" b="0" i="0" u="none" strike="noStrike" cap="none" normalizeH="0" baseline="0" dirty="0">
                <a:ln>
                  <a:noFill/>
                </a:ln>
                <a:solidFill>
                  <a:schemeClr val="tx1"/>
                </a:solidFill>
                <a:effectLst/>
                <a:latin typeface="Arial" panose="020B0604020202020204" pitchFamily="34" charset="0"/>
              </a:rPr>
              <a:t> C, </a:t>
            </a:r>
            <a:r>
              <a:rPr kumimoji="0" lang="en-US" altLang="en-US" sz="1000" b="0" i="0" u="none" strike="noStrike" cap="none" normalizeH="0" baseline="0" dirty="0" err="1">
                <a:ln>
                  <a:noFill/>
                </a:ln>
                <a:solidFill>
                  <a:schemeClr val="tx1"/>
                </a:solidFill>
                <a:effectLst/>
                <a:latin typeface="Arial" panose="020B0604020202020204" pitchFamily="34" charset="0"/>
              </a:rPr>
              <a:t>Binks</a:t>
            </a:r>
            <a:r>
              <a:rPr kumimoji="0" lang="en-US" altLang="en-US" sz="1000" b="0" i="0" u="none" strike="noStrike" cap="none" normalizeH="0" baseline="0" dirty="0">
                <a:ln>
                  <a:noFill/>
                </a:ln>
                <a:solidFill>
                  <a:schemeClr val="tx1"/>
                </a:solidFill>
                <a:effectLst/>
                <a:latin typeface="Arial" panose="020B0604020202020204" pitchFamily="34" charset="0"/>
              </a:rPr>
              <a:t> MJ. A retrospective, longitudinal cohort study of trends and risk factors for preterm birth in the Northern Territory, Australia. BMC Pregnancy and Childbirth. 2024 Jan 5;24(1).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2. Howson EC, Kinney M, Lawn J. The Global Action Report on Preterm Birth Born Too Soon. World health organization.; 2012 Nov.</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3. </a:t>
            </a:r>
            <a:r>
              <a:rPr kumimoji="0" lang="en-US" altLang="en-US" sz="1000" b="0" i="0" u="none" strike="noStrike" cap="none" normalizeH="0" baseline="0" dirty="0" err="1">
                <a:ln>
                  <a:noFill/>
                </a:ln>
                <a:solidFill>
                  <a:schemeClr val="tx1"/>
                </a:solidFill>
                <a:effectLst/>
                <a:latin typeface="Arial" panose="020B0604020202020204" pitchFamily="34" charset="0"/>
              </a:rPr>
              <a:t>Dziadosz</a:t>
            </a:r>
            <a:r>
              <a:rPr kumimoji="0" lang="en-US" altLang="en-US" sz="1000" b="0" i="0" u="none" strike="noStrike" cap="none" normalizeH="0" baseline="0" dirty="0">
                <a:ln>
                  <a:noFill/>
                </a:ln>
                <a:solidFill>
                  <a:schemeClr val="tx1"/>
                </a:solidFill>
                <a:effectLst/>
                <a:latin typeface="Arial" panose="020B0604020202020204" pitchFamily="34" charset="0"/>
              </a:rPr>
              <a:t> M, Bennett TA, Dolin C, West </a:t>
            </a:r>
            <a:r>
              <a:rPr kumimoji="0" lang="en-US" altLang="en-US" sz="1000" b="0" i="0" u="none" strike="noStrike" cap="none" normalizeH="0" baseline="0" dirty="0" err="1">
                <a:ln>
                  <a:noFill/>
                </a:ln>
                <a:solidFill>
                  <a:schemeClr val="tx1"/>
                </a:solidFill>
                <a:effectLst/>
                <a:latin typeface="Arial" panose="020B0604020202020204" pitchFamily="34" charset="0"/>
              </a:rPr>
              <a:t>Honart</a:t>
            </a:r>
            <a:r>
              <a:rPr kumimoji="0" lang="en-US" altLang="en-US" sz="1000" b="0" i="0" u="none" strike="noStrike" cap="none" normalizeH="0" baseline="0" dirty="0">
                <a:ln>
                  <a:noFill/>
                </a:ln>
                <a:solidFill>
                  <a:schemeClr val="tx1"/>
                </a:solidFill>
                <a:effectLst/>
                <a:latin typeface="Arial" panose="020B0604020202020204" pitchFamily="34" charset="0"/>
              </a:rPr>
              <a:t> A, Pham A, Lee SS, et al. Uterocervical angle: a novel ultrasound screening tool to predict spontaneous preterm birth. American Journal of Obstetrics and Gynecology. 2016 Sep;215(3):376.e1–7.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4. Giger ML. Machine Learning in Medical Imaging. Journal of the American College of Radiology. 2018 Mar;15(3):512–20.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5. Daskalakis G, Theodora M, </a:t>
            </a:r>
            <a:r>
              <a:rPr kumimoji="0" lang="en-US" altLang="en-US" sz="1000" b="0" i="0" u="none" strike="noStrike" cap="none" normalizeH="0" baseline="0" dirty="0" err="1">
                <a:ln>
                  <a:noFill/>
                </a:ln>
                <a:solidFill>
                  <a:schemeClr val="tx1"/>
                </a:solidFill>
                <a:effectLst/>
                <a:latin typeface="Arial" panose="020B0604020202020204" pitchFamily="34" charset="0"/>
              </a:rPr>
              <a:t>Antsaklis</a:t>
            </a:r>
            <a:r>
              <a:rPr kumimoji="0" lang="en-US" altLang="en-US" sz="1000" b="0" i="0" u="none" strike="noStrike" cap="none" normalizeH="0" baseline="0" dirty="0">
                <a:ln>
                  <a:noFill/>
                </a:ln>
                <a:solidFill>
                  <a:schemeClr val="tx1"/>
                </a:solidFill>
                <a:effectLst/>
                <a:latin typeface="Arial" panose="020B0604020202020204" pitchFamily="34" charset="0"/>
              </a:rPr>
              <a:t> P, </a:t>
            </a:r>
            <a:r>
              <a:rPr kumimoji="0" lang="en-US" altLang="en-US" sz="1000" b="0" i="0" u="none" strike="noStrike" cap="none" normalizeH="0" baseline="0" dirty="0" err="1">
                <a:ln>
                  <a:noFill/>
                </a:ln>
                <a:solidFill>
                  <a:schemeClr val="tx1"/>
                </a:solidFill>
                <a:effectLst/>
                <a:latin typeface="Arial" panose="020B0604020202020204" pitchFamily="34" charset="0"/>
              </a:rPr>
              <a:t>Sindos</a:t>
            </a:r>
            <a:r>
              <a:rPr kumimoji="0" lang="en-US" altLang="en-US" sz="1000" b="0" i="0" u="none" strike="noStrike" cap="none" normalizeH="0" baseline="0" dirty="0">
                <a:ln>
                  <a:noFill/>
                </a:ln>
                <a:solidFill>
                  <a:schemeClr val="tx1"/>
                </a:solidFill>
                <a:effectLst/>
                <a:latin typeface="Arial" panose="020B0604020202020204" pitchFamily="34" charset="0"/>
              </a:rPr>
              <a:t> M, </a:t>
            </a:r>
            <a:r>
              <a:rPr kumimoji="0" lang="en-US" altLang="en-US" sz="1000" b="0" i="0" u="none" strike="noStrike" cap="none" normalizeH="0" baseline="0" dirty="0" err="1">
                <a:ln>
                  <a:noFill/>
                </a:ln>
                <a:solidFill>
                  <a:schemeClr val="tx1"/>
                </a:solidFill>
                <a:effectLst/>
                <a:latin typeface="Arial" panose="020B0604020202020204" pitchFamily="34" charset="0"/>
              </a:rPr>
              <a:t>Grigoriadis</a:t>
            </a:r>
            <a:r>
              <a:rPr kumimoji="0" lang="en-US" altLang="en-US" sz="1000" b="0" i="0" u="none" strike="noStrike" cap="none" normalizeH="0" baseline="0" dirty="0">
                <a:ln>
                  <a:noFill/>
                </a:ln>
                <a:solidFill>
                  <a:schemeClr val="tx1"/>
                </a:solidFill>
                <a:effectLst/>
                <a:latin typeface="Arial" panose="020B0604020202020204" pitchFamily="34" charset="0"/>
              </a:rPr>
              <a:t> T, </a:t>
            </a:r>
            <a:r>
              <a:rPr kumimoji="0" lang="en-US" altLang="en-US" sz="1000" b="0" i="0" u="none" strike="noStrike" cap="none" normalizeH="0" baseline="0" dirty="0" err="1">
                <a:ln>
                  <a:noFill/>
                </a:ln>
                <a:solidFill>
                  <a:schemeClr val="tx1"/>
                </a:solidFill>
                <a:effectLst/>
                <a:latin typeface="Arial" panose="020B0604020202020204" pitchFamily="34" charset="0"/>
              </a:rPr>
              <a:t>Antsaklis</a:t>
            </a:r>
            <a:r>
              <a:rPr kumimoji="0" lang="en-US" altLang="en-US" sz="1000" b="0" i="0" u="none" strike="noStrike" cap="none" normalizeH="0" baseline="0" dirty="0">
                <a:ln>
                  <a:noFill/>
                </a:ln>
                <a:solidFill>
                  <a:schemeClr val="tx1"/>
                </a:solidFill>
                <a:effectLst/>
                <a:latin typeface="Arial" panose="020B0604020202020204" pitchFamily="34" charset="0"/>
              </a:rPr>
              <a:t> A, et al. Assessment of Uterocervical Angle Width as a Predictive Factor of Preterm Birth: A Systematic Review of the Literature. BioMed Research International. 2018 Dec 26;2018:1–7.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6. </a:t>
            </a:r>
            <a:r>
              <a:rPr kumimoji="0" lang="en-US" altLang="en-US" sz="1000" b="0" i="0" u="none" strike="noStrike" cap="none" normalizeH="0" baseline="0" dirty="0" err="1">
                <a:ln>
                  <a:noFill/>
                </a:ln>
                <a:solidFill>
                  <a:schemeClr val="tx1"/>
                </a:solidFill>
                <a:effectLst/>
                <a:latin typeface="Arial" panose="020B0604020202020204" pitchFamily="34" charset="0"/>
              </a:rPr>
              <a:t>Sotiriadis</a:t>
            </a:r>
            <a:r>
              <a:rPr kumimoji="0" lang="en-US" altLang="en-US" sz="1000" b="0" i="0" u="none" strike="noStrike" cap="none" normalizeH="0" baseline="0" dirty="0">
                <a:ln>
                  <a:noFill/>
                </a:ln>
                <a:solidFill>
                  <a:schemeClr val="tx1"/>
                </a:solidFill>
                <a:effectLst/>
                <a:latin typeface="Arial" panose="020B0604020202020204" pitchFamily="34" charset="0"/>
              </a:rPr>
              <a:t> A, </a:t>
            </a:r>
            <a:r>
              <a:rPr kumimoji="0" lang="en-US" altLang="en-US" sz="1000" b="0" i="0" u="none" strike="noStrike" cap="none" normalizeH="0" baseline="0" dirty="0" err="1">
                <a:ln>
                  <a:noFill/>
                </a:ln>
                <a:solidFill>
                  <a:schemeClr val="tx1"/>
                </a:solidFill>
                <a:effectLst/>
                <a:latin typeface="Arial" panose="020B0604020202020204" pitchFamily="34" charset="0"/>
              </a:rPr>
              <a:t>Papatheodorou</a:t>
            </a:r>
            <a:r>
              <a:rPr kumimoji="0" lang="en-US" altLang="en-US" sz="1000" b="0" i="0" u="none" strike="noStrike" cap="none" normalizeH="0" baseline="0" dirty="0">
                <a:ln>
                  <a:noFill/>
                </a:ln>
                <a:solidFill>
                  <a:schemeClr val="tx1"/>
                </a:solidFill>
                <a:effectLst/>
                <a:latin typeface="Arial" panose="020B0604020202020204" pitchFamily="34" charset="0"/>
              </a:rPr>
              <a:t> S, </a:t>
            </a:r>
            <a:r>
              <a:rPr kumimoji="0" lang="en-US" altLang="en-US" sz="1000" b="0" i="0" u="none" strike="noStrike" cap="none" normalizeH="0" baseline="0" dirty="0" err="1">
                <a:ln>
                  <a:noFill/>
                </a:ln>
                <a:solidFill>
                  <a:schemeClr val="tx1"/>
                </a:solidFill>
                <a:effectLst/>
                <a:latin typeface="Arial" panose="020B0604020202020204" pitchFamily="34" charset="0"/>
              </a:rPr>
              <a:t>Kavvadias</a:t>
            </a:r>
            <a:r>
              <a:rPr kumimoji="0" lang="en-US" altLang="en-US" sz="1000" b="0" i="0" u="none" strike="noStrike" cap="none" normalizeH="0" baseline="0" dirty="0">
                <a:ln>
                  <a:noFill/>
                </a:ln>
                <a:solidFill>
                  <a:schemeClr val="tx1"/>
                </a:solidFill>
                <a:effectLst/>
                <a:latin typeface="Arial" panose="020B0604020202020204" pitchFamily="34" charset="0"/>
              </a:rPr>
              <a:t> A, </a:t>
            </a:r>
            <a:r>
              <a:rPr kumimoji="0" lang="en-US" altLang="en-US" sz="1000" b="0" i="0" u="none" strike="noStrike" cap="none" normalizeH="0" baseline="0" dirty="0" err="1">
                <a:ln>
                  <a:noFill/>
                </a:ln>
                <a:solidFill>
                  <a:schemeClr val="tx1"/>
                </a:solidFill>
                <a:effectLst/>
                <a:latin typeface="Arial" panose="020B0604020202020204" pitchFamily="34" charset="0"/>
              </a:rPr>
              <a:t>Makrydimas</a:t>
            </a:r>
            <a:r>
              <a:rPr kumimoji="0" lang="en-US" altLang="en-US" sz="1000" b="0" i="0" u="none" strike="noStrike" cap="none" normalizeH="0" baseline="0" dirty="0">
                <a:ln>
                  <a:noFill/>
                </a:ln>
                <a:solidFill>
                  <a:schemeClr val="tx1"/>
                </a:solidFill>
                <a:effectLst/>
                <a:latin typeface="Arial" panose="020B0604020202020204" pitchFamily="34" charset="0"/>
              </a:rPr>
              <a:t> G. Transvaginal cervical length measurement for prediction of preterm birth in women with threatened preterm labor: a meta-analysis. Ultrasound in Obstetrics and Gynecology. 2010 Jan;35(1):54–64.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7. </a:t>
            </a:r>
            <a:r>
              <a:rPr kumimoji="0" lang="en-US" altLang="en-US" sz="1000" b="0" i="0" u="none" strike="noStrike" cap="none" normalizeH="0" baseline="0" dirty="0" err="1">
                <a:ln>
                  <a:noFill/>
                </a:ln>
                <a:solidFill>
                  <a:schemeClr val="tx1"/>
                </a:solidFill>
                <a:effectLst/>
                <a:latin typeface="Arial" panose="020B0604020202020204" pitchFamily="34" charset="0"/>
              </a:rPr>
              <a:t>Khamees</a:t>
            </a:r>
            <a:r>
              <a:rPr kumimoji="0" lang="en-US" altLang="en-US" sz="1000" b="0" i="0" u="none" strike="noStrike" cap="none" normalizeH="0" baseline="0" dirty="0">
                <a:ln>
                  <a:noFill/>
                </a:ln>
                <a:solidFill>
                  <a:schemeClr val="tx1"/>
                </a:solidFill>
                <a:effectLst/>
                <a:latin typeface="Arial" panose="020B0604020202020204" pitchFamily="34" charset="0"/>
              </a:rPr>
              <a:t> RE, Khattab BM, </a:t>
            </a:r>
            <a:r>
              <a:rPr kumimoji="0" lang="en-US" altLang="en-US" sz="1000" b="0" i="0" u="none" strike="noStrike" cap="none" normalizeH="0" baseline="0" dirty="0" err="1">
                <a:ln>
                  <a:noFill/>
                </a:ln>
                <a:solidFill>
                  <a:schemeClr val="tx1"/>
                </a:solidFill>
                <a:effectLst/>
                <a:latin typeface="Arial" panose="020B0604020202020204" pitchFamily="34" charset="0"/>
              </a:rPr>
              <a:t>Elshahat</a:t>
            </a:r>
            <a:r>
              <a:rPr kumimoji="0" lang="en-US" altLang="en-US" sz="1000" b="0" i="0" u="none" strike="noStrike" cap="none" normalizeH="0" baseline="0" dirty="0">
                <a:ln>
                  <a:noFill/>
                </a:ln>
                <a:solidFill>
                  <a:schemeClr val="tx1"/>
                </a:solidFill>
                <a:effectLst/>
                <a:latin typeface="Arial" panose="020B0604020202020204" pitchFamily="34" charset="0"/>
              </a:rPr>
              <a:t> AM, Taha OT, </a:t>
            </a:r>
            <a:r>
              <a:rPr kumimoji="0" lang="en-US" altLang="en-US" sz="1000" b="0" i="0" u="none" strike="noStrike" cap="none" normalizeH="0" baseline="0" dirty="0" err="1">
                <a:ln>
                  <a:noFill/>
                </a:ln>
                <a:solidFill>
                  <a:schemeClr val="tx1"/>
                </a:solidFill>
                <a:effectLst/>
                <a:latin typeface="Arial" panose="020B0604020202020204" pitchFamily="34" charset="0"/>
              </a:rPr>
              <a:t>Aboelroose</a:t>
            </a:r>
            <a:r>
              <a:rPr kumimoji="0" lang="en-US" altLang="en-US" sz="1000" b="0" i="0" u="none" strike="noStrike" cap="none" normalizeH="0" baseline="0" dirty="0">
                <a:ln>
                  <a:noFill/>
                </a:ln>
                <a:solidFill>
                  <a:schemeClr val="tx1"/>
                </a:solidFill>
                <a:effectLst/>
                <a:latin typeface="Arial" panose="020B0604020202020204" pitchFamily="34" charset="0"/>
              </a:rPr>
              <a:t> AA. Uterocervical angle versus cervical length in the prediction of spontaneous preterm birth in singleton pregnancy. International Journal of Gynecology &amp; Obstetrics. 2021 Feb 23;156(2).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8. Singh PK, Srivastava R, Kumar I, Rai S, Pandey S, Shukla RC, et al. Evaluation of Uterocervical Angle and Cervical Length as Predictors of Spontaneous Preterm Birth. Indian Journal of Radiology and Imaging. 2022 Feb 28;32(01).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9. </a:t>
            </a:r>
            <a:r>
              <a:rPr kumimoji="0" lang="en-US" altLang="en-US" sz="1000" b="0" i="0" u="none" strike="noStrike" cap="none" normalizeH="0" baseline="0" dirty="0" err="1">
                <a:ln>
                  <a:noFill/>
                </a:ln>
                <a:solidFill>
                  <a:schemeClr val="tx1"/>
                </a:solidFill>
                <a:effectLst/>
                <a:latin typeface="Arial" panose="020B0604020202020204" pitchFamily="34" charset="0"/>
              </a:rPr>
              <a:t>Luechathananon</a:t>
            </a:r>
            <a:r>
              <a:rPr kumimoji="0" lang="en-US" altLang="en-US" sz="1000" b="0" i="0" u="none" strike="noStrike" cap="none" normalizeH="0" baseline="0" dirty="0">
                <a:ln>
                  <a:noFill/>
                </a:ln>
                <a:solidFill>
                  <a:schemeClr val="tx1"/>
                </a:solidFill>
                <a:effectLst/>
                <a:latin typeface="Arial" panose="020B0604020202020204" pitchFamily="34" charset="0"/>
              </a:rPr>
              <a:t> S, </a:t>
            </a:r>
            <a:r>
              <a:rPr kumimoji="0" lang="en-US" altLang="en-US" sz="1000" b="0" i="0" u="none" strike="noStrike" cap="none" normalizeH="0" baseline="0" dirty="0" err="1">
                <a:ln>
                  <a:noFill/>
                </a:ln>
                <a:solidFill>
                  <a:schemeClr val="tx1"/>
                </a:solidFill>
                <a:effectLst/>
                <a:latin typeface="Arial" panose="020B0604020202020204" pitchFamily="34" charset="0"/>
              </a:rPr>
              <a:t>Songthamwat</a:t>
            </a:r>
            <a:r>
              <a:rPr kumimoji="0" lang="en-US" altLang="en-US" sz="1000" b="0" i="0" u="none" strike="noStrike" cap="none" normalizeH="0" baseline="0" dirty="0">
                <a:ln>
                  <a:noFill/>
                </a:ln>
                <a:solidFill>
                  <a:schemeClr val="tx1"/>
                </a:solidFill>
                <a:effectLst/>
                <a:latin typeface="Arial" panose="020B0604020202020204" pitchFamily="34" charset="0"/>
              </a:rPr>
              <a:t> M, </a:t>
            </a:r>
            <a:r>
              <a:rPr kumimoji="0" lang="en-US" altLang="en-US" sz="1000" b="0" i="0" u="none" strike="noStrike" cap="none" normalizeH="0" baseline="0" dirty="0" err="1">
                <a:ln>
                  <a:noFill/>
                </a:ln>
                <a:solidFill>
                  <a:schemeClr val="tx1"/>
                </a:solidFill>
                <a:effectLst/>
                <a:latin typeface="Arial" panose="020B0604020202020204" pitchFamily="34" charset="0"/>
              </a:rPr>
              <a:t>Chaiyarach</a:t>
            </a:r>
            <a:r>
              <a:rPr kumimoji="0" lang="en-US" altLang="en-US" sz="1000" b="0" i="0" u="none" strike="noStrike" cap="none" normalizeH="0" baseline="0" dirty="0">
                <a:ln>
                  <a:noFill/>
                </a:ln>
                <a:solidFill>
                  <a:schemeClr val="tx1"/>
                </a:solidFill>
                <a:effectLst/>
                <a:latin typeface="Arial" panose="020B0604020202020204" pitchFamily="34" charset="0"/>
              </a:rPr>
              <a:t> S. Uterocervical Angle and Cervical Length as a Tool to Predict Preterm Birth in Threatened Preterm Labor. International Journal of Women’s Health. 2021 </a:t>
            </a:r>
            <a:r>
              <a:rPr kumimoji="0" lang="en-US" altLang="en-US" sz="1000" b="0" i="0" u="none" strike="noStrike" cap="none" normalizeH="0" baseline="0" dirty="0" err="1">
                <a:ln>
                  <a:noFill/>
                </a:ln>
                <a:solidFill>
                  <a:schemeClr val="tx1"/>
                </a:solidFill>
                <a:effectLst/>
                <a:latin typeface="Arial" panose="020B0604020202020204" pitchFamily="34" charset="0"/>
              </a:rPr>
              <a:t>Feb;Volume</a:t>
            </a:r>
            <a:r>
              <a:rPr kumimoji="0" lang="en-US" altLang="en-US" sz="1000" b="0" i="0" u="none" strike="noStrike" cap="none" normalizeH="0" baseline="0" dirty="0">
                <a:ln>
                  <a:noFill/>
                </a:ln>
                <a:solidFill>
                  <a:schemeClr val="tx1"/>
                </a:solidFill>
                <a:effectLst/>
                <a:latin typeface="Arial" panose="020B0604020202020204" pitchFamily="34" charset="0"/>
              </a:rPr>
              <a:t> 13:153–9.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10. Nguyen TTH, Vu TV, Nguyen HVQ. Uterocervical angle and cervical length measurements for spontaneous preterm birth prediction in low-risk singleton pregnant women: a prospective cohort study. Archives of Gynecology and Obstetrics. 2024 Jul 17;310(3):1611–9.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11. </a:t>
            </a:r>
            <a:r>
              <a:rPr kumimoji="0" lang="en-US" altLang="en-US" sz="1000" b="0" i="0" u="none" strike="noStrike" cap="none" normalizeH="0" baseline="0" dirty="0" err="1">
                <a:ln>
                  <a:noFill/>
                </a:ln>
                <a:solidFill>
                  <a:schemeClr val="tx1"/>
                </a:solidFill>
                <a:effectLst/>
                <a:latin typeface="Arial" panose="020B0604020202020204" pitchFamily="34" charset="0"/>
              </a:rPr>
              <a:t>Farràs</a:t>
            </a:r>
            <a:r>
              <a:rPr kumimoji="0" lang="en-US" altLang="en-US" sz="1000" b="0" i="0" u="none" strike="noStrike" cap="none" normalizeH="0" baseline="0" dirty="0">
                <a:ln>
                  <a:noFill/>
                </a:ln>
                <a:solidFill>
                  <a:schemeClr val="tx1"/>
                </a:solidFill>
                <a:effectLst/>
                <a:latin typeface="Arial" panose="020B0604020202020204" pitchFamily="34" charset="0"/>
              </a:rPr>
              <a:t> A. Study dataset: Real-time ultrasound demonstration of uterine isthmus contractions during pregnancy. Mendeley Data [Internet]. 2023 Jul 28 [cited 2024 Oct 15];1. Available from: https://data.mendeley.com/datasets/s27zfxgbpj/1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12. </a:t>
            </a:r>
            <a:r>
              <a:rPr kumimoji="0" lang="en-US" altLang="en-US" sz="1000" b="0" i="0" u="none" strike="noStrike" cap="none" normalizeH="0" baseline="0" dirty="0" err="1">
                <a:ln>
                  <a:noFill/>
                </a:ln>
                <a:solidFill>
                  <a:schemeClr val="tx1"/>
                </a:solidFill>
                <a:effectLst/>
                <a:latin typeface="Arial" panose="020B0604020202020204" pitchFamily="34" charset="0"/>
              </a:rPr>
              <a:t>GeeksforGeeks</a:t>
            </a:r>
            <a:r>
              <a:rPr kumimoji="0" lang="en-US" altLang="en-US" sz="1000" b="0" i="0" u="none" strike="noStrike" cap="none" normalizeH="0" baseline="0" dirty="0">
                <a:ln>
                  <a:noFill/>
                </a:ln>
                <a:solidFill>
                  <a:schemeClr val="tx1"/>
                </a:solidFill>
                <a:effectLst/>
                <a:latin typeface="Arial" panose="020B0604020202020204" pitchFamily="34" charset="0"/>
              </a:rPr>
              <a:t>. Evaluating Object Detection Models: Methods and Metrics [Internet]. </a:t>
            </a:r>
            <a:r>
              <a:rPr kumimoji="0" lang="en-US" altLang="en-US" sz="1000" b="0" i="0" u="none" strike="noStrike" cap="none" normalizeH="0" baseline="0" dirty="0" err="1">
                <a:ln>
                  <a:noFill/>
                </a:ln>
                <a:solidFill>
                  <a:schemeClr val="tx1"/>
                </a:solidFill>
                <a:effectLst/>
                <a:latin typeface="Arial" panose="020B0604020202020204" pitchFamily="34" charset="0"/>
              </a:rPr>
              <a:t>GeeksforGeeks</a:t>
            </a:r>
            <a:r>
              <a:rPr kumimoji="0" lang="en-US" altLang="en-US" sz="1000" b="0" i="0" u="none" strike="noStrike" cap="none" normalizeH="0" baseline="0" dirty="0">
                <a:ln>
                  <a:noFill/>
                </a:ln>
                <a:solidFill>
                  <a:schemeClr val="tx1"/>
                </a:solidFill>
                <a:effectLst/>
                <a:latin typeface="Arial" panose="020B0604020202020204" pitchFamily="34" charset="0"/>
              </a:rPr>
              <a:t>. 2024 [cited 2024 Oct 15]. Available from: https://www.geeksforgeeks.org/evaluating-object-detection-models-methods-and-metrics/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13. Singhal N, Mukherjee S, Perrey C. Automated assessment of endometrium from transvaginal ultrasound using Deep Learned Snake. 2017 IEEE 14th International Symposium on Biomedical Imaging (ISBI 2017). 2017 Apr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14. </a:t>
            </a:r>
            <a:r>
              <a:rPr kumimoji="0" lang="en-US" altLang="en-US" sz="1000" b="0" i="0" u="none" strike="noStrike" cap="none" normalizeH="0" baseline="0" dirty="0" err="1">
                <a:ln>
                  <a:noFill/>
                </a:ln>
                <a:solidFill>
                  <a:schemeClr val="tx1"/>
                </a:solidFill>
                <a:effectLst/>
                <a:latin typeface="Arial" panose="020B0604020202020204" pitchFamily="34" charset="0"/>
              </a:rPr>
              <a:t>Narra</a:t>
            </a:r>
            <a:r>
              <a:rPr kumimoji="0" lang="en-US" altLang="en-US" sz="1000" b="0" i="0" u="none" strike="noStrike" cap="none" normalizeH="0" baseline="0" dirty="0">
                <a:ln>
                  <a:noFill/>
                </a:ln>
                <a:solidFill>
                  <a:schemeClr val="tx1"/>
                </a:solidFill>
                <a:effectLst/>
                <a:latin typeface="Arial" panose="020B0604020202020204" pitchFamily="34" charset="0"/>
              </a:rPr>
              <a:t> RT, Singhal N, Narayan NS, </a:t>
            </a:r>
            <a:r>
              <a:rPr kumimoji="0" lang="en-US" altLang="en-US" sz="1000" b="0" i="0" u="none" strike="noStrike" cap="none" normalizeH="0" baseline="0" dirty="0" err="1">
                <a:ln>
                  <a:noFill/>
                </a:ln>
                <a:solidFill>
                  <a:schemeClr val="tx1"/>
                </a:solidFill>
                <a:effectLst/>
                <a:latin typeface="Arial" panose="020B0604020202020204" pitchFamily="34" charset="0"/>
              </a:rPr>
              <a:t>Ramaraju</a:t>
            </a:r>
            <a:r>
              <a:rPr kumimoji="0" lang="en-US" altLang="en-US" sz="1000" b="0" i="0" u="none" strike="noStrike" cap="none" normalizeH="0" baseline="0" dirty="0">
                <a:ln>
                  <a:noFill/>
                </a:ln>
                <a:solidFill>
                  <a:schemeClr val="tx1"/>
                </a:solidFill>
                <a:effectLst/>
                <a:latin typeface="Arial" panose="020B0604020202020204" pitchFamily="34" charset="0"/>
              </a:rPr>
              <a:t> GA. Automated ovarian volume quantification in transvaginal ultrasound. 2018 IEEE 15th International Symposium on Biomedical Imaging (ISBI 2018). 2018 Apr;1513–6.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15. Zhao X, Liu M, Wu S, Zhang B, Arvind </a:t>
            </a:r>
            <a:r>
              <a:rPr kumimoji="0" lang="en-US" altLang="en-US" sz="1000" b="0" i="0" u="none" strike="noStrike" cap="none" normalizeH="0" baseline="0" dirty="0" err="1">
                <a:ln>
                  <a:noFill/>
                </a:ln>
                <a:solidFill>
                  <a:schemeClr val="tx1"/>
                </a:solidFill>
                <a:effectLst/>
                <a:latin typeface="Arial" panose="020B0604020202020204" pitchFamily="34" charset="0"/>
              </a:rPr>
              <a:t>Burjoo</a:t>
            </a:r>
            <a:r>
              <a:rPr kumimoji="0" lang="en-US" altLang="en-US" sz="1000" b="0" i="0" u="none" strike="noStrike" cap="none" normalizeH="0" baseline="0" dirty="0">
                <a:ln>
                  <a:noFill/>
                </a:ln>
                <a:solidFill>
                  <a:schemeClr val="tx1"/>
                </a:solidFill>
                <a:effectLst/>
                <a:latin typeface="Arial" panose="020B0604020202020204" pitchFamily="34" charset="0"/>
              </a:rPr>
              <a:t>, Yang Y, et al. Artificial intelligence diagnosis of intrauterine adhesion by 3D ultrasound imaging: a prospective study. Quantitative imaging in medicine and surgery. 2023 Apr 1;13(4):2314–27.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16. Wei S, Dai P, Wang Z. Cervical Cancer Detection and Diagnosis Based on Saliency Single Shot </a:t>
            </a:r>
            <a:r>
              <a:rPr kumimoji="0" lang="en-US" altLang="en-US" sz="1000" b="0" i="0" u="none" strike="noStrike" cap="none" normalizeH="0" baseline="0" dirty="0" err="1">
                <a:ln>
                  <a:noFill/>
                </a:ln>
                <a:solidFill>
                  <a:schemeClr val="tx1"/>
                </a:solidFill>
                <a:effectLst/>
                <a:latin typeface="Arial" panose="020B0604020202020204" pitchFamily="34" charset="0"/>
              </a:rPr>
              <a:t>MultiBox</a:t>
            </a:r>
            <a:r>
              <a:rPr kumimoji="0" lang="en-US" altLang="en-US" sz="1000" b="0" i="0" u="none" strike="noStrike" cap="none" normalizeH="0" baseline="0" dirty="0">
                <a:ln>
                  <a:noFill/>
                </a:ln>
                <a:solidFill>
                  <a:schemeClr val="tx1"/>
                </a:solidFill>
                <a:effectLst/>
                <a:latin typeface="Arial" panose="020B0604020202020204" pitchFamily="34" charset="0"/>
              </a:rPr>
              <a:t> Detector in Ultrasonic Elastography. Journal of Medical Systems. 2019 Jun 27;43(8).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17. Liu G, Tan J, Yang H, Li Y, Sun X, Wu J, et al. Breast Ultrasound Tumor Detection Based on Active Learning and Deep Learning. Communications in computer and information science. 2022 Jan 1;1700:1–10.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18. Yang T, Li P, Liu P. Efficient Automatic Detection of Uterine Fibroids Based on the Scalable </a:t>
            </a:r>
            <a:r>
              <a:rPr kumimoji="0" lang="en-US" altLang="en-US" sz="1000" b="0" i="0" u="none" strike="noStrike" cap="none" normalizeH="0" baseline="0" dirty="0" err="1">
                <a:ln>
                  <a:noFill/>
                </a:ln>
                <a:solidFill>
                  <a:schemeClr val="tx1"/>
                </a:solidFill>
                <a:effectLst/>
                <a:latin typeface="Arial" panose="020B0604020202020204" pitchFamily="34" charset="0"/>
              </a:rPr>
              <a:t>EfficientDet</a:t>
            </a:r>
            <a:r>
              <a:rPr kumimoji="0" lang="en-US" altLang="en-US" sz="1000" b="0" i="0" u="none" strike="noStrike" cap="none" normalizeH="0" baseline="0" dirty="0">
                <a:ln>
                  <a:noFill/>
                </a:ln>
                <a:solidFill>
                  <a:schemeClr val="tx1"/>
                </a:solidFill>
                <a:effectLst/>
                <a:latin typeface="Arial" panose="020B0604020202020204" pitchFamily="34" charset="0"/>
              </a:rPr>
              <a:t>. IEEE 16th International Conference on Anti-counterfeiting, Security, and Identification (ASID). 2022 Dec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19. Nguyen JCV. Vessel recognition in ultrasound images using machine learning techniques. </a:t>
            </a:r>
            <a:r>
              <a:rPr kumimoji="0" lang="en-US" altLang="en-US" sz="1000" b="0" i="0" u="none" strike="noStrike" cap="none" normalizeH="0" baseline="0" dirty="0" err="1">
                <a:ln>
                  <a:noFill/>
                </a:ln>
                <a:solidFill>
                  <a:schemeClr val="tx1"/>
                </a:solidFill>
                <a:effectLst/>
                <a:latin typeface="Arial" panose="020B0604020202020204" pitchFamily="34" charset="0"/>
              </a:rPr>
              <a:t>Borauibno</a:t>
            </a:r>
            <a:r>
              <a:rPr kumimoji="0" lang="en-US" altLang="en-US" sz="1000" b="0" i="0" u="none" strike="noStrike" cap="none" normalizeH="0" baseline="0" dirty="0">
                <a:ln>
                  <a:noFill/>
                </a:ln>
                <a:solidFill>
                  <a:schemeClr val="tx1"/>
                </a:solidFill>
                <a:effectLst/>
                <a:latin typeface="Arial" panose="020B0604020202020204" pitchFamily="34" charset="0"/>
              </a:rPr>
              <a:t> [Internet]. 2023 Jun 28 [cited 2024 Oct 17]; Available from: https://bora.uib.no/bora-xmlui/handle/11250/3074216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2776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9E93E-57AA-95C1-1CC3-FD85C08C3217}"/>
              </a:ext>
            </a:extLst>
          </p:cNvPr>
          <p:cNvSpPr>
            <a:spLocks noGrp="1"/>
          </p:cNvSpPr>
          <p:nvPr>
            <p:ph type="title"/>
          </p:nvPr>
        </p:nvSpPr>
        <p:spPr>
          <a:xfrm>
            <a:off x="2074856" y="2498182"/>
            <a:ext cx="8042287" cy="1861635"/>
          </a:xfrm>
        </p:spPr>
        <p:txBody>
          <a:bodyPr/>
          <a:lstStyle/>
          <a:p>
            <a:r>
              <a:rPr lang="en-MY" dirty="0"/>
              <a:t>Why is the automation of preterm birth risk prediction important?</a:t>
            </a:r>
          </a:p>
        </p:txBody>
      </p:sp>
    </p:spTree>
    <p:extLst>
      <p:ext uri="{BB962C8B-B14F-4D97-AF65-F5344CB8AC3E}">
        <p14:creationId xmlns:p14="http://schemas.microsoft.com/office/powerpoint/2010/main" val="4127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BD0A3-843E-B1A7-9BC5-02E7D91B0743}"/>
              </a:ext>
            </a:extLst>
          </p:cNvPr>
          <p:cNvSpPr>
            <a:spLocks noGrp="1"/>
          </p:cNvSpPr>
          <p:nvPr>
            <p:ph type="title"/>
          </p:nvPr>
        </p:nvSpPr>
        <p:spPr>
          <a:xfrm>
            <a:off x="3009958" y="733199"/>
            <a:ext cx="6172084" cy="1003003"/>
          </a:xfrm>
        </p:spPr>
        <p:txBody>
          <a:bodyPr/>
          <a:lstStyle/>
          <a:p>
            <a:r>
              <a:rPr lang="en-MY" dirty="0">
                <a:latin typeface="+mn-lt"/>
              </a:rPr>
              <a:t>MOTIVATION</a:t>
            </a:r>
          </a:p>
        </p:txBody>
      </p:sp>
      <p:graphicFrame>
        <p:nvGraphicFramePr>
          <p:cNvPr id="5" name="Diagram 4">
            <a:extLst>
              <a:ext uri="{FF2B5EF4-FFF2-40B4-BE49-F238E27FC236}">
                <a16:creationId xmlns:a16="http://schemas.microsoft.com/office/drawing/2014/main" id="{2656BC7A-7660-0C4D-5B85-47097A35878B}"/>
              </a:ext>
            </a:extLst>
          </p:cNvPr>
          <p:cNvGraphicFramePr/>
          <p:nvPr>
            <p:extLst>
              <p:ext uri="{D42A27DB-BD31-4B8C-83A1-F6EECF244321}">
                <p14:modId xmlns:p14="http://schemas.microsoft.com/office/powerpoint/2010/main" val="1036469128"/>
              </p:ext>
            </p:extLst>
          </p:nvPr>
        </p:nvGraphicFramePr>
        <p:xfrm>
          <a:off x="1835127" y="2058828"/>
          <a:ext cx="8817633" cy="42962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9">
            <a:extLst>
              <a:ext uri="{FF2B5EF4-FFF2-40B4-BE49-F238E27FC236}">
                <a16:creationId xmlns:a16="http://schemas.microsoft.com/office/drawing/2014/main" id="{04CEE41C-F2FF-427C-9015-47E841B23B42}"/>
              </a:ext>
            </a:extLst>
          </p:cNvPr>
          <p:cNvSpPr/>
          <p:nvPr/>
        </p:nvSpPr>
        <p:spPr>
          <a:xfrm>
            <a:off x="2887409" y="220440"/>
            <a:ext cx="873251" cy="646331"/>
          </a:xfrm>
          <a:prstGeom prst="rect">
            <a:avLst/>
          </a:prstGeom>
          <a:noFill/>
        </p:spPr>
        <p:txBody>
          <a:bodyPr wrap="square" lIns="91440" tIns="45720" rIns="91440" bIns="45720">
            <a:spAutoFit/>
          </a:bodyPr>
          <a:lstStyle/>
          <a:p>
            <a:pPr algn="ctr"/>
            <a:r>
              <a:rPr lang="en-US" sz="3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Franklin Gothic Demi Cond" panose="020B0706030402020204" pitchFamily="34" charset="0"/>
              </a:rPr>
              <a:t>01</a:t>
            </a:r>
          </a:p>
        </p:txBody>
      </p:sp>
    </p:spTree>
    <p:extLst>
      <p:ext uri="{BB962C8B-B14F-4D97-AF65-F5344CB8AC3E}">
        <p14:creationId xmlns:p14="http://schemas.microsoft.com/office/powerpoint/2010/main" val="934181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E0E9536-985A-4784-4C90-14BFC9F606B8}"/>
              </a:ext>
            </a:extLst>
          </p:cNvPr>
          <p:cNvSpPr>
            <a:spLocks noGrp="1"/>
          </p:cNvSpPr>
          <p:nvPr>
            <p:ph type="title"/>
          </p:nvPr>
        </p:nvSpPr>
        <p:spPr>
          <a:xfrm>
            <a:off x="3009958" y="880448"/>
            <a:ext cx="6172084" cy="1003003"/>
          </a:xfrm>
        </p:spPr>
        <p:txBody>
          <a:bodyPr/>
          <a:lstStyle/>
          <a:p>
            <a:r>
              <a:rPr lang="en-MY" dirty="0"/>
              <a:t>OBJECTIVES</a:t>
            </a:r>
          </a:p>
        </p:txBody>
      </p:sp>
      <p:sp>
        <p:nvSpPr>
          <p:cNvPr id="9" name="Rectangle: Rounded Corners 8">
            <a:extLst>
              <a:ext uri="{FF2B5EF4-FFF2-40B4-BE49-F238E27FC236}">
                <a16:creationId xmlns:a16="http://schemas.microsoft.com/office/drawing/2014/main" id="{693BB87D-74FC-C4A8-895F-48C337BAF065}"/>
              </a:ext>
            </a:extLst>
          </p:cNvPr>
          <p:cNvSpPr/>
          <p:nvPr/>
        </p:nvSpPr>
        <p:spPr>
          <a:xfrm>
            <a:off x="1041819" y="2466547"/>
            <a:ext cx="3444240" cy="15901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MY" sz="1800" kern="100" dirty="0">
                <a:effectLst/>
                <a:ea typeface="DengXian" panose="02010600030101010101" pitchFamily="2" charset="-122"/>
                <a:cs typeface="Times New Roman" panose="02020603050405020304" pitchFamily="18" charset="0"/>
              </a:rPr>
              <a:t>Investigate the importance of predicting preterm birth risk and explore its potential practical applications.</a:t>
            </a:r>
          </a:p>
        </p:txBody>
      </p:sp>
      <p:sp>
        <p:nvSpPr>
          <p:cNvPr id="10" name="Rectangle: Rounded Corners 9">
            <a:extLst>
              <a:ext uri="{FF2B5EF4-FFF2-40B4-BE49-F238E27FC236}">
                <a16:creationId xmlns:a16="http://schemas.microsoft.com/office/drawing/2014/main" id="{91B36AA5-1C15-8032-DE30-5C691E9FD330}"/>
              </a:ext>
            </a:extLst>
          </p:cNvPr>
          <p:cNvSpPr/>
          <p:nvPr/>
        </p:nvSpPr>
        <p:spPr>
          <a:xfrm>
            <a:off x="4108987" y="4385107"/>
            <a:ext cx="3444240" cy="1590170"/>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MY" sz="1800" kern="100" dirty="0">
                <a:effectLst/>
                <a:ea typeface="DengXian" panose="02010600030101010101" pitchFamily="2" charset="-122"/>
                <a:cs typeface="Times New Roman" panose="02020603050405020304" pitchFamily="18" charset="0"/>
              </a:rPr>
              <a:t>Automate the detection of uterocervical angle and cervical length from transvaginal ultrasound images.</a:t>
            </a:r>
          </a:p>
        </p:txBody>
      </p:sp>
      <p:sp>
        <p:nvSpPr>
          <p:cNvPr id="11" name="Rectangle: Rounded Corners 10">
            <a:extLst>
              <a:ext uri="{FF2B5EF4-FFF2-40B4-BE49-F238E27FC236}">
                <a16:creationId xmlns:a16="http://schemas.microsoft.com/office/drawing/2014/main" id="{719E71E6-7EC1-0996-C17B-ED4CE02B15F7}"/>
              </a:ext>
            </a:extLst>
          </p:cNvPr>
          <p:cNvSpPr/>
          <p:nvPr/>
        </p:nvSpPr>
        <p:spPr>
          <a:xfrm>
            <a:off x="6884708" y="2466547"/>
            <a:ext cx="4423371" cy="1604923"/>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MY" sz="1800" dirty="0">
                <a:effectLst/>
                <a:ea typeface="DengXian" panose="02010600030101010101" pitchFamily="2" charset="-122"/>
              </a:rPr>
              <a:t>Explore the feasibility of using a machine learning model to predict the risk of preterm birth using uterocervical angle and cervical length as key predictors.</a:t>
            </a:r>
            <a:endParaRPr lang="en-MY" dirty="0"/>
          </a:p>
        </p:txBody>
      </p:sp>
      <p:sp>
        <p:nvSpPr>
          <p:cNvPr id="14" name="Rectangle 13">
            <a:extLst>
              <a:ext uri="{FF2B5EF4-FFF2-40B4-BE49-F238E27FC236}">
                <a16:creationId xmlns:a16="http://schemas.microsoft.com/office/drawing/2014/main" id="{F9D90EE8-C5B6-A8EE-75EB-7ACDB61F59AC}"/>
              </a:ext>
            </a:extLst>
          </p:cNvPr>
          <p:cNvSpPr/>
          <p:nvPr/>
        </p:nvSpPr>
        <p:spPr>
          <a:xfrm>
            <a:off x="2877982" y="338814"/>
            <a:ext cx="873251" cy="646331"/>
          </a:xfrm>
          <a:prstGeom prst="rect">
            <a:avLst/>
          </a:prstGeom>
          <a:noFill/>
        </p:spPr>
        <p:txBody>
          <a:bodyPr wrap="square" lIns="91440" tIns="45720" rIns="91440" bIns="45720">
            <a:spAutoFit/>
          </a:bodyPr>
          <a:lstStyle/>
          <a:p>
            <a:pPr algn="ctr"/>
            <a:r>
              <a:rPr lang="en-US" sz="3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Franklin Gothic Demi Cond" panose="020B0706030402020204" pitchFamily="34" charset="0"/>
              </a:rPr>
              <a:t>01</a:t>
            </a:r>
          </a:p>
        </p:txBody>
      </p:sp>
    </p:spTree>
    <p:extLst>
      <p:ext uri="{BB962C8B-B14F-4D97-AF65-F5344CB8AC3E}">
        <p14:creationId xmlns:p14="http://schemas.microsoft.com/office/powerpoint/2010/main" val="115857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420D49F-D764-8E6C-6631-3A12E09CBF3B}"/>
              </a:ext>
            </a:extLst>
          </p:cNvPr>
          <p:cNvSpPr/>
          <p:nvPr/>
        </p:nvSpPr>
        <p:spPr>
          <a:xfrm>
            <a:off x="882977" y="868680"/>
            <a:ext cx="10426045" cy="5694680"/>
          </a:xfrm>
          <a:prstGeom prst="roundRect">
            <a:avLst>
              <a:gd name="adj" fmla="val 8878"/>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MY" sz="1600" dirty="0">
              <a:solidFill>
                <a:schemeClr val="tx1"/>
              </a:solidFill>
              <a:ea typeface="DengXian" panose="02010600030101010101" pitchFamily="2" charset="-122"/>
            </a:endParaRPr>
          </a:p>
          <a:p>
            <a:endParaRPr lang="en-MY" sz="1600" dirty="0">
              <a:solidFill>
                <a:schemeClr val="tx1"/>
              </a:solidFill>
              <a:ea typeface="DengXian" panose="02010600030101010101" pitchFamily="2" charset="-122"/>
            </a:endParaRPr>
          </a:p>
          <a:p>
            <a:pPr marL="285750" indent="-285750">
              <a:buFontTx/>
              <a:buChar char="-"/>
            </a:pPr>
            <a:r>
              <a:rPr lang="en-MY" sz="1600" dirty="0">
                <a:solidFill>
                  <a:schemeClr val="tx1"/>
                </a:solidFill>
                <a:ea typeface="DengXian" panose="02010600030101010101" pitchFamily="2" charset="-122"/>
              </a:rPr>
              <a:t>Current solution </a:t>
            </a:r>
            <a:r>
              <a:rPr lang="en-MY" sz="1600" baseline="30000" dirty="0">
                <a:solidFill>
                  <a:schemeClr val="tx1"/>
                </a:solidFill>
                <a:ea typeface="DengXian" panose="02010600030101010101" pitchFamily="2" charset="-122"/>
              </a:rPr>
              <a:t>[3] </a:t>
            </a:r>
            <a:r>
              <a:rPr lang="en-MY" sz="1600" dirty="0">
                <a:solidFill>
                  <a:schemeClr val="tx1"/>
                </a:solidFill>
                <a:ea typeface="DengXian" panose="02010600030101010101" pitchFamily="2" charset="-122"/>
              </a:rPr>
              <a:t>:</a:t>
            </a:r>
          </a:p>
          <a:p>
            <a:pPr marL="742950" lvl="1" indent="-285750">
              <a:buFontTx/>
              <a:buChar char="-"/>
            </a:pPr>
            <a:r>
              <a:rPr lang="en-MY" sz="1600" b="1" dirty="0">
                <a:solidFill>
                  <a:schemeClr val="tx1"/>
                </a:solidFill>
                <a:ea typeface="DengXian" panose="02010600030101010101" pitchFamily="2" charset="-122"/>
              </a:rPr>
              <a:t>Transvaginal ultrasound </a:t>
            </a:r>
            <a:r>
              <a:rPr lang="en-MY" sz="1600" dirty="0">
                <a:solidFill>
                  <a:schemeClr val="tx1"/>
                </a:solidFill>
                <a:ea typeface="DengXian" panose="02010600030101010101" pitchFamily="2" charset="-122"/>
              </a:rPr>
              <a:t>examination: </a:t>
            </a:r>
            <a:r>
              <a:rPr lang="en-US" sz="1600" dirty="0">
                <a:solidFill>
                  <a:schemeClr val="tx1"/>
                </a:solidFill>
              </a:rPr>
              <a:t>The probe is inserted along the vaginal axis, meeting the cervix's anterior lip at the anterior fornix, perpendicular to the cervical canal</a:t>
            </a:r>
          </a:p>
          <a:p>
            <a:pPr marL="742950" lvl="1" indent="-285750">
              <a:buFontTx/>
              <a:buChar char="-"/>
            </a:pPr>
            <a:r>
              <a:rPr lang="en-US" sz="1600" b="1" dirty="0">
                <a:solidFill>
                  <a:schemeClr val="tx1"/>
                </a:solidFill>
              </a:rPr>
              <a:t>Cervical length</a:t>
            </a:r>
            <a:r>
              <a:rPr lang="en-US" sz="1600" dirty="0">
                <a:solidFill>
                  <a:schemeClr val="tx1"/>
                </a:solidFill>
              </a:rPr>
              <a:t>: 1</a:t>
            </a:r>
            <a:r>
              <a:rPr lang="en-US" sz="1600" baseline="30000" dirty="0">
                <a:solidFill>
                  <a:schemeClr val="tx1"/>
                </a:solidFill>
              </a:rPr>
              <a:t>st</a:t>
            </a:r>
            <a:r>
              <a:rPr lang="en-US" sz="1600" dirty="0">
                <a:solidFill>
                  <a:schemeClr val="tx1"/>
                </a:solidFill>
              </a:rPr>
              <a:t> ray is </a:t>
            </a:r>
            <a:r>
              <a:rPr lang="en-US" sz="1600" b="0" i="0" dirty="0">
                <a:solidFill>
                  <a:schemeClr val="tx1"/>
                </a:solidFill>
                <a:effectLst/>
              </a:rPr>
              <a:t>placed from the internal </a:t>
            </a:r>
            <a:r>
              <a:rPr lang="en-US" sz="1600" b="0" i="0" dirty="0" err="1">
                <a:solidFill>
                  <a:schemeClr val="tx1"/>
                </a:solidFill>
                <a:effectLst/>
              </a:rPr>
              <a:t>os</a:t>
            </a:r>
            <a:r>
              <a:rPr lang="en-US" sz="1600" b="0" i="0" dirty="0">
                <a:solidFill>
                  <a:schemeClr val="tx1"/>
                </a:solidFill>
                <a:effectLst/>
              </a:rPr>
              <a:t> to the external </a:t>
            </a:r>
            <a:r>
              <a:rPr lang="en-US" sz="1600" b="0" i="0" dirty="0" err="1">
                <a:solidFill>
                  <a:schemeClr val="tx1"/>
                </a:solidFill>
                <a:effectLst/>
              </a:rPr>
              <a:t>os</a:t>
            </a:r>
            <a:r>
              <a:rPr lang="en-US" sz="1600" dirty="0">
                <a:solidFill>
                  <a:schemeClr val="tx1"/>
                </a:solidFill>
              </a:rPr>
              <a:t>. Calipers are </a:t>
            </a:r>
            <a:r>
              <a:rPr lang="en-US" sz="1600" b="0" i="0" dirty="0">
                <a:solidFill>
                  <a:schemeClr val="tx1"/>
                </a:solidFill>
                <a:effectLst/>
              </a:rPr>
              <a:t>placed where the anterior and posterior walls of the cervix touch the internal and external </a:t>
            </a:r>
            <a:r>
              <a:rPr lang="en-US" sz="1600" b="0" i="0" dirty="0" err="1">
                <a:solidFill>
                  <a:schemeClr val="tx1"/>
                </a:solidFill>
                <a:effectLst/>
              </a:rPr>
              <a:t>os</a:t>
            </a:r>
            <a:r>
              <a:rPr lang="en-US" sz="1600" b="0" i="0" dirty="0">
                <a:solidFill>
                  <a:schemeClr val="tx1"/>
                </a:solidFill>
                <a:effectLst/>
              </a:rPr>
              <a:t> along the endocervical canal.</a:t>
            </a:r>
          </a:p>
          <a:p>
            <a:pPr marL="742950" lvl="1" indent="-285750">
              <a:buFontTx/>
              <a:buChar char="-"/>
            </a:pPr>
            <a:r>
              <a:rPr lang="en-US" sz="1600" b="0" i="0" dirty="0">
                <a:solidFill>
                  <a:schemeClr val="tx1"/>
                </a:solidFill>
                <a:effectLst/>
              </a:rPr>
              <a:t>2</a:t>
            </a:r>
            <a:r>
              <a:rPr lang="en-US" sz="1600" b="0" i="0" baseline="30000" dirty="0">
                <a:solidFill>
                  <a:schemeClr val="tx1"/>
                </a:solidFill>
                <a:effectLst/>
              </a:rPr>
              <a:t>nd</a:t>
            </a:r>
            <a:r>
              <a:rPr lang="en-US" sz="1600" b="0" i="0" dirty="0">
                <a:solidFill>
                  <a:schemeClr val="tx1"/>
                </a:solidFill>
                <a:effectLst/>
              </a:rPr>
              <a:t> ray is drawn to delineate the lower uterine segment</a:t>
            </a:r>
          </a:p>
          <a:p>
            <a:pPr marL="742950" lvl="1" indent="-285750">
              <a:buFontTx/>
              <a:buChar char="-"/>
            </a:pPr>
            <a:r>
              <a:rPr lang="en-US" sz="1600" b="0" i="0" dirty="0">
                <a:solidFill>
                  <a:schemeClr val="tx1"/>
                </a:solidFill>
                <a:effectLst/>
              </a:rPr>
              <a:t>The anterior angle (</a:t>
            </a:r>
            <a:r>
              <a:rPr lang="en-US" sz="1600" b="1" i="0" dirty="0">
                <a:solidFill>
                  <a:schemeClr val="tx1"/>
                </a:solidFill>
                <a:effectLst/>
              </a:rPr>
              <a:t>Uterocervical Angle</a:t>
            </a:r>
            <a:r>
              <a:rPr lang="en-US" sz="1600" i="0" dirty="0">
                <a:solidFill>
                  <a:schemeClr val="tx1"/>
                </a:solidFill>
                <a:effectLst/>
              </a:rPr>
              <a:t>)</a:t>
            </a:r>
            <a:r>
              <a:rPr lang="en-US" sz="1600" b="0" i="0" dirty="0">
                <a:solidFill>
                  <a:schemeClr val="tx1"/>
                </a:solidFill>
                <a:effectLst/>
              </a:rPr>
              <a:t> between the 2 rays was measured with a protractor.</a:t>
            </a:r>
            <a:endParaRPr lang="en-US" sz="1600" dirty="0">
              <a:solidFill>
                <a:schemeClr val="tx1"/>
              </a:solidFill>
            </a:endParaRPr>
          </a:p>
        </p:txBody>
      </p:sp>
      <p:sp>
        <p:nvSpPr>
          <p:cNvPr id="5" name="Title 1">
            <a:extLst>
              <a:ext uri="{FF2B5EF4-FFF2-40B4-BE49-F238E27FC236}">
                <a16:creationId xmlns:a16="http://schemas.microsoft.com/office/drawing/2014/main" id="{FC204710-C53C-C16D-BAD6-71FF172B65BB}"/>
              </a:ext>
            </a:extLst>
          </p:cNvPr>
          <p:cNvSpPr txBox="1">
            <a:spLocks/>
          </p:cNvSpPr>
          <p:nvPr/>
        </p:nvSpPr>
        <p:spPr bwMode="black">
          <a:xfrm>
            <a:off x="3009958" y="541635"/>
            <a:ext cx="6172084" cy="646332"/>
          </a:xfrm>
          <a:prstGeom prst="rect">
            <a:avLst/>
          </a:prstGeom>
          <a:solidFill>
            <a:srgbClr val="FFFFFF"/>
          </a:solidFill>
          <a:ln w="31750" cap="sq">
            <a:solidFill>
              <a:srgbClr val="404040"/>
            </a:solidFill>
            <a:miter lim="800000"/>
          </a:ln>
        </p:spPr>
        <p:txBody>
          <a:bodyPr vert="horz" lIns="182880" tIns="182880" rIns="182880" bIns="182880" rtlCol="0" anchor="ctr">
            <a:normAutofit fontScale="850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ltLang="zh-CN" dirty="0" err="1"/>
              <a:t>bACKGROUND</a:t>
            </a:r>
            <a:endParaRPr lang="en-MY" dirty="0"/>
          </a:p>
        </p:txBody>
      </p:sp>
      <p:sp>
        <p:nvSpPr>
          <p:cNvPr id="6" name="Rectangle 5">
            <a:extLst>
              <a:ext uri="{FF2B5EF4-FFF2-40B4-BE49-F238E27FC236}">
                <a16:creationId xmlns:a16="http://schemas.microsoft.com/office/drawing/2014/main" id="{F97033F9-5E5B-2B1E-2482-E91AB1D6934F}"/>
              </a:ext>
            </a:extLst>
          </p:cNvPr>
          <p:cNvSpPr/>
          <p:nvPr/>
        </p:nvSpPr>
        <p:spPr>
          <a:xfrm>
            <a:off x="2877982" y="0"/>
            <a:ext cx="873251" cy="646331"/>
          </a:xfrm>
          <a:prstGeom prst="rect">
            <a:avLst/>
          </a:prstGeom>
          <a:noFill/>
        </p:spPr>
        <p:txBody>
          <a:bodyPr wrap="square" lIns="91440" tIns="45720" rIns="91440" bIns="45720">
            <a:spAutoFit/>
          </a:bodyPr>
          <a:lstStyle/>
          <a:p>
            <a:pPr algn="ctr"/>
            <a:r>
              <a:rPr lang="en-US" sz="3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Franklin Gothic Demi Cond" panose="020B0706030402020204" pitchFamily="34" charset="0"/>
              </a:rPr>
              <a:t>02</a:t>
            </a:r>
          </a:p>
        </p:txBody>
      </p:sp>
      <p:pic>
        <p:nvPicPr>
          <p:cNvPr id="3" name="Picture 2">
            <a:extLst>
              <a:ext uri="{FF2B5EF4-FFF2-40B4-BE49-F238E27FC236}">
                <a16:creationId xmlns:a16="http://schemas.microsoft.com/office/drawing/2014/main" id="{2EE2ADB2-EE4C-B241-D77A-057DD96E12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1767" y="3617785"/>
            <a:ext cx="3988464" cy="2772856"/>
          </a:xfrm>
          <a:prstGeom prst="rect">
            <a:avLst/>
          </a:prstGeom>
        </p:spPr>
      </p:pic>
    </p:spTree>
    <p:extLst>
      <p:ext uri="{BB962C8B-B14F-4D97-AF65-F5344CB8AC3E}">
        <p14:creationId xmlns:p14="http://schemas.microsoft.com/office/powerpoint/2010/main" val="2682171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534AA1-BC46-6DEA-3154-AD85B65DEF3B}"/>
              </a:ext>
            </a:extLst>
          </p:cNvPr>
          <p:cNvSpPr>
            <a:spLocks noGrp="1"/>
          </p:cNvSpPr>
          <p:nvPr>
            <p:ph idx="1"/>
          </p:nvPr>
        </p:nvSpPr>
        <p:spPr>
          <a:xfrm>
            <a:off x="1720389" y="2544916"/>
            <a:ext cx="8751219" cy="2347937"/>
          </a:xfrm>
        </p:spPr>
        <p:txBody>
          <a:bodyPr>
            <a:normAutofit/>
          </a:bodyPr>
          <a:lstStyle/>
          <a:p>
            <a:pPr marL="0" indent="0">
              <a:buNone/>
            </a:pPr>
            <a:r>
              <a:rPr lang="en-MY" b="0" i="0" dirty="0">
                <a:solidFill>
                  <a:srgbClr val="000000"/>
                </a:solidFill>
                <a:effectLst/>
              </a:rPr>
              <a:t>Machine Learning in Medical Imaging </a:t>
            </a:r>
            <a:r>
              <a:rPr lang="en-MY" b="0" i="0" baseline="30000" dirty="0">
                <a:solidFill>
                  <a:srgbClr val="000000"/>
                </a:solidFill>
                <a:effectLst/>
              </a:rPr>
              <a:t>[4] </a:t>
            </a:r>
            <a:r>
              <a:rPr lang="en-MY" b="0" i="0" dirty="0">
                <a:solidFill>
                  <a:srgbClr val="000000"/>
                </a:solidFill>
                <a:effectLst/>
              </a:rPr>
              <a:t>:</a:t>
            </a:r>
          </a:p>
          <a:p>
            <a:pPr>
              <a:buFontTx/>
              <a:buChar char="-"/>
            </a:pPr>
            <a:r>
              <a:rPr lang="en-MY" sz="1800" dirty="0">
                <a:solidFill>
                  <a:srgbClr val="1F1F1F"/>
                </a:solidFill>
              </a:rPr>
              <a:t>I</a:t>
            </a:r>
            <a:r>
              <a:rPr lang="en-MY" sz="1800" b="0" i="0" dirty="0">
                <a:solidFill>
                  <a:srgbClr val="1F1F1F"/>
                </a:solidFill>
                <a:effectLst/>
              </a:rPr>
              <a:t>mprove decision support in medical image interpretation and </a:t>
            </a:r>
            <a:r>
              <a:rPr lang="en-MY" sz="1800" b="0" i="0" dirty="0">
                <a:solidFill>
                  <a:srgbClr val="282828"/>
                </a:solidFill>
                <a:effectLst/>
              </a:rPr>
              <a:t>improve efficiency</a:t>
            </a:r>
          </a:p>
        </p:txBody>
      </p:sp>
      <p:sp>
        <p:nvSpPr>
          <p:cNvPr id="4" name="Title 1">
            <a:extLst>
              <a:ext uri="{FF2B5EF4-FFF2-40B4-BE49-F238E27FC236}">
                <a16:creationId xmlns:a16="http://schemas.microsoft.com/office/drawing/2014/main" id="{E6EC2535-747F-8163-8D11-1AEE06C6C19E}"/>
              </a:ext>
            </a:extLst>
          </p:cNvPr>
          <p:cNvSpPr txBox="1">
            <a:spLocks/>
          </p:cNvSpPr>
          <p:nvPr/>
        </p:nvSpPr>
        <p:spPr bwMode="black">
          <a:xfrm>
            <a:off x="3009958" y="880448"/>
            <a:ext cx="6172084" cy="1003003"/>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ltLang="zh-CN" dirty="0" err="1">
                <a:latin typeface="+mn-lt"/>
              </a:rPr>
              <a:t>bACKGROUND</a:t>
            </a:r>
            <a:endParaRPr lang="en-MY" dirty="0">
              <a:latin typeface="+mn-lt"/>
            </a:endParaRPr>
          </a:p>
        </p:txBody>
      </p:sp>
      <p:sp>
        <p:nvSpPr>
          <p:cNvPr id="5" name="Rectangle 4">
            <a:extLst>
              <a:ext uri="{FF2B5EF4-FFF2-40B4-BE49-F238E27FC236}">
                <a16:creationId xmlns:a16="http://schemas.microsoft.com/office/drawing/2014/main" id="{BFDC187D-C165-2A30-DB77-D8DC84A4AEF7}"/>
              </a:ext>
            </a:extLst>
          </p:cNvPr>
          <p:cNvSpPr/>
          <p:nvPr/>
        </p:nvSpPr>
        <p:spPr>
          <a:xfrm>
            <a:off x="2877982" y="338814"/>
            <a:ext cx="873251" cy="646331"/>
          </a:xfrm>
          <a:prstGeom prst="rect">
            <a:avLst/>
          </a:prstGeom>
          <a:noFill/>
        </p:spPr>
        <p:txBody>
          <a:bodyPr wrap="square" lIns="91440" tIns="45720" rIns="91440" bIns="45720">
            <a:spAutoFit/>
          </a:bodyPr>
          <a:lstStyle/>
          <a:p>
            <a:pPr algn="ctr"/>
            <a:r>
              <a:rPr lang="en-US" sz="3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02</a:t>
            </a:r>
          </a:p>
        </p:txBody>
      </p:sp>
      <p:graphicFrame>
        <p:nvGraphicFramePr>
          <p:cNvPr id="9" name="Diagram 8">
            <a:extLst>
              <a:ext uri="{FF2B5EF4-FFF2-40B4-BE49-F238E27FC236}">
                <a16:creationId xmlns:a16="http://schemas.microsoft.com/office/drawing/2014/main" id="{9B68F6A8-F404-17AF-AF25-D04F0C34DC99}"/>
              </a:ext>
            </a:extLst>
          </p:cNvPr>
          <p:cNvGraphicFramePr/>
          <p:nvPr>
            <p:extLst>
              <p:ext uri="{D42A27DB-BD31-4B8C-83A1-F6EECF244321}">
                <p14:modId xmlns:p14="http://schemas.microsoft.com/office/powerpoint/2010/main" val="1828497593"/>
              </p:ext>
            </p:extLst>
          </p:nvPr>
        </p:nvGraphicFramePr>
        <p:xfrm>
          <a:off x="1541779" y="4271632"/>
          <a:ext cx="9108440" cy="17830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Graphic 10" descr="Network">
            <a:extLst>
              <a:ext uri="{FF2B5EF4-FFF2-40B4-BE49-F238E27FC236}">
                <a16:creationId xmlns:a16="http://schemas.microsoft.com/office/drawing/2014/main" id="{C8BDFF03-57DB-A31A-43AE-74281C5E29A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987742">
            <a:off x="10872172" y="1612823"/>
            <a:ext cx="914400" cy="914400"/>
          </a:xfrm>
          <a:prstGeom prst="rect">
            <a:avLst/>
          </a:prstGeom>
        </p:spPr>
      </p:pic>
      <p:pic>
        <p:nvPicPr>
          <p:cNvPr id="13" name="Graphic 12" descr="Head with gears">
            <a:extLst>
              <a:ext uri="{FF2B5EF4-FFF2-40B4-BE49-F238E27FC236}">
                <a16:creationId xmlns:a16="http://schemas.microsoft.com/office/drawing/2014/main" id="{A0593F1C-CEAD-C5E1-AC30-02E79793176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flipH="1">
            <a:off x="10054593" y="2073188"/>
            <a:ext cx="1374449" cy="1355812"/>
          </a:xfrm>
          <a:prstGeom prst="rect">
            <a:avLst/>
          </a:prstGeom>
        </p:spPr>
      </p:pic>
      <p:grpSp>
        <p:nvGrpSpPr>
          <p:cNvPr id="18" name="Group 17">
            <a:extLst>
              <a:ext uri="{FF2B5EF4-FFF2-40B4-BE49-F238E27FC236}">
                <a16:creationId xmlns:a16="http://schemas.microsoft.com/office/drawing/2014/main" id="{7C70124E-201F-D8D1-48E2-99A04D8CAD37}"/>
              </a:ext>
            </a:extLst>
          </p:cNvPr>
          <p:cNvGrpSpPr/>
          <p:nvPr/>
        </p:nvGrpSpPr>
        <p:grpSpPr>
          <a:xfrm>
            <a:off x="2511260" y="4000187"/>
            <a:ext cx="8034864" cy="531801"/>
            <a:chOff x="2534411" y="5043800"/>
            <a:chExt cx="8034864" cy="531801"/>
          </a:xfrm>
        </p:grpSpPr>
        <p:sp>
          <p:nvSpPr>
            <p:cNvPr id="14" name="TextBox 13">
              <a:extLst>
                <a:ext uri="{FF2B5EF4-FFF2-40B4-BE49-F238E27FC236}">
                  <a16:creationId xmlns:a16="http://schemas.microsoft.com/office/drawing/2014/main" id="{3A25A2E3-66D3-C0A0-EBF0-96978F61E368}"/>
                </a:ext>
              </a:extLst>
            </p:cNvPr>
            <p:cNvSpPr txBox="1"/>
            <p:nvPr/>
          </p:nvSpPr>
          <p:spPr>
            <a:xfrm>
              <a:off x="2534411" y="5043800"/>
              <a:ext cx="1216822" cy="523220"/>
            </a:xfrm>
            <a:prstGeom prst="rect">
              <a:avLst/>
            </a:prstGeom>
            <a:noFill/>
          </p:spPr>
          <p:txBody>
            <a:bodyPr wrap="square" rtlCol="0">
              <a:spAutoFit/>
            </a:bodyPr>
            <a:lstStyle/>
            <a:p>
              <a:pPr algn="ctr"/>
              <a:r>
                <a:rPr lang="en-MY"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2014</a:t>
              </a:r>
            </a:p>
          </p:txBody>
        </p:sp>
        <p:sp>
          <p:nvSpPr>
            <p:cNvPr id="15" name="TextBox 14">
              <a:extLst>
                <a:ext uri="{FF2B5EF4-FFF2-40B4-BE49-F238E27FC236}">
                  <a16:creationId xmlns:a16="http://schemas.microsoft.com/office/drawing/2014/main" id="{8CC7321A-9D15-E058-5E94-3C96EDE2C2F0}"/>
                </a:ext>
              </a:extLst>
            </p:cNvPr>
            <p:cNvSpPr txBox="1"/>
            <p:nvPr/>
          </p:nvSpPr>
          <p:spPr>
            <a:xfrm>
              <a:off x="5487589" y="5052381"/>
              <a:ext cx="1216822" cy="523220"/>
            </a:xfrm>
            <a:prstGeom prst="rect">
              <a:avLst/>
            </a:prstGeom>
            <a:noFill/>
          </p:spPr>
          <p:txBody>
            <a:bodyPr wrap="square" rtlCol="0">
              <a:spAutoFit/>
            </a:bodyPr>
            <a:lstStyle/>
            <a:p>
              <a:pPr algn="ctr"/>
              <a:r>
                <a:rPr lang="en-MY"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2016</a:t>
              </a:r>
            </a:p>
          </p:txBody>
        </p:sp>
        <p:sp>
          <p:nvSpPr>
            <p:cNvPr id="16" name="TextBox 15">
              <a:extLst>
                <a:ext uri="{FF2B5EF4-FFF2-40B4-BE49-F238E27FC236}">
                  <a16:creationId xmlns:a16="http://schemas.microsoft.com/office/drawing/2014/main" id="{46339605-DEAD-E025-1B4E-EB920FEBCB67}"/>
                </a:ext>
              </a:extLst>
            </p:cNvPr>
            <p:cNvSpPr txBox="1"/>
            <p:nvPr/>
          </p:nvSpPr>
          <p:spPr>
            <a:xfrm>
              <a:off x="7420021" y="5052381"/>
              <a:ext cx="1216822" cy="523220"/>
            </a:xfrm>
            <a:prstGeom prst="rect">
              <a:avLst/>
            </a:prstGeom>
            <a:noFill/>
          </p:spPr>
          <p:txBody>
            <a:bodyPr wrap="square" rtlCol="0">
              <a:spAutoFit/>
            </a:bodyPr>
            <a:lstStyle/>
            <a:p>
              <a:pPr algn="ctr"/>
              <a:r>
                <a:rPr lang="en-MY"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2017</a:t>
              </a:r>
            </a:p>
          </p:txBody>
        </p:sp>
        <p:sp>
          <p:nvSpPr>
            <p:cNvPr id="17" name="TextBox 16">
              <a:extLst>
                <a:ext uri="{FF2B5EF4-FFF2-40B4-BE49-F238E27FC236}">
                  <a16:creationId xmlns:a16="http://schemas.microsoft.com/office/drawing/2014/main" id="{000E9469-AA18-8E5F-2B1C-2F292DD03278}"/>
                </a:ext>
              </a:extLst>
            </p:cNvPr>
            <p:cNvSpPr txBox="1"/>
            <p:nvPr/>
          </p:nvSpPr>
          <p:spPr>
            <a:xfrm>
              <a:off x="9352453" y="5052381"/>
              <a:ext cx="1216822" cy="523220"/>
            </a:xfrm>
            <a:prstGeom prst="rect">
              <a:avLst/>
            </a:prstGeom>
            <a:noFill/>
          </p:spPr>
          <p:txBody>
            <a:bodyPr wrap="square" rtlCol="0">
              <a:spAutoFit/>
            </a:bodyPr>
            <a:lstStyle/>
            <a:p>
              <a:pPr algn="ctr"/>
              <a:r>
                <a:rPr lang="en-MY"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2020</a:t>
              </a:r>
            </a:p>
          </p:txBody>
        </p:sp>
      </p:grpSp>
    </p:spTree>
    <p:extLst>
      <p:ext uri="{BB962C8B-B14F-4D97-AF65-F5344CB8AC3E}">
        <p14:creationId xmlns:p14="http://schemas.microsoft.com/office/powerpoint/2010/main" val="471358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76622E3-706B-DFFA-712E-AAF11DF71025}"/>
              </a:ext>
            </a:extLst>
          </p:cNvPr>
          <p:cNvSpPr/>
          <p:nvPr/>
        </p:nvSpPr>
        <p:spPr>
          <a:xfrm>
            <a:off x="882977" y="1677972"/>
            <a:ext cx="10426045" cy="4477732"/>
          </a:xfrm>
          <a:prstGeom prst="roundRect">
            <a:avLst>
              <a:gd name="adj" fmla="val 8878"/>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MY" dirty="0">
              <a:solidFill>
                <a:schemeClr val="tx1"/>
              </a:solidFill>
              <a:effectLst/>
              <a:ea typeface="DengXian" panose="02010600030101010101" pitchFamily="2" charset="-122"/>
            </a:endParaRPr>
          </a:p>
          <a:p>
            <a:pPr marL="285750" indent="-285750">
              <a:buFontTx/>
              <a:buChar char="-"/>
            </a:pPr>
            <a:r>
              <a:rPr lang="en-MY" sz="1800" dirty="0">
                <a:solidFill>
                  <a:schemeClr val="tx1"/>
                </a:solidFill>
                <a:effectLst/>
                <a:ea typeface="DengXian" panose="02010600030101010101" pitchFamily="2" charset="-122"/>
              </a:rPr>
              <a:t>Research by Sochacki-</a:t>
            </a:r>
            <a:r>
              <a:rPr lang="en-MY" sz="1800" dirty="0" err="1">
                <a:solidFill>
                  <a:schemeClr val="tx1"/>
                </a:solidFill>
                <a:effectLst/>
                <a:ea typeface="DengXian" panose="02010600030101010101" pitchFamily="2" charset="-122"/>
              </a:rPr>
              <a:t>Wojcicka</a:t>
            </a:r>
            <a:r>
              <a:rPr lang="en-MY" sz="1800" dirty="0">
                <a:solidFill>
                  <a:schemeClr val="tx1"/>
                </a:solidFill>
                <a:effectLst/>
                <a:ea typeface="DengXian" panose="02010600030101010101" pitchFamily="2" charset="-122"/>
              </a:rPr>
              <a:t> </a:t>
            </a:r>
            <a:r>
              <a:rPr lang="en-MY" sz="1800" baseline="30000" dirty="0">
                <a:solidFill>
                  <a:schemeClr val="tx1"/>
                </a:solidFill>
                <a:effectLst/>
                <a:ea typeface="DengXian" panose="02010600030101010101" pitchFamily="2" charset="-122"/>
              </a:rPr>
              <a:t>[</a:t>
            </a:r>
            <a:r>
              <a:rPr lang="en-MY" baseline="30000" dirty="0">
                <a:solidFill>
                  <a:schemeClr val="tx1"/>
                </a:solidFill>
                <a:ea typeface="DengXian" panose="02010600030101010101" pitchFamily="2" charset="-122"/>
              </a:rPr>
              <a:t>5</a:t>
            </a:r>
            <a:r>
              <a:rPr lang="en-MY" sz="1800" baseline="30000" dirty="0">
                <a:solidFill>
                  <a:schemeClr val="tx1"/>
                </a:solidFill>
                <a:effectLst/>
                <a:ea typeface="DengXian" panose="02010600030101010101" pitchFamily="2" charset="-122"/>
              </a:rPr>
              <a:t>] </a:t>
            </a:r>
            <a:r>
              <a:rPr lang="en-MY" sz="1800" dirty="0">
                <a:solidFill>
                  <a:schemeClr val="tx1"/>
                </a:solidFill>
                <a:effectLst/>
                <a:ea typeface="DengXian" panose="02010600030101010101" pitchFamily="2" charset="-122"/>
              </a:rPr>
              <a:t>showed significant differences in the median UCA between preterm and full-term pregnancies</a:t>
            </a:r>
          </a:p>
          <a:p>
            <a:pPr marL="742950" lvl="1" indent="-285750">
              <a:buFontTx/>
              <a:buChar char="-"/>
            </a:pPr>
            <a:r>
              <a:rPr lang="en-MY" dirty="0">
                <a:solidFill>
                  <a:schemeClr val="tx1"/>
                </a:solidFill>
                <a:ea typeface="DengXian" panose="02010600030101010101" pitchFamily="2" charset="-122"/>
              </a:rPr>
              <a:t>Median UCA of p</a:t>
            </a:r>
            <a:r>
              <a:rPr lang="en-MY" dirty="0">
                <a:solidFill>
                  <a:schemeClr val="tx1"/>
                </a:solidFill>
                <a:effectLst/>
                <a:ea typeface="DengXian" panose="02010600030101010101" pitchFamily="2" charset="-122"/>
              </a:rPr>
              <a:t>reterm group :126° </a:t>
            </a:r>
          </a:p>
          <a:p>
            <a:pPr marL="742950" lvl="1" indent="-285750">
              <a:buFontTx/>
              <a:buChar char="-"/>
            </a:pPr>
            <a:r>
              <a:rPr lang="en-MY" dirty="0">
                <a:solidFill>
                  <a:schemeClr val="tx1"/>
                </a:solidFill>
                <a:ea typeface="DengXian" panose="02010600030101010101" pitchFamily="2" charset="-122"/>
              </a:rPr>
              <a:t>Median UCA of full-term group: </a:t>
            </a:r>
            <a:r>
              <a:rPr lang="en-MY" dirty="0">
                <a:solidFill>
                  <a:schemeClr val="tx1"/>
                </a:solidFill>
                <a:effectLst/>
                <a:ea typeface="DengXian" panose="02010600030101010101" pitchFamily="2" charset="-122"/>
              </a:rPr>
              <a:t>91.5°</a:t>
            </a:r>
          </a:p>
          <a:p>
            <a:r>
              <a:rPr lang="en-MY" b="1" dirty="0">
                <a:solidFill>
                  <a:srgbClr val="C00000"/>
                </a:solidFill>
                <a:ea typeface="DengXian" panose="02010600030101010101" pitchFamily="2" charset="-122"/>
              </a:rPr>
              <a:t>	Wider</a:t>
            </a:r>
            <a:r>
              <a:rPr lang="en-MY" dirty="0">
                <a:solidFill>
                  <a:srgbClr val="C00000"/>
                </a:solidFill>
                <a:ea typeface="DengXian" panose="02010600030101010101" pitchFamily="2" charset="-122"/>
              </a:rPr>
              <a:t> UCA = </a:t>
            </a:r>
            <a:r>
              <a:rPr lang="en-MY" b="1" dirty="0">
                <a:solidFill>
                  <a:srgbClr val="C00000"/>
                </a:solidFill>
                <a:ea typeface="DengXian" panose="02010600030101010101" pitchFamily="2" charset="-122"/>
              </a:rPr>
              <a:t>Higher</a:t>
            </a:r>
            <a:r>
              <a:rPr lang="en-MY" dirty="0">
                <a:solidFill>
                  <a:srgbClr val="C00000"/>
                </a:solidFill>
                <a:ea typeface="DengXian" panose="02010600030101010101" pitchFamily="2" charset="-122"/>
              </a:rPr>
              <a:t> preterm birth risk</a:t>
            </a:r>
          </a:p>
          <a:p>
            <a:pPr marL="285750" indent="-285750">
              <a:buFontTx/>
              <a:buChar char="-"/>
            </a:pPr>
            <a:r>
              <a:rPr lang="en-MY" dirty="0" err="1">
                <a:solidFill>
                  <a:schemeClr val="tx1"/>
                </a:solidFill>
                <a:ea typeface="DengXian" panose="02010600030101010101" pitchFamily="2" charset="-122"/>
              </a:rPr>
              <a:t>Sotiriadis</a:t>
            </a:r>
            <a:r>
              <a:rPr lang="en-MY" dirty="0">
                <a:solidFill>
                  <a:schemeClr val="tx1"/>
                </a:solidFill>
                <a:ea typeface="DengXian" panose="02010600030101010101" pitchFamily="2" charset="-122"/>
              </a:rPr>
              <a:t> et al. </a:t>
            </a:r>
            <a:r>
              <a:rPr lang="en-MY" baseline="30000" dirty="0">
                <a:solidFill>
                  <a:schemeClr val="tx1"/>
                </a:solidFill>
                <a:ea typeface="DengXian" panose="02010600030101010101" pitchFamily="2" charset="-122"/>
              </a:rPr>
              <a:t>[6] </a:t>
            </a:r>
            <a:r>
              <a:rPr lang="en-MY" dirty="0">
                <a:solidFill>
                  <a:schemeClr val="tx1"/>
                </a:solidFill>
                <a:ea typeface="DengXian" panose="02010600030101010101" pitchFamily="2" charset="-122"/>
              </a:rPr>
              <a:t>stated that a</a:t>
            </a:r>
            <a:r>
              <a:rPr lang="en-US" dirty="0">
                <a:solidFill>
                  <a:schemeClr val="tx1"/>
                </a:solidFill>
                <a:ea typeface="DengXian" panose="02010600030101010101" pitchFamily="2" charset="-122"/>
              </a:rPr>
              <a:t> short cervix(&lt; 15 mm) increases the chances of delivering within 1week by 5.7 times</a:t>
            </a:r>
          </a:p>
          <a:p>
            <a:r>
              <a:rPr lang="en-US" dirty="0">
                <a:solidFill>
                  <a:schemeClr val="tx1"/>
                </a:solidFill>
                <a:ea typeface="DengXian" panose="02010600030101010101" pitchFamily="2" charset="-122"/>
              </a:rPr>
              <a:t>	</a:t>
            </a:r>
            <a:r>
              <a:rPr lang="en-US" b="1" dirty="0">
                <a:solidFill>
                  <a:srgbClr val="C00000"/>
                </a:solidFill>
                <a:ea typeface="DengXian" panose="02010600030101010101" pitchFamily="2" charset="-122"/>
              </a:rPr>
              <a:t>Shorter </a:t>
            </a:r>
            <a:r>
              <a:rPr lang="en-US" dirty="0">
                <a:solidFill>
                  <a:srgbClr val="C00000"/>
                </a:solidFill>
                <a:ea typeface="DengXian" panose="02010600030101010101" pitchFamily="2" charset="-122"/>
              </a:rPr>
              <a:t>CL = </a:t>
            </a:r>
            <a:r>
              <a:rPr lang="en-US" b="1" dirty="0">
                <a:solidFill>
                  <a:srgbClr val="C00000"/>
                </a:solidFill>
                <a:ea typeface="DengXian" panose="02010600030101010101" pitchFamily="2" charset="-122"/>
              </a:rPr>
              <a:t>Higher </a:t>
            </a:r>
            <a:r>
              <a:rPr lang="en-US" dirty="0">
                <a:solidFill>
                  <a:srgbClr val="C00000"/>
                </a:solidFill>
                <a:ea typeface="DengXian" panose="02010600030101010101" pitchFamily="2" charset="-122"/>
              </a:rPr>
              <a:t>preterm birth risk</a:t>
            </a:r>
            <a:endParaRPr lang="en-MY" dirty="0">
              <a:solidFill>
                <a:schemeClr val="tx1"/>
              </a:solidFill>
              <a:ea typeface="DengXian" panose="02010600030101010101" pitchFamily="2" charset="-122"/>
            </a:endParaRPr>
          </a:p>
          <a:p>
            <a:pPr marL="285750" indent="-285750">
              <a:buFontTx/>
              <a:buChar char="-"/>
            </a:pPr>
            <a:r>
              <a:rPr lang="en-MY" dirty="0">
                <a:solidFill>
                  <a:schemeClr val="tx1"/>
                </a:solidFill>
                <a:ea typeface="DengXian" panose="02010600030101010101" pitchFamily="2" charset="-122"/>
              </a:rPr>
              <a:t>Some research by suggested that UCA is a better predictor than CL </a:t>
            </a:r>
            <a:r>
              <a:rPr lang="en-MY" baseline="30000" dirty="0">
                <a:solidFill>
                  <a:schemeClr val="tx1"/>
                </a:solidFill>
                <a:ea typeface="DengXian" panose="02010600030101010101" pitchFamily="2" charset="-122"/>
              </a:rPr>
              <a:t>[7][8]</a:t>
            </a:r>
            <a:endParaRPr lang="en-MY" dirty="0">
              <a:solidFill>
                <a:schemeClr val="tx1"/>
              </a:solidFill>
              <a:ea typeface="DengXian" panose="02010600030101010101" pitchFamily="2" charset="-122"/>
            </a:endParaRPr>
          </a:p>
          <a:p>
            <a:pPr marL="285750" indent="-285750">
              <a:buFontTx/>
              <a:buChar char="-"/>
            </a:pPr>
            <a:r>
              <a:rPr lang="en-MY" dirty="0">
                <a:solidFill>
                  <a:schemeClr val="tx1"/>
                </a:solidFill>
                <a:ea typeface="DengXian" panose="02010600030101010101" pitchFamily="2" charset="-122"/>
              </a:rPr>
              <a:t>Multiple research suggested the combination of UCA and CL measurements to be used in predictive models </a:t>
            </a:r>
            <a:r>
              <a:rPr lang="en-MY" baseline="30000" dirty="0">
                <a:solidFill>
                  <a:schemeClr val="tx1"/>
                </a:solidFill>
                <a:ea typeface="DengXian" panose="02010600030101010101" pitchFamily="2" charset="-122"/>
              </a:rPr>
              <a:t>[5][8][9][10]</a:t>
            </a:r>
          </a:p>
          <a:p>
            <a:pPr marL="285750" indent="-285750">
              <a:buFontTx/>
              <a:buChar char="-"/>
            </a:pPr>
            <a:r>
              <a:rPr lang="en-US" b="0" i="0" dirty="0">
                <a:solidFill>
                  <a:srgbClr val="212121"/>
                </a:solidFill>
                <a:effectLst/>
              </a:rPr>
              <a:t>No additional cost to determine UCA from CL measurement</a:t>
            </a:r>
            <a:endParaRPr lang="en-MY" dirty="0">
              <a:solidFill>
                <a:schemeClr val="tx1"/>
              </a:solidFill>
              <a:ea typeface="DengXian" panose="02010600030101010101" pitchFamily="2" charset="-122"/>
            </a:endParaRPr>
          </a:p>
          <a:p>
            <a:pPr marL="285750" indent="-285750">
              <a:buFontTx/>
              <a:buChar char="-"/>
            </a:pPr>
            <a:endParaRPr lang="en-MY" dirty="0">
              <a:solidFill>
                <a:schemeClr val="tx1"/>
              </a:solidFill>
              <a:ea typeface="DengXian" panose="02010600030101010101" pitchFamily="2" charset="-122"/>
            </a:endParaRPr>
          </a:p>
        </p:txBody>
      </p:sp>
      <p:sp>
        <p:nvSpPr>
          <p:cNvPr id="4" name="Rectangle 3">
            <a:extLst>
              <a:ext uri="{FF2B5EF4-FFF2-40B4-BE49-F238E27FC236}">
                <a16:creationId xmlns:a16="http://schemas.microsoft.com/office/drawing/2014/main" id="{26D1DE36-AB9A-2D86-2307-F735F691FED9}"/>
              </a:ext>
            </a:extLst>
          </p:cNvPr>
          <p:cNvSpPr/>
          <p:nvPr/>
        </p:nvSpPr>
        <p:spPr>
          <a:xfrm>
            <a:off x="2877982" y="338814"/>
            <a:ext cx="873251" cy="646331"/>
          </a:xfrm>
          <a:prstGeom prst="rect">
            <a:avLst/>
          </a:prstGeom>
          <a:noFill/>
        </p:spPr>
        <p:txBody>
          <a:bodyPr wrap="square" lIns="91440" tIns="45720" rIns="91440" bIns="45720">
            <a:spAutoFit/>
          </a:bodyPr>
          <a:lstStyle/>
          <a:p>
            <a:pPr algn="ctr"/>
            <a:r>
              <a:rPr lang="en-US" sz="3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Franklin Gothic Demi Cond" panose="020B0706030402020204" pitchFamily="34" charset="0"/>
              </a:rPr>
              <a:t>02</a:t>
            </a:r>
          </a:p>
        </p:txBody>
      </p:sp>
      <p:sp>
        <p:nvSpPr>
          <p:cNvPr id="2" name="Title 1">
            <a:extLst>
              <a:ext uri="{FF2B5EF4-FFF2-40B4-BE49-F238E27FC236}">
                <a16:creationId xmlns:a16="http://schemas.microsoft.com/office/drawing/2014/main" id="{A07AABD8-9198-1073-A9B1-06AE983C9467}"/>
              </a:ext>
            </a:extLst>
          </p:cNvPr>
          <p:cNvSpPr txBox="1">
            <a:spLocks/>
          </p:cNvSpPr>
          <p:nvPr/>
        </p:nvSpPr>
        <p:spPr bwMode="black">
          <a:xfrm>
            <a:off x="3009958" y="880448"/>
            <a:ext cx="6172084" cy="1003003"/>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MY" dirty="0"/>
              <a:t>RELATED WORK</a:t>
            </a:r>
          </a:p>
        </p:txBody>
      </p:sp>
    </p:spTree>
    <p:extLst>
      <p:ext uri="{BB962C8B-B14F-4D97-AF65-F5344CB8AC3E}">
        <p14:creationId xmlns:p14="http://schemas.microsoft.com/office/powerpoint/2010/main" val="3191495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9C08151-7C20-6002-3BFC-C6A931A88F83}"/>
              </a:ext>
            </a:extLst>
          </p:cNvPr>
          <p:cNvGraphicFramePr>
            <a:graphicFrameLocks noGrp="1"/>
          </p:cNvGraphicFramePr>
          <p:nvPr>
            <p:ph idx="1"/>
            <p:extLst>
              <p:ext uri="{D42A27DB-BD31-4B8C-83A1-F6EECF244321}">
                <p14:modId xmlns:p14="http://schemas.microsoft.com/office/powerpoint/2010/main" val="3706889712"/>
              </p:ext>
            </p:extLst>
          </p:nvPr>
        </p:nvGraphicFramePr>
        <p:xfrm>
          <a:off x="265926" y="1356447"/>
          <a:ext cx="11660149" cy="4309872"/>
        </p:xfrm>
        <a:graphic>
          <a:graphicData uri="http://schemas.openxmlformats.org/drawingml/2006/table">
            <a:tbl>
              <a:tblPr firstRow="1" bandRow="1">
                <a:tableStyleId>{21E4AEA4-8DFA-4A89-87EB-49C32662AFE0}</a:tableStyleId>
              </a:tblPr>
              <a:tblGrid>
                <a:gridCol w="1532394">
                  <a:extLst>
                    <a:ext uri="{9D8B030D-6E8A-4147-A177-3AD203B41FA5}">
                      <a16:colId xmlns:a16="http://schemas.microsoft.com/office/drawing/2014/main" val="4246681687"/>
                    </a:ext>
                  </a:extLst>
                </a:gridCol>
                <a:gridCol w="1234440">
                  <a:extLst>
                    <a:ext uri="{9D8B030D-6E8A-4147-A177-3AD203B41FA5}">
                      <a16:colId xmlns:a16="http://schemas.microsoft.com/office/drawing/2014/main" val="3538224584"/>
                    </a:ext>
                  </a:extLst>
                </a:gridCol>
                <a:gridCol w="2819400">
                  <a:extLst>
                    <a:ext uri="{9D8B030D-6E8A-4147-A177-3AD203B41FA5}">
                      <a16:colId xmlns:a16="http://schemas.microsoft.com/office/drawing/2014/main" val="2849923696"/>
                    </a:ext>
                  </a:extLst>
                </a:gridCol>
                <a:gridCol w="1021080">
                  <a:extLst>
                    <a:ext uri="{9D8B030D-6E8A-4147-A177-3AD203B41FA5}">
                      <a16:colId xmlns:a16="http://schemas.microsoft.com/office/drawing/2014/main" val="2343878836"/>
                    </a:ext>
                  </a:extLst>
                </a:gridCol>
                <a:gridCol w="1280160">
                  <a:extLst>
                    <a:ext uri="{9D8B030D-6E8A-4147-A177-3AD203B41FA5}">
                      <a16:colId xmlns:a16="http://schemas.microsoft.com/office/drawing/2014/main" val="1716418051"/>
                    </a:ext>
                  </a:extLst>
                </a:gridCol>
                <a:gridCol w="1371600">
                  <a:extLst>
                    <a:ext uri="{9D8B030D-6E8A-4147-A177-3AD203B41FA5}">
                      <a16:colId xmlns:a16="http://schemas.microsoft.com/office/drawing/2014/main" val="1501723472"/>
                    </a:ext>
                  </a:extLst>
                </a:gridCol>
                <a:gridCol w="1203960">
                  <a:extLst>
                    <a:ext uri="{9D8B030D-6E8A-4147-A177-3AD203B41FA5}">
                      <a16:colId xmlns:a16="http://schemas.microsoft.com/office/drawing/2014/main" val="3840551646"/>
                    </a:ext>
                  </a:extLst>
                </a:gridCol>
                <a:gridCol w="1197115">
                  <a:extLst>
                    <a:ext uri="{9D8B030D-6E8A-4147-A177-3AD203B41FA5}">
                      <a16:colId xmlns:a16="http://schemas.microsoft.com/office/drawing/2014/main" val="3167071065"/>
                    </a:ext>
                  </a:extLst>
                </a:gridCol>
              </a:tblGrid>
              <a:tr h="491744">
                <a:tc>
                  <a:txBody>
                    <a:bodyPr/>
                    <a:lstStyle/>
                    <a:p>
                      <a:r>
                        <a:rPr lang="en-MY" dirty="0"/>
                        <a:t>Research paper</a:t>
                      </a:r>
                    </a:p>
                  </a:txBody>
                  <a:tcPr/>
                </a:tc>
                <a:tc>
                  <a:txBody>
                    <a:bodyPr/>
                    <a:lstStyle/>
                    <a:p>
                      <a:r>
                        <a:rPr lang="en-MY" dirty="0"/>
                        <a:t>Model</a:t>
                      </a:r>
                    </a:p>
                  </a:txBody>
                  <a:tcPr/>
                </a:tc>
                <a:tc>
                  <a:txBody>
                    <a:bodyPr/>
                    <a:lstStyle/>
                    <a:p>
                      <a:r>
                        <a:rPr lang="en-MY" dirty="0"/>
                        <a:t>Predictors</a:t>
                      </a:r>
                    </a:p>
                  </a:txBody>
                  <a:tcPr/>
                </a:tc>
                <a:tc>
                  <a:txBody>
                    <a:bodyPr/>
                    <a:lstStyle/>
                    <a:p>
                      <a:r>
                        <a:rPr lang="en-MY" dirty="0"/>
                        <a:t>P-value</a:t>
                      </a:r>
                    </a:p>
                  </a:txBody>
                  <a:tcPr/>
                </a:tc>
                <a:tc>
                  <a:txBody>
                    <a:bodyPr/>
                    <a:lstStyle/>
                    <a:p>
                      <a:r>
                        <a:rPr lang="en-MY" dirty="0"/>
                        <a:t>Sensitivity (%)</a:t>
                      </a:r>
                    </a:p>
                  </a:txBody>
                  <a:tcPr/>
                </a:tc>
                <a:tc>
                  <a:txBody>
                    <a:bodyPr/>
                    <a:lstStyle/>
                    <a:p>
                      <a:r>
                        <a:rPr lang="en-MY" dirty="0"/>
                        <a:t>Specificity (%)</a:t>
                      </a:r>
                    </a:p>
                  </a:txBody>
                  <a:tcPr/>
                </a:tc>
                <a:tc>
                  <a:txBody>
                    <a:bodyPr/>
                    <a:lstStyle/>
                    <a:p>
                      <a:r>
                        <a:rPr lang="en-MY" dirty="0"/>
                        <a:t>PPV (%)</a:t>
                      </a:r>
                    </a:p>
                  </a:txBody>
                  <a:tcPr/>
                </a:tc>
                <a:tc>
                  <a:txBody>
                    <a:bodyPr/>
                    <a:lstStyle/>
                    <a:p>
                      <a:r>
                        <a:rPr lang="en-MY" dirty="0"/>
                        <a:t>NPV (%)</a:t>
                      </a:r>
                    </a:p>
                  </a:txBody>
                  <a:tcPr/>
                </a:tc>
                <a:extLst>
                  <a:ext uri="{0D108BD9-81ED-4DB2-BD59-A6C34878D82A}">
                    <a16:rowId xmlns:a16="http://schemas.microsoft.com/office/drawing/2014/main" val="3776739615"/>
                  </a:ext>
                </a:extLst>
              </a:tr>
              <a:tr h="141224">
                <a:tc rowSpan="3">
                  <a:txBody>
                    <a:bodyPr/>
                    <a:lstStyle/>
                    <a:p>
                      <a:r>
                        <a:rPr lang="en-MY" dirty="0" err="1"/>
                        <a:t>Luechathananon</a:t>
                      </a:r>
                      <a:r>
                        <a:rPr lang="en-MY" dirty="0"/>
                        <a:t> S. et al. </a:t>
                      </a:r>
                      <a:r>
                        <a:rPr lang="en-MY" baseline="30000" dirty="0"/>
                        <a:t>[8]</a:t>
                      </a:r>
                      <a:endParaRPr lang="en-MY" dirty="0"/>
                    </a:p>
                  </a:txBody>
                  <a:tcPr/>
                </a:tc>
                <a:tc rowSpan="3">
                  <a:txBody>
                    <a:bodyPr/>
                    <a:lstStyle/>
                    <a:p>
                      <a:r>
                        <a:rPr lang="en-MY" sz="1800" b="0" i="0" kern="1200" dirty="0">
                          <a:solidFill>
                            <a:schemeClr val="dk1"/>
                          </a:solidFill>
                          <a:effectLst/>
                          <a:latin typeface="+mn-lt"/>
                          <a:ea typeface="+mn-ea"/>
                          <a:cs typeface="+mn-cs"/>
                        </a:rPr>
                        <a:t>Logistic Regression</a:t>
                      </a:r>
                      <a:endParaRPr lang="en-MY" dirty="0"/>
                    </a:p>
                  </a:txBody>
                  <a:tcPr/>
                </a:tc>
                <a:tc>
                  <a:txBody>
                    <a:bodyPr/>
                    <a:lstStyle/>
                    <a:p>
                      <a:r>
                        <a:rPr lang="en-MY" sz="1800" b="0" i="0" kern="1200" dirty="0">
                          <a:solidFill>
                            <a:schemeClr val="dk1"/>
                          </a:solidFill>
                          <a:effectLst/>
                          <a:latin typeface="+mn-lt"/>
                          <a:ea typeface="+mn-ea"/>
                          <a:cs typeface="+mn-cs"/>
                        </a:rPr>
                        <a:t>CL&lt;3.4 cm</a:t>
                      </a:r>
                      <a:endParaRPr lang="en-MY" dirty="0"/>
                    </a:p>
                  </a:txBody>
                  <a:tcPr/>
                </a:tc>
                <a:tc>
                  <a:txBody>
                    <a:bodyPr/>
                    <a:lstStyle/>
                    <a:p>
                      <a:r>
                        <a:rPr lang="en-MY" sz="1800" b="0" i="0" kern="1200" dirty="0">
                          <a:solidFill>
                            <a:schemeClr val="dk1"/>
                          </a:solidFill>
                          <a:effectLst/>
                          <a:latin typeface="+mn-lt"/>
                          <a:ea typeface="+mn-ea"/>
                          <a:cs typeface="+mn-cs"/>
                        </a:rPr>
                        <a:t>0.29</a:t>
                      </a:r>
                      <a:endParaRPr lang="en-MY" dirty="0"/>
                    </a:p>
                  </a:txBody>
                  <a:tcPr/>
                </a:tc>
                <a:tc>
                  <a:txBody>
                    <a:bodyPr/>
                    <a:lstStyle/>
                    <a:p>
                      <a:r>
                        <a:rPr lang="en-MY" sz="1800" b="0" i="0" kern="1200" dirty="0">
                          <a:solidFill>
                            <a:schemeClr val="dk1"/>
                          </a:solidFill>
                          <a:effectLst/>
                          <a:latin typeface="+mn-lt"/>
                          <a:ea typeface="+mn-ea"/>
                          <a:cs typeface="+mn-cs"/>
                        </a:rPr>
                        <a:t>72.1</a:t>
                      </a:r>
                      <a:endParaRPr lang="en-MY" dirty="0"/>
                    </a:p>
                  </a:txBody>
                  <a:tcPr/>
                </a:tc>
                <a:tc>
                  <a:txBody>
                    <a:bodyPr/>
                    <a:lstStyle/>
                    <a:p>
                      <a:r>
                        <a:rPr lang="en-MY" sz="1800" b="0" i="0" kern="1200" dirty="0">
                          <a:solidFill>
                            <a:schemeClr val="dk1"/>
                          </a:solidFill>
                          <a:effectLst/>
                          <a:latin typeface="+mn-lt"/>
                          <a:ea typeface="+mn-ea"/>
                          <a:cs typeface="+mn-cs"/>
                        </a:rPr>
                        <a:t>46.2</a:t>
                      </a:r>
                      <a:endParaRPr lang="en-MY" dirty="0"/>
                    </a:p>
                  </a:txBody>
                  <a:tcPr/>
                </a:tc>
                <a:tc>
                  <a:txBody>
                    <a:bodyPr/>
                    <a:lstStyle/>
                    <a:p>
                      <a:r>
                        <a:rPr lang="en-MY" dirty="0"/>
                        <a:t>33</a:t>
                      </a:r>
                    </a:p>
                  </a:txBody>
                  <a:tcPr/>
                </a:tc>
                <a:tc>
                  <a:txBody>
                    <a:bodyPr/>
                    <a:lstStyle/>
                    <a:p>
                      <a:r>
                        <a:rPr lang="en-MY" dirty="0"/>
                        <a:t>81.8</a:t>
                      </a:r>
                    </a:p>
                  </a:txBody>
                  <a:tcPr/>
                </a:tc>
                <a:extLst>
                  <a:ext uri="{0D108BD9-81ED-4DB2-BD59-A6C34878D82A}">
                    <a16:rowId xmlns:a16="http://schemas.microsoft.com/office/drawing/2014/main" val="1316165875"/>
                  </a:ext>
                </a:extLst>
              </a:tr>
              <a:tr h="164777">
                <a:tc vMerge="1">
                  <a:txBody>
                    <a:bodyPr/>
                    <a:lstStyle/>
                    <a:p>
                      <a:endParaRPr lang="en-MY" dirty="0"/>
                    </a:p>
                  </a:txBody>
                  <a:tcPr/>
                </a:tc>
                <a:tc vMerge="1">
                  <a:txBody>
                    <a:bodyPr/>
                    <a:lstStyle/>
                    <a:p>
                      <a:endParaRPr lang="en-MY" dirty="0"/>
                    </a:p>
                  </a:txBody>
                  <a:tcPr/>
                </a:tc>
                <a:tc>
                  <a:txBody>
                    <a:bodyPr/>
                    <a:lstStyle/>
                    <a:p>
                      <a:r>
                        <a:rPr lang="en-MY" dirty="0"/>
                        <a:t>UCA</a:t>
                      </a:r>
                      <a:r>
                        <a:rPr lang="en-MY" sz="1800" b="0" i="0" kern="1200" dirty="0">
                          <a:solidFill>
                            <a:schemeClr val="dk1"/>
                          </a:solidFill>
                          <a:effectLst/>
                          <a:latin typeface="+mn-lt"/>
                          <a:ea typeface="+mn-ea"/>
                          <a:cs typeface="+mn-cs"/>
                        </a:rPr>
                        <a:t>≥110.97°</a:t>
                      </a:r>
                      <a:endParaRPr lang="en-MY" dirty="0"/>
                    </a:p>
                  </a:txBody>
                  <a:tcPr/>
                </a:tc>
                <a:tc>
                  <a:txBody>
                    <a:bodyPr/>
                    <a:lstStyle/>
                    <a:p>
                      <a:r>
                        <a:rPr lang="en-MY" sz="1800" b="0" i="0" kern="1200" dirty="0">
                          <a:solidFill>
                            <a:schemeClr val="dk1"/>
                          </a:solidFill>
                          <a:effectLst/>
                          <a:latin typeface="+mn-lt"/>
                          <a:ea typeface="+mn-ea"/>
                          <a:cs typeface="+mn-cs"/>
                        </a:rPr>
                        <a:t>0.77</a:t>
                      </a:r>
                      <a:endParaRPr lang="en-MY" dirty="0"/>
                    </a:p>
                  </a:txBody>
                  <a:tcPr/>
                </a:tc>
                <a:tc>
                  <a:txBody>
                    <a:bodyPr/>
                    <a:lstStyle/>
                    <a:p>
                      <a:r>
                        <a:rPr lang="en-MY" sz="1800" b="0" i="0" kern="1200" dirty="0">
                          <a:solidFill>
                            <a:schemeClr val="dk1"/>
                          </a:solidFill>
                          <a:effectLst/>
                          <a:latin typeface="+mn-lt"/>
                          <a:ea typeface="+mn-ea"/>
                          <a:cs typeface="+mn-cs"/>
                        </a:rPr>
                        <a:t>65.1</a:t>
                      </a:r>
                      <a:endParaRPr lang="en-MY" dirty="0"/>
                    </a:p>
                  </a:txBody>
                  <a:tcPr/>
                </a:tc>
                <a:tc>
                  <a:txBody>
                    <a:bodyPr/>
                    <a:lstStyle/>
                    <a:p>
                      <a:r>
                        <a:rPr lang="en-MY" sz="1800" b="0" i="0" kern="1200" dirty="0">
                          <a:solidFill>
                            <a:schemeClr val="dk1"/>
                          </a:solidFill>
                          <a:effectLst/>
                          <a:latin typeface="+mn-lt"/>
                          <a:ea typeface="+mn-ea"/>
                          <a:cs typeface="+mn-cs"/>
                        </a:rPr>
                        <a:t>43.6</a:t>
                      </a:r>
                      <a:endParaRPr lang="en-MY" dirty="0"/>
                    </a:p>
                  </a:txBody>
                  <a:tcPr/>
                </a:tc>
                <a:tc>
                  <a:txBody>
                    <a:bodyPr/>
                    <a:lstStyle/>
                    <a:p>
                      <a:r>
                        <a:rPr lang="en-MY" dirty="0"/>
                        <a:t>29.8</a:t>
                      </a:r>
                    </a:p>
                  </a:txBody>
                  <a:tcPr/>
                </a:tc>
                <a:tc>
                  <a:txBody>
                    <a:bodyPr/>
                    <a:lstStyle/>
                    <a:p>
                      <a:r>
                        <a:rPr lang="en-MY" dirty="0"/>
                        <a:t>77.3</a:t>
                      </a:r>
                    </a:p>
                  </a:txBody>
                  <a:tcPr/>
                </a:tc>
                <a:extLst>
                  <a:ext uri="{0D108BD9-81ED-4DB2-BD59-A6C34878D82A}">
                    <a16:rowId xmlns:a16="http://schemas.microsoft.com/office/drawing/2014/main" val="317324747"/>
                  </a:ext>
                </a:extLst>
              </a:tr>
              <a:tr h="0">
                <a:tc vMerge="1">
                  <a:txBody>
                    <a:bodyPr/>
                    <a:lstStyle/>
                    <a:p>
                      <a:endParaRPr lang="en-MY" dirty="0"/>
                    </a:p>
                  </a:txBody>
                  <a:tcPr/>
                </a:tc>
                <a:tc vMerge="1">
                  <a:txBody>
                    <a:bodyPr/>
                    <a:lstStyle/>
                    <a:p>
                      <a:endParaRPr lang="en-MY" dirty="0"/>
                    </a:p>
                  </a:txBody>
                  <a:tcPr/>
                </a:tc>
                <a:tc>
                  <a:txBody>
                    <a:bodyPr/>
                    <a:lstStyle/>
                    <a:p>
                      <a:r>
                        <a:rPr lang="en-US" sz="1800" b="0" i="0" kern="1200" dirty="0">
                          <a:solidFill>
                            <a:schemeClr val="dk1"/>
                          </a:solidFill>
                          <a:effectLst/>
                          <a:latin typeface="+mn-lt"/>
                          <a:ea typeface="+mn-ea"/>
                          <a:cs typeface="+mn-cs"/>
                        </a:rPr>
                        <a:t>UCA≥110.97</a:t>
                      </a:r>
                      <a:r>
                        <a:rPr lang="en-MY" sz="1800" b="0" i="0" kern="1200" dirty="0">
                          <a:solidFill>
                            <a:schemeClr val="dk1"/>
                          </a:solidFill>
                          <a:effectLst/>
                          <a:latin typeface="+mn-lt"/>
                          <a:ea typeface="+mn-ea"/>
                          <a:cs typeface="+mn-cs"/>
                        </a:rPr>
                        <a:t>° &amp; </a:t>
                      </a:r>
                      <a:r>
                        <a:rPr lang="en-US" sz="1800" b="0" i="0" kern="1200" dirty="0">
                          <a:solidFill>
                            <a:schemeClr val="dk1"/>
                          </a:solidFill>
                          <a:effectLst/>
                          <a:latin typeface="+mn-lt"/>
                          <a:ea typeface="+mn-ea"/>
                          <a:cs typeface="+mn-cs"/>
                        </a:rPr>
                        <a:t>CL&lt;3.4 cm</a:t>
                      </a:r>
                      <a:endParaRPr lang="en-MY" dirty="0"/>
                    </a:p>
                  </a:txBody>
                  <a:tcPr/>
                </a:tc>
                <a:tc>
                  <a:txBody>
                    <a:bodyPr/>
                    <a:lstStyle/>
                    <a:p>
                      <a:r>
                        <a:rPr lang="en-MY" sz="1800" b="0" i="0" kern="1200" dirty="0">
                          <a:solidFill>
                            <a:schemeClr val="dk1"/>
                          </a:solidFill>
                          <a:effectLst/>
                          <a:latin typeface="+mn-lt"/>
                          <a:ea typeface="+mn-ea"/>
                          <a:cs typeface="+mn-cs"/>
                        </a:rPr>
                        <a:t>0.80</a:t>
                      </a:r>
                      <a:endParaRPr lang="en-MY" dirty="0"/>
                    </a:p>
                  </a:txBody>
                  <a:tcPr/>
                </a:tc>
                <a:tc>
                  <a:txBody>
                    <a:bodyPr/>
                    <a:lstStyle/>
                    <a:p>
                      <a:r>
                        <a:rPr lang="en-MY" sz="1800" b="0" i="0" kern="1200" dirty="0">
                          <a:solidFill>
                            <a:schemeClr val="dk1"/>
                          </a:solidFill>
                          <a:effectLst/>
                          <a:latin typeface="+mn-lt"/>
                          <a:ea typeface="+mn-ea"/>
                          <a:cs typeface="+mn-cs"/>
                        </a:rPr>
                        <a:t>48.8</a:t>
                      </a:r>
                      <a:endParaRPr lang="en-MY" dirty="0"/>
                    </a:p>
                  </a:txBody>
                  <a:tcPr/>
                </a:tc>
                <a:tc>
                  <a:txBody>
                    <a:bodyPr/>
                    <a:lstStyle/>
                    <a:p>
                      <a:r>
                        <a:rPr lang="en-MY" sz="1800" b="1" i="0" kern="1200" dirty="0">
                          <a:solidFill>
                            <a:srgbClr val="FF0000"/>
                          </a:solidFill>
                          <a:effectLst/>
                          <a:latin typeface="+mn-lt"/>
                          <a:ea typeface="+mn-ea"/>
                          <a:cs typeface="+mn-cs"/>
                        </a:rPr>
                        <a:t>68.4</a:t>
                      </a:r>
                      <a:endParaRPr lang="en-MY" b="1" dirty="0">
                        <a:solidFill>
                          <a:srgbClr val="FF0000"/>
                        </a:solidFill>
                      </a:endParaRPr>
                    </a:p>
                  </a:txBody>
                  <a:tcPr/>
                </a:tc>
                <a:tc>
                  <a:txBody>
                    <a:bodyPr/>
                    <a:lstStyle/>
                    <a:p>
                      <a:r>
                        <a:rPr lang="en-MY" dirty="0"/>
                        <a:t>36.2</a:t>
                      </a:r>
                    </a:p>
                  </a:txBody>
                  <a:tcPr/>
                </a:tc>
                <a:tc>
                  <a:txBody>
                    <a:bodyPr/>
                    <a:lstStyle/>
                    <a:p>
                      <a:r>
                        <a:rPr lang="en-MY" dirty="0"/>
                        <a:t>78.4</a:t>
                      </a:r>
                    </a:p>
                  </a:txBody>
                  <a:tcPr/>
                </a:tc>
                <a:extLst>
                  <a:ext uri="{0D108BD9-81ED-4DB2-BD59-A6C34878D82A}">
                    <a16:rowId xmlns:a16="http://schemas.microsoft.com/office/drawing/2014/main" val="1424461107"/>
                  </a:ext>
                </a:extLst>
              </a:tr>
              <a:tr h="235712">
                <a:tc rowSpan="3">
                  <a:txBody>
                    <a:bodyPr/>
                    <a:lstStyle/>
                    <a:p>
                      <a:r>
                        <a:rPr lang="en-MY" dirty="0" err="1"/>
                        <a:t>Dziadosz</a:t>
                      </a:r>
                      <a:r>
                        <a:rPr lang="en-MY" dirty="0"/>
                        <a:t> M. et al. </a:t>
                      </a:r>
                      <a:r>
                        <a:rPr lang="en-MY" baseline="30000" dirty="0"/>
                        <a:t>[3]</a:t>
                      </a:r>
                      <a:endParaRPr lang="en-MY" dirty="0"/>
                    </a:p>
                  </a:txBody>
                  <a:tcPr/>
                </a:tc>
                <a:tc rowSpan="3">
                  <a:txBody>
                    <a:bodyPr/>
                    <a:lstStyle/>
                    <a:p>
                      <a:r>
                        <a:rPr lang="en-MY" dirty="0"/>
                        <a:t>Linear Regression</a:t>
                      </a:r>
                    </a:p>
                  </a:txBody>
                  <a:tcPr/>
                </a:tc>
                <a:tc>
                  <a:txBody>
                    <a:bodyPr/>
                    <a:lstStyle/>
                    <a:p>
                      <a:r>
                        <a:rPr lang="en-MY" sz="1800" b="0" i="0" kern="1200" dirty="0">
                          <a:solidFill>
                            <a:schemeClr val="dk1"/>
                          </a:solidFill>
                          <a:effectLst/>
                          <a:latin typeface="+mn-lt"/>
                          <a:ea typeface="+mn-ea"/>
                          <a:cs typeface="+mn-cs"/>
                        </a:rPr>
                        <a:t>UCA&gt;105°</a:t>
                      </a:r>
                      <a:endParaRPr lang="en-MY" dirty="0"/>
                    </a:p>
                  </a:txBody>
                  <a:tcPr/>
                </a:tc>
                <a:tc>
                  <a:txBody>
                    <a:bodyPr/>
                    <a:lstStyle/>
                    <a:p>
                      <a:r>
                        <a:rPr lang="en-MY" sz="1800" b="0" i="0" kern="1200" dirty="0">
                          <a:solidFill>
                            <a:schemeClr val="dk1"/>
                          </a:solidFill>
                          <a:effectLst/>
                          <a:latin typeface="+mn-lt"/>
                          <a:ea typeface="+mn-ea"/>
                          <a:cs typeface="+mn-cs"/>
                        </a:rPr>
                        <a:t>&lt;0.001</a:t>
                      </a:r>
                      <a:endParaRPr lang="en-MY" dirty="0"/>
                    </a:p>
                  </a:txBody>
                  <a:tcPr/>
                </a:tc>
                <a:tc>
                  <a:txBody>
                    <a:bodyPr/>
                    <a:lstStyle/>
                    <a:p>
                      <a:r>
                        <a:rPr lang="en-MY" dirty="0"/>
                        <a:t>81</a:t>
                      </a:r>
                    </a:p>
                  </a:txBody>
                  <a:tcPr/>
                </a:tc>
                <a:tc>
                  <a:txBody>
                    <a:bodyPr/>
                    <a:lstStyle/>
                    <a:p>
                      <a:r>
                        <a:rPr lang="en-MY" dirty="0"/>
                        <a:t>65</a:t>
                      </a:r>
                    </a:p>
                  </a:txBody>
                  <a:tcPr/>
                </a:tc>
                <a:tc>
                  <a:txBody>
                    <a:bodyPr/>
                    <a:lstStyle/>
                    <a:p>
                      <a:r>
                        <a:rPr lang="en-MY" dirty="0"/>
                        <a:t>10</a:t>
                      </a:r>
                    </a:p>
                  </a:txBody>
                  <a:tcPr/>
                </a:tc>
                <a:tc>
                  <a:txBody>
                    <a:bodyPr/>
                    <a:lstStyle/>
                    <a:p>
                      <a:r>
                        <a:rPr lang="en-MY" dirty="0"/>
                        <a:t>99</a:t>
                      </a:r>
                    </a:p>
                  </a:txBody>
                  <a:tcPr/>
                </a:tc>
                <a:extLst>
                  <a:ext uri="{0D108BD9-81ED-4DB2-BD59-A6C34878D82A}">
                    <a16:rowId xmlns:a16="http://schemas.microsoft.com/office/drawing/2014/main" val="3545614069"/>
                  </a:ext>
                </a:extLst>
              </a:tr>
              <a:tr h="0">
                <a:tc vMerge="1">
                  <a:txBody>
                    <a:bodyPr/>
                    <a:lstStyle/>
                    <a:p>
                      <a:endParaRPr lang="en-MY" dirty="0"/>
                    </a:p>
                  </a:txBody>
                  <a:tcPr/>
                </a:tc>
                <a:tc vMerge="1">
                  <a:txBody>
                    <a:bodyPr/>
                    <a:lstStyle/>
                    <a:p>
                      <a:endParaRPr lang="en-MY"/>
                    </a:p>
                  </a:txBody>
                  <a:tcPr/>
                </a:tc>
                <a:tc>
                  <a:txBody>
                    <a:bodyPr/>
                    <a:lstStyle/>
                    <a:p>
                      <a:r>
                        <a:rPr lang="en-MY" sz="1800" b="0" i="0" kern="1200" dirty="0">
                          <a:solidFill>
                            <a:schemeClr val="dk1"/>
                          </a:solidFill>
                          <a:effectLst/>
                          <a:latin typeface="+mn-lt"/>
                          <a:ea typeface="+mn-ea"/>
                          <a:cs typeface="+mn-cs"/>
                        </a:rPr>
                        <a:t>CL≤25 mm</a:t>
                      </a:r>
                      <a:endParaRPr lang="en-MY" dirty="0"/>
                    </a:p>
                  </a:txBody>
                  <a:tcPr/>
                </a:tc>
                <a:tc>
                  <a:txBody>
                    <a:bodyPr/>
                    <a:lstStyle/>
                    <a:p>
                      <a:r>
                        <a:rPr lang="en-MY" sz="1800" b="0" i="0" kern="1200" dirty="0">
                          <a:solidFill>
                            <a:schemeClr val="dk1"/>
                          </a:solidFill>
                          <a:effectLst/>
                          <a:latin typeface="+mn-lt"/>
                          <a:ea typeface="+mn-ea"/>
                          <a:cs typeface="+mn-cs"/>
                        </a:rPr>
                        <a:t>&lt;0.001</a:t>
                      </a:r>
                      <a:endParaRPr lang="en-MY" dirty="0"/>
                    </a:p>
                  </a:txBody>
                  <a:tcPr/>
                </a:tc>
                <a:tc>
                  <a:txBody>
                    <a:bodyPr/>
                    <a:lstStyle/>
                    <a:p>
                      <a:r>
                        <a:rPr lang="en-MY" dirty="0"/>
                        <a:t>98</a:t>
                      </a:r>
                    </a:p>
                  </a:txBody>
                  <a:tcPr/>
                </a:tc>
                <a:tc>
                  <a:txBody>
                    <a:bodyPr/>
                    <a:lstStyle/>
                    <a:p>
                      <a:r>
                        <a:rPr lang="en-MY" dirty="0"/>
                        <a:t>29</a:t>
                      </a:r>
                    </a:p>
                  </a:txBody>
                  <a:tcPr/>
                </a:tc>
                <a:tc>
                  <a:txBody>
                    <a:bodyPr/>
                    <a:lstStyle/>
                    <a:p>
                      <a:r>
                        <a:rPr lang="en-MY" dirty="0"/>
                        <a:t>29</a:t>
                      </a:r>
                    </a:p>
                  </a:txBody>
                  <a:tcPr/>
                </a:tc>
                <a:tc>
                  <a:txBody>
                    <a:bodyPr/>
                    <a:lstStyle/>
                    <a:p>
                      <a:r>
                        <a:rPr lang="en-MY" dirty="0"/>
                        <a:t>96</a:t>
                      </a:r>
                    </a:p>
                  </a:txBody>
                  <a:tcPr/>
                </a:tc>
                <a:extLst>
                  <a:ext uri="{0D108BD9-81ED-4DB2-BD59-A6C34878D82A}">
                    <a16:rowId xmlns:a16="http://schemas.microsoft.com/office/drawing/2014/main" val="4060051168"/>
                  </a:ext>
                </a:extLst>
              </a:tr>
              <a:tr h="291043">
                <a:tc vMerge="1">
                  <a:txBody>
                    <a:bodyPr/>
                    <a:lstStyle/>
                    <a:p>
                      <a:endParaRPr lang="en-MY" dirty="0"/>
                    </a:p>
                  </a:txBody>
                  <a:tcPr/>
                </a:tc>
                <a:tc vMerge="1">
                  <a:txBody>
                    <a:bodyPr/>
                    <a:lstStyle/>
                    <a:p>
                      <a:endParaRPr lang="en-MY" dirty="0"/>
                    </a:p>
                  </a:txBody>
                  <a:tcPr/>
                </a:tc>
                <a:tc>
                  <a:txBody>
                    <a:bodyPr/>
                    <a:lstStyle/>
                    <a:p>
                      <a:r>
                        <a:rPr lang="en-US" sz="1800" b="0" i="0" kern="1200" dirty="0">
                          <a:solidFill>
                            <a:schemeClr val="dk1"/>
                          </a:solidFill>
                          <a:effectLst/>
                          <a:latin typeface="+mn-lt"/>
                          <a:ea typeface="+mn-ea"/>
                          <a:cs typeface="+mn-cs"/>
                        </a:rPr>
                        <a:t>UCA&gt;105</a:t>
                      </a:r>
                      <a:r>
                        <a:rPr lang="en-MY" sz="1800" b="0" i="0"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 &amp; CL≤25 mm</a:t>
                      </a:r>
                      <a:endParaRPr lang="en-MY" dirty="0"/>
                    </a:p>
                  </a:txBody>
                  <a:tcPr/>
                </a:tc>
                <a:tc>
                  <a:txBody>
                    <a:bodyPr/>
                    <a:lstStyle/>
                    <a:p>
                      <a:r>
                        <a:rPr lang="en-MY" sz="1800" b="0" i="0" kern="1200" dirty="0">
                          <a:solidFill>
                            <a:schemeClr val="dk1"/>
                          </a:solidFill>
                          <a:effectLst/>
                          <a:latin typeface="+mn-lt"/>
                          <a:ea typeface="+mn-ea"/>
                          <a:cs typeface="+mn-cs"/>
                        </a:rPr>
                        <a:t>&lt;0.001</a:t>
                      </a:r>
                      <a:endParaRPr lang="en-MY" dirty="0"/>
                    </a:p>
                  </a:txBody>
                  <a:tcPr/>
                </a:tc>
                <a:tc>
                  <a:txBody>
                    <a:bodyPr/>
                    <a:lstStyle/>
                    <a:p>
                      <a:r>
                        <a:rPr lang="en-MY" dirty="0"/>
                        <a:t>23</a:t>
                      </a:r>
                    </a:p>
                  </a:txBody>
                  <a:tcPr/>
                </a:tc>
                <a:tc>
                  <a:txBody>
                    <a:bodyPr/>
                    <a:lstStyle/>
                    <a:p>
                      <a:r>
                        <a:rPr lang="en-MY" b="1" dirty="0">
                          <a:solidFill>
                            <a:srgbClr val="FF0000"/>
                          </a:solidFill>
                        </a:rPr>
                        <a:t>98</a:t>
                      </a:r>
                    </a:p>
                  </a:txBody>
                  <a:tcPr/>
                </a:tc>
                <a:tc>
                  <a:txBody>
                    <a:bodyPr/>
                    <a:lstStyle/>
                    <a:p>
                      <a:r>
                        <a:rPr lang="en-MY" dirty="0"/>
                        <a:t>48</a:t>
                      </a:r>
                    </a:p>
                  </a:txBody>
                  <a:tcPr/>
                </a:tc>
                <a:tc>
                  <a:txBody>
                    <a:bodyPr/>
                    <a:lstStyle/>
                    <a:p>
                      <a:r>
                        <a:rPr lang="en-MY" dirty="0"/>
                        <a:t>97</a:t>
                      </a:r>
                    </a:p>
                  </a:txBody>
                  <a:tcPr/>
                </a:tc>
                <a:extLst>
                  <a:ext uri="{0D108BD9-81ED-4DB2-BD59-A6C34878D82A}">
                    <a16:rowId xmlns:a16="http://schemas.microsoft.com/office/drawing/2014/main" val="2460179632"/>
                  </a:ext>
                </a:extLst>
              </a:tr>
              <a:tr h="491744">
                <a:tc rowSpan="3">
                  <a:txBody>
                    <a:bodyPr/>
                    <a:lstStyle/>
                    <a:p>
                      <a:r>
                        <a:rPr lang="en-MY" dirty="0"/>
                        <a:t>Nguyen TTH. et al. </a:t>
                      </a:r>
                      <a:r>
                        <a:rPr lang="en-MY" baseline="30000" dirty="0"/>
                        <a:t>[10]</a:t>
                      </a:r>
                      <a:endParaRPr lang="en-MY" dirty="0"/>
                    </a:p>
                  </a:txBody>
                  <a:tcPr/>
                </a:tc>
                <a:tc rowSpan="3">
                  <a:txBody>
                    <a:bodyPr/>
                    <a:lstStyle/>
                    <a:p>
                      <a:r>
                        <a:rPr lang="en-MY" dirty="0"/>
                        <a:t>Logistic regression</a:t>
                      </a:r>
                    </a:p>
                  </a:txBody>
                  <a:tcPr/>
                </a:tc>
                <a:tc>
                  <a:txBody>
                    <a:bodyPr/>
                    <a:lstStyle/>
                    <a:p>
                      <a:r>
                        <a:rPr lang="en-MY" sz="1800" b="0" i="0" kern="1200" dirty="0">
                          <a:solidFill>
                            <a:schemeClr val="dk1"/>
                          </a:solidFill>
                          <a:effectLst/>
                          <a:latin typeface="+mn-lt"/>
                          <a:ea typeface="+mn-ea"/>
                          <a:cs typeface="+mn-cs"/>
                        </a:rPr>
                        <a:t>UCA≥99°</a:t>
                      </a:r>
                      <a:endParaRPr lang="en-MY" dirty="0"/>
                    </a:p>
                  </a:txBody>
                  <a:tcPr/>
                </a:tc>
                <a:tc>
                  <a:txBody>
                    <a:bodyPr/>
                    <a:lstStyle/>
                    <a:p>
                      <a:r>
                        <a:rPr lang="en-MY" sz="1800" b="0" i="0" kern="1200" dirty="0">
                          <a:solidFill>
                            <a:schemeClr val="dk1"/>
                          </a:solidFill>
                          <a:effectLst/>
                          <a:latin typeface="+mn-lt"/>
                          <a:ea typeface="+mn-ea"/>
                          <a:cs typeface="+mn-cs"/>
                        </a:rPr>
                        <a:t>&lt;0.001</a:t>
                      </a:r>
                      <a:endParaRPr lang="en-MY" dirty="0"/>
                    </a:p>
                  </a:txBody>
                  <a:tcPr/>
                </a:tc>
                <a:tc>
                  <a:txBody>
                    <a:bodyPr/>
                    <a:lstStyle/>
                    <a:p>
                      <a:r>
                        <a:rPr lang="en-MY" dirty="0"/>
                        <a:t>91</a:t>
                      </a:r>
                    </a:p>
                  </a:txBody>
                  <a:tcPr/>
                </a:tc>
                <a:tc>
                  <a:txBody>
                    <a:bodyPr/>
                    <a:lstStyle/>
                    <a:p>
                      <a:r>
                        <a:rPr lang="en-MY" dirty="0"/>
                        <a:t>76</a:t>
                      </a:r>
                    </a:p>
                  </a:txBody>
                  <a:tcPr/>
                </a:tc>
                <a:tc>
                  <a:txBody>
                    <a:bodyPr/>
                    <a:lstStyle/>
                    <a:p>
                      <a:r>
                        <a:rPr lang="en-MY" dirty="0"/>
                        <a:t>19</a:t>
                      </a:r>
                    </a:p>
                  </a:txBody>
                  <a:tcPr/>
                </a:tc>
                <a:tc>
                  <a:txBody>
                    <a:bodyPr/>
                    <a:lstStyle/>
                    <a:p>
                      <a:r>
                        <a:rPr lang="en-MY" dirty="0"/>
                        <a:t>99</a:t>
                      </a:r>
                    </a:p>
                  </a:txBody>
                  <a:tcPr/>
                </a:tc>
                <a:extLst>
                  <a:ext uri="{0D108BD9-81ED-4DB2-BD59-A6C34878D82A}">
                    <a16:rowId xmlns:a16="http://schemas.microsoft.com/office/drawing/2014/main" val="3456752603"/>
                  </a:ext>
                </a:extLst>
              </a:tr>
              <a:tr h="491744">
                <a:tc vMerge="1">
                  <a:txBody>
                    <a:bodyPr/>
                    <a:lstStyle/>
                    <a:p>
                      <a:endParaRPr lang="en-MY" dirty="0"/>
                    </a:p>
                  </a:txBody>
                  <a:tcPr/>
                </a:tc>
                <a:tc vMerge="1">
                  <a:txBody>
                    <a:bodyPr/>
                    <a:lstStyle/>
                    <a:p>
                      <a:endParaRPr lang="en-MY" dirty="0"/>
                    </a:p>
                  </a:txBody>
                  <a:tcPr/>
                </a:tc>
                <a:tc>
                  <a:txBody>
                    <a:bodyPr/>
                    <a:lstStyle/>
                    <a:p>
                      <a:r>
                        <a:rPr lang="en-MY" sz="1800" b="0" i="0" kern="1200" dirty="0">
                          <a:solidFill>
                            <a:schemeClr val="dk1"/>
                          </a:solidFill>
                          <a:effectLst/>
                          <a:latin typeface="+mn-lt"/>
                          <a:ea typeface="+mn-ea"/>
                          <a:cs typeface="+mn-cs"/>
                        </a:rPr>
                        <a:t>CL≤33.8 mm</a:t>
                      </a:r>
                      <a:endParaRPr lang="en-MY" dirty="0"/>
                    </a:p>
                  </a:txBody>
                  <a:tcPr/>
                </a:tc>
                <a:tc>
                  <a:txBody>
                    <a:bodyPr/>
                    <a:lstStyle/>
                    <a:p>
                      <a:r>
                        <a:rPr lang="en-MY" sz="1800" b="0" i="0" kern="1200" dirty="0">
                          <a:solidFill>
                            <a:schemeClr val="dk1"/>
                          </a:solidFill>
                          <a:effectLst/>
                          <a:latin typeface="+mn-lt"/>
                          <a:ea typeface="+mn-ea"/>
                          <a:cs typeface="+mn-cs"/>
                        </a:rPr>
                        <a:t>&lt;0.001</a:t>
                      </a:r>
                      <a:endParaRPr lang="en-MY" dirty="0"/>
                    </a:p>
                  </a:txBody>
                  <a:tcPr/>
                </a:tc>
                <a:tc>
                  <a:txBody>
                    <a:bodyPr/>
                    <a:lstStyle/>
                    <a:p>
                      <a:r>
                        <a:rPr lang="en-MY" dirty="0"/>
                        <a:t>25</a:t>
                      </a:r>
                    </a:p>
                  </a:txBody>
                  <a:tcPr/>
                </a:tc>
                <a:tc>
                  <a:txBody>
                    <a:bodyPr/>
                    <a:lstStyle/>
                    <a:p>
                      <a:r>
                        <a:rPr lang="en-MY" dirty="0"/>
                        <a:t>66</a:t>
                      </a:r>
                    </a:p>
                  </a:txBody>
                  <a:tcPr/>
                </a:tc>
                <a:tc>
                  <a:txBody>
                    <a:bodyPr/>
                    <a:lstStyle/>
                    <a:p>
                      <a:r>
                        <a:rPr lang="en-MY" dirty="0"/>
                        <a:t>5</a:t>
                      </a:r>
                    </a:p>
                  </a:txBody>
                  <a:tcPr/>
                </a:tc>
                <a:tc>
                  <a:txBody>
                    <a:bodyPr/>
                    <a:lstStyle/>
                    <a:p>
                      <a:r>
                        <a:rPr lang="en-MY" dirty="0"/>
                        <a:t>93</a:t>
                      </a:r>
                    </a:p>
                  </a:txBody>
                  <a:tcPr/>
                </a:tc>
                <a:extLst>
                  <a:ext uri="{0D108BD9-81ED-4DB2-BD59-A6C34878D82A}">
                    <a16:rowId xmlns:a16="http://schemas.microsoft.com/office/drawing/2014/main" val="299293692"/>
                  </a:ext>
                </a:extLst>
              </a:tr>
              <a:tr h="491744">
                <a:tc vMerge="1">
                  <a:txBody>
                    <a:bodyPr/>
                    <a:lstStyle/>
                    <a:p>
                      <a:endParaRPr lang="en-MY" dirty="0"/>
                    </a:p>
                  </a:txBody>
                  <a:tcPr/>
                </a:tc>
                <a:tc vMerge="1">
                  <a:txBody>
                    <a:bodyPr/>
                    <a:lstStyle/>
                    <a:p>
                      <a:endParaRPr lang="en-MY" dirty="0"/>
                    </a:p>
                  </a:txBody>
                  <a:tcPr/>
                </a:tc>
                <a:tc>
                  <a:txBody>
                    <a:bodyPr/>
                    <a:lstStyle/>
                    <a:p>
                      <a:r>
                        <a:rPr lang="en-US" sz="1800" b="0" i="0" kern="1200" dirty="0">
                          <a:solidFill>
                            <a:schemeClr val="dk1"/>
                          </a:solidFill>
                          <a:effectLst/>
                          <a:latin typeface="+mn-lt"/>
                          <a:ea typeface="+mn-ea"/>
                          <a:cs typeface="+mn-cs"/>
                        </a:rPr>
                        <a:t>UCA</a:t>
                      </a:r>
                      <a:r>
                        <a:rPr lang="en-MY" sz="1800" b="0" i="0" kern="1200" dirty="0">
                          <a:solidFill>
                            <a:schemeClr val="dk1"/>
                          </a:solidFill>
                          <a:effectLst/>
                          <a:latin typeface="+mn-lt"/>
                          <a:ea typeface="+mn-ea"/>
                          <a:cs typeface="+mn-cs"/>
                        </a:rPr>
                        <a:t>≥99° </a:t>
                      </a:r>
                      <a:r>
                        <a:rPr lang="en-US" sz="1800" b="0" i="0" kern="1200" dirty="0">
                          <a:solidFill>
                            <a:schemeClr val="dk1"/>
                          </a:solidFill>
                          <a:effectLst/>
                          <a:latin typeface="+mn-lt"/>
                          <a:ea typeface="+mn-ea"/>
                          <a:cs typeface="+mn-cs"/>
                        </a:rPr>
                        <a:t>&amp; CL</a:t>
                      </a:r>
                      <a:r>
                        <a:rPr lang="en-MY" sz="1800" b="0" i="0" kern="1200" dirty="0">
                          <a:solidFill>
                            <a:schemeClr val="dk1"/>
                          </a:solidFill>
                          <a:effectLst/>
                          <a:latin typeface="+mn-lt"/>
                          <a:ea typeface="+mn-ea"/>
                          <a:cs typeface="+mn-cs"/>
                        </a:rPr>
                        <a:t>≤33.8 mm</a:t>
                      </a:r>
                      <a:endParaRPr lang="en-MY" dirty="0"/>
                    </a:p>
                  </a:txBody>
                  <a:tcPr/>
                </a:tc>
                <a:tc>
                  <a:txBody>
                    <a:bodyPr/>
                    <a:lstStyle/>
                    <a:p>
                      <a:r>
                        <a:rPr lang="en-MY" sz="1800" b="0" i="0" kern="1200" dirty="0">
                          <a:solidFill>
                            <a:schemeClr val="dk1"/>
                          </a:solidFill>
                          <a:effectLst/>
                          <a:latin typeface="+mn-lt"/>
                          <a:ea typeface="+mn-ea"/>
                          <a:cs typeface="+mn-cs"/>
                        </a:rPr>
                        <a:t>&lt;0.001</a:t>
                      </a:r>
                      <a:endParaRPr lang="en-MY" dirty="0"/>
                    </a:p>
                  </a:txBody>
                  <a:tcPr/>
                </a:tc>
                <a:tc>
                  <a:txBody>
                    <a:bodyPr/>
                    <a:lstStyle/>
                    <a:p>
                      <a:r>
                        <a:rPr lang="en-MY" dirty="0"/>
                        <a:t>66</a:t>
                      </a:r>
                    </a:p>
                  </a:txBody>
                  <a:tcPr/>
                </a:tc>
                <a:tc>
                  <a:txBody>
                    <a:bodyPr/>
                    <a:lstStyle/>
                    <a:p>
                      <a:r>
                        <a:rPr lang="en-MY" b="1" dirty="0">
                          <a:solidFill>
                            <a:srgbClr val="FF0000"/>
                          </a:solidFill>
                        </a:rPr>
                        <a:t>93</a:t>
                      </a:r>
                    </a:p>
                  </a:txBody>
                  <a:tcPr/>
                </a:tc>
                <a:tc>
                  <a:txBody>
                    <a:bodyPr/>
                    <a:lstStyle/>
                    <a:p>
                      <a:r>
                        <a:rPr lang="en-MY" dirty="0"/>
                        <a:t>36</a:t>
                      </a:r>
                    </a:p>
                  </a:txBody>
                  <a:tcPr/>
                </a:tc>
                <a:tc>
                  <a:txBody>
                    <a:bodyPr/>
                    <a:lstStyle/>
                    <a:p>
                      <a:r>
                        <a:rPr lang="en-MY" dirty="0"/>
                        <a:t>98</a:t>
                      </a:r>
                    </a:p>
                  </a:txBody>
                  <a:tcPr/>
                </a:tc>
                <a:extLst>
                  <a:ext uri="{0D108BD9-81ED-4DB2-BD59-A6C34878D82A}">
                    <a16:rowId xmlns:a16="http://schemas.microsoft.com/office/drawing/2014/main" val="1542844578"/>
                  </a:ext>
                </a:extLst>
              </a:tr>
            </a:tbl>
          </a:graphicData>
        </a:graphic>
      </p:graphicFrame>
      <p:sp>
        <p:nvSpPr>
          <p:cNvPr id="5" name="TextBox 4">
            <a:extLst>
              <a:ext uri="{FF2B5EF4-FFF2-40B4-BE49-F238E27FC236}">
                <a16:creationId xmlns:a16="http://schemas.microsoft.com/office/drawing/2014/main" id="{68F169EF-E1B8-89DB-97AF-69F443AD06DD}"/>
              </a:ext>
            </a:extLst>
          </p:cNvPr>
          <p:cNvSpPr txBox="1"/>
          <p:nvPr/>
        </p:nvSpPr>
        <p:spPr>
          <a:xfrm>
            <a:off x="265925" y="5724022"/>
            <a:ext cx="11660149" cy="646331"/>
          </a:xfrm>
          <a:prstGeom prst="rect">
            <a:avLst/>
          </a:prstGeom>
          <a:noFill/>
        </p:spPr>
        <p:txBody>
          <a:bodyPr wrap="square" rtlCol="0">
            <a:spAutoFit/>
          </a:bodyPr>
          <a:lstStyle/>
          <a:p>
            <a:pPr marL="285750" indent="-285750">
              <a:buFontTx/>
              <a:buChar char="-"/>
            </a:pPr>
            <a:r>
              <a:rPr lang="en-MY" dirty="0">
                <a:solidFill>
                  <a:srgbClr val="212121"/>
                </a:solidFill>
              </a:rPr>
              <a:t>When combined UCA with CL, sensitivity decreases but specificity increases. Rules out term pregnancies more reliably.  Others should be monitored for preterm.</a:t>
            </a:r>
            <a:endParaRPr lang="en-MY" dirty="0"/>
          </a:p>
        </p:txBody>
      </p:sp>
      <p:sp>
        <p:nvSpPr>
          <p:cNvPr id="6" name="Rectangle 5">
            <a:extLst>
              <a:ext uri="{FF2B5EF4-FFF2-40B4-BE49-F238E27FC236}">
                <a16:creationId xmlns:a16="http://schemas.microsoft.com/office/drawing/2014/main" id="{968A7BFB-0C04-90BB-9E1D-E44201CB076D}"/>
              </a:ext>
            </a:extLst>
          </p:cNvPr>
          <p:cNvSpPr/>
          <p:nvPr/>
        </p:nvSpPr>
        <p:spPr>
          <a:xfrm>
            <a:off x="2883465" y="268287"/>
            <a:ext cx="873251" cy="646331"/>
          </a:xfrm>
          <a:prstGeom prst="rect">
            <a:avLst/>
          </a:prstGeom>
          <a:noFill/>
        </p:spPr>
        <p:txBody>
          <a:bodyPr wrap="square" lIns="91440" tIns="45720" rIns="91440" bIns="45720">
            <a:spAutoFit/>
          </a:bodyPr>
          <a:lstStyle/>
          <a:p>
            <a:pPr algn="ctr"/>
            <a:r>
              <a:rPr lang="en-US" sz="3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Franklin Gothic Demi Cond" panose="020B0706030402020204" pitchFamily="34" charset="0"/>
              </a:rPr>
              <a:t>02</a:t>
            </a:r>
          </a:p>
        </p:txBody>
      </p:sp>
      <p:sp>
        <p:nvSpPr>
          <p:cNvPr id="7" name="Title 1">
            <a:extLst>
              <a:ext uri="{FF2B5EF4-FFF2-40B4-BE49-F238E27FC236}">
                <a16:creationId xmlns:a16="http://schemas.microsoft.com/office/drawing/2014/main" id="{A0CDB49D-9DD9-5AEB-EFFE-A016A395BAF9}"/>
              </a:ext>
            </a:extLst>
          </p:cNvPr>
          <p:cNvSpPr txBox="1">
            <a:spLocks/>
          </p:cNvSpPr>
          <p:nvPr/>
        </p:nvSpPr>
        <p:spPr bwMode="black">
          <a:xfrm>
            <a:off x="3653818" y="591452"/>
            <a:ext cx="4884362" cy="64633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MY" dirty="0"/>
              <a:t>RELATED WORK</a:t>
            </a:r>
          </a:p>
        </p:txBody>
      </p:sp>
    </p:spTree>
    <p:extLst>
      <p:ext uri="{BB962C8B-B14F-4D97-AF65-F5344CB8AC3E}">
        <p14:creationId xmlns:p14="http://schemas.microsoft.com/office/powerpoint/2010/main" val="296518944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5718</TotalTime>
  <Words>2136</Words>
  <Application>Microsoft Office PowerPoint</Application>
  <PresentationFormat>Widescreen</PresentationFormat>
  <Paragraphs>303</Paragraphs>
  <Slides>22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DengXian</vt:lpstr>
      <vt:lpstr>source-serif-pro</vt:lpstr>
      <vt:lpstr>Arial</vt:lpstr>
      <vt:lpstr>Calibri</vt:lpstr>
      <vt:lpstr>Cambria</vt:lpstr>
      <vt:lpstr>Franklin Gothic Demi Cond</vt:lpstr>
      <vt:lpstr>Georgia</vt:lpstr>
      <vt:lpstr>Gill Sans MT</vt:lpstr>
      <vt:lpstr>Times New Roman</vt:lpstr>
      <vt:lpstr>Wingdings</vt:lpstr>
      <vt:lpstr>Parcel</vt:lpstr>
      <vt:lpstr>A Machine Learning Image Analysis Approach to Improve Early Prediction of Preterm Birth</vt:lpstr>
      <vt:lpstr>Table of Contents</vt:lpstr>
      <vt:lpstr>Why is the automation of preterm birth risk prediction important?</vt:lpstr>
      <vt:lpstr>MOTIVATION</vt:lpstr>
      <vt:lpstr>OBJECTIVES</vt:lpstr>
      <vt:lpstr>PowerPoint Presentation</vt:lpstr>
      <vt:lpstr>PowerPoint Presentation</vt:lpstr>
      <vt:lpstr>PowerPoint Presentation</vt:lpstr>
      <vt:lpstr>PowerPoint Presentation</vt:lpstr>
      <vt:lpstr>PowerPoint Presentation</vt:lpstr>
      <vt:lpstr>PowerPoint Presentation</vt:lpstr>
      <vt:lpstr>DATA COLLECTION</vt:lpstr>
      <vt:lpstr>Object detection model</vt:lpstr>
      <vt:lpstr>Object detection model</vt:lpstr>
      <vt:lpstr>Object detection model</vt:lpstr>
      <vt:lpstr>Object detection model</vt:lpstr>
      <vt:lpstr>Next steps</vt:lpstr>
      <vt:lpstr>Next steps</vt:lpstr>
      <vt:lpstr>Angle and length calculation algorithm</vt:lpstr>
      <vt:lpstr>Future trend</vt:lpstr>
      <vt:lpstr>Thank you for listening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Vernise Veng Yan Ang</dc:creator>
  <cp:lastModifiedBy>Vernise Veng Yan Ang</cp:lastModifiedBy>
  <cp:revision>28</cp:revision>
  <dcterms:created xsi:type="dcterms:W3CDTF">2024-10-06T01:37:49Z</dcterms:created>
  <dcterms:modified xsi:type="dcterms:W3CDTF">2024-10-26T14:21:55Z</dcterms:modified>
</cp:coreProperties>
</file>