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Lst>
  <p:sldSz cy="5143500" cx="9144000"/>
  <p:notesSz cx="6858000" cy="9144000"/>
  <p:embeddedFontLst>
    <p:embeddedFont>
      <p:font typeface="Economica"/>
      <p:regular r:id="rId83"/>
      <p:bold r:id="rId84"/>
      <p:italic r:id="rId85"/>
      <p:boldItalic r:id="rId86"/>
    </p:embeddedFont>
    <p:embeddedFont>
      <p:font typeface="Roboto"/>
      <p:regular r:id="rId87"/>
      <p:bold r:id="rId88"/>
      <p:italic r:id="rId89"/>
      <p:boldItalic r:id="rId90"/>
    </p:embeddedFont>
    <p:embeddedFont>
      <p:font typeface="Open Sans"/>
      <p:regular r:id="rId91"/>
      <p:bold r:id="rId92"/>
      <p:italic r:id="rId93"/>
      <p:boldItalic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9AA0A6"/>
          </p15:clr>
        </p15:guide>
        <p15:guide id="2" orient="horz" pos="594">
          <p15:clr>
            <a:srgbClr val="9AA0A6"/>
          </p15:clr>
        </p15:guide>
        <p15:guide id="3" orient="horz" pos="18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75EAAC3-17AF-4652-BEA1-A7D4ACCFBC1E}">
  <a:tblStyle styleId="{775EAAC3-17AF-4652-BEA1-A7D4ACCFBC1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p:guide pos="594" orient="horz"/>
        <p:guide pos="186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Economica-bold.fntdata"/><Relationship Id="rId83" Type="http://schemas.openxmlformats.org/officeDocument/2006/relationships/font" Target="fonts/Economica-regular.fntdata"/><Relationship Id="rId42" Type="http://schemas.openxmlformats.org/officeDocument/2006/relationships/slide" Target="slides/slide36.xml"/><Relationship Id="rId86" Type="http://schemas.openxmlformats.org/officeDocument/2006/relationships/font" Target="fonts/Economica-boldItalic.fntdata"/><Relationship Id="rId41" Type="http://schemas.openxmlformats.org/officeDocument/2006/relationships/slide" Target="slides/slide35.xml"/><Relationship Id="rId85" Type="http://schemas.openxmlformats.org/officeDocument/2006/relationships/font" Target="fonts/Economica-italic.fntdata"/><Relationship Id="rId44" Type="http://schemas.openxmlformats.org/officeDocument/2006/relationships/slide" Target="slides/slide38.xml"/><Relationship Id="rId88" Type="http://schemas.openxmlformats.org/officeDocument/2006/relationships/font" Target="fonts/Roboto-bold.fntdata"/><Relationship Id="rId43" Type="http://schemas.openxmlformats.org/officeDocument/2006/relationships/slide" Target="slides/slide37.xml"/><Relationship Id="rId87" Type="http://schemas.openxmlformats.org/officeDocument/2006/relationships/font" Target="fonts/Roboto-regular.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Roboto-italic.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94" Type="http://schemas.openxmlformats.org/officeDocument/2006/relationships/font" Target="fonts/OpenSans-boldItalic.fntdata"/><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OpenSans-regular.fntdata"/><Relationship Id="rId90" Type="http://schemas.openxmlformats.org/officeDocument/2006/relationships/font" Target="fonts/Roboto-boldItalic.fntdata"/><Relationship Id="rId93" Type="http://schemas.openxmlformats.org/officeDocument/2006/relationships/font" Target="fonts/OpenSans-italic.fntdata"/><Relationship Id="rId92" Type="http://schemas.openxmlformats.org/officeDocument/2006/relationships/font" Target="fonts/OpenSans-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slideshare.net/VicValero/historia-de-la-estadistica-67559583"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5b3e93b2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5b3e93b2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Toda la parte de visualizaciones de la materia está centrada alrededor de qué conceptos de estadística y probabilidad se benefician de visualizaciones y cómo comunicarlos adecuadamente.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Pallete http://paletton.com/#uid=71Z0u0kketqasL5fO-fowqrrFla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261ca5db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261ca5db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200">
                <a:solidFill>
                  <a:schemeClr val="dk1"/>
                </a:solidFill>
                <a:latin typeface="Open Sans"/>
                <a:ea typeface="Open Sans"/>
                <a:cs typeface="Open Sans"/>
                <a:sym typeface="Open Sans"/>
              </a:rPr>
              <a:t>Lo que encontraremos es que el data science es un ciclo que siempre puede tener más iteraciones, y que generalmente está limitada por el tiempo o por el dinero. Este gráfico resume este concepto perfectamente. Dentro de un proyecto de ciencia de datos, pasamos muchas veces por distintas etapas y utilizamos todas las herramientas que tengamos disponibles, desde modelos super sofisticados hasta tests de hipótesis estadística. Una vez que obtuvimos resultados, estos son evaluados y aplicados, dando origen a nuevas necesidades de negocios que vuelven a  disparar el ciclo. Otras veces, se recomienza simplemente por la necesidad de mantenerse competitivo utilizando las últimas herramientas disponibles, y las tecnologías en data science avanzan </a:t>
            </a:r>
            <a:r>
              <a:rPr i="1" lang="es" sz="1200">
                <a:solidFill>
                  <a:schemeClr val="dk1"/>
                </a:solidFill>
                <a:latin typeface="Open Sans"/>
                <a:ea typeface="Open Sans"/>
                <a:cs typeface="Open Sans"/>
                <a:sym typeface="Open Sans"/>
              </a:rPr>
              <a:t>rápido</a:t>
            </a:r>
            <a:r>
              <a:rPr lang="es" sz="1200">
                <a:solidFill>
                  <a:schemeClr val="dk1"/>
                </a:solidFill>
                <a:latin typeface="Open Sans"/>
                <a:ea typeface="Open Sans"/>
                <a:cs typeface="Open Sans"/>
                <a:sym typeface="Open Sans"/>
              </a:rPr>
              <a:t>.</a:t>
            </a:r>
            <a:endParaRPr sz="1200">
              <a:solidFill>
                <a:schemeClr val="dk1"/>
              </a:solidFill>
              <a:latin typeface="Open Sans"/>
              <a:ea typeface="Open Sans"/>
              <a:cs typeface="Open Sans"/>
              <a:sym typeface="Open Sans"/>
            </a:endParaRPr>
          </a:p>
          <a:p>
            <a:pPr indent="0" lvl="0" marL="0" rtl="0" algn="l">
              <a:lnSpc>
                <a:spcPct val="115000"/>
              </a:lnSpc>
              <a:spcBef>
                <a:spcPts val="1600"/>
              </a:spcBef>
              <a:spcAft>
                <a:spcPts val="1600"/>
              </a:spcAft>
              <a:buClr>
                <a:schemeClr val="dk1"/>
              </a:buClr>
              <a:buSzPts val="1100"/>
              <a:buFont typeface="Arial"/>
              <a:buNone/>
            </a:pPr>
            <a:r>
              <a:rPr lang="es" sz="1200">
                <a:solidFill>
                  <a:schemeClr val="dk1"/>
                </a:solidFill>
                <a:latin typeface="Open Sans"/>
                <a:ea typeface="Open Sans"/>
                <a:cs typeface="Open Sans"/>
                <a:sym typeface="Open Sans"/>
              </a:rPr>
              <a:t>Otras materias también están fuertemente correlacionadas con las etapas 02 a 04 de este ciclo, y algunas visitan muchas partes. ¿Y qué pasa con la etapa 01? Esta la trabajarán durante las mentorías, donde tendrán un problema real para ejercitar el criterio que vayan aprendiendo a lo largo de las materias. Por eso, es </a:t>
            </a:r>
            <a:r>
              <a:rPr b="1" lang="es" sz="1200">
                <a:solidFill>
                  <a:schemeClr val="dk1"/>
                </a:solidFill>
                <a:latin typeface="Open Sans"/>
                <a:ea typeface="Open Sans"/>
                <a:cs typeface="Open Sans"/>
                <a:sym typeface="Open Sans"/>
              </a:rPr>
              <a:t>indispensable</a:t>
            </a:r>
            <a:r>
              <a:rPr lang="es" sz="1200">
                <a:solidFill>
                  <a:schemeClr val="dk1"/>
                </a:solidFill>
                <a:latin typeface="Open Sans"/>
                <a:ea typeface="Open Sans"/>
                <a:cs typeface="Open Sans"/>
                <a:sym typeface="Open Sans"/>
              </a:rPr>
              <a:t> que desarrollen un buen sistema de trabajo con su equipo y con su mentor.</a:t>
            </a:r>
            <a:endParaRPr sz="1200">
              <a:solidFill>
                <a:schemeClr val="dk1"/>
              </a:solidFill>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261ca5db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261ca5db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las competencias de Kaggle, alguien les da un dataset limpio y les dice “ahora predigan esto”. Eso no sucede en la mayoría de las aplicaciones de la vida real, a menos que trabajen con un equipo que se encargue de hacer ese trabajo. Además de ello, para poder aplicar un modelo exitosamente hay que tener intuiciones sobre lo que hacen los datos, y no sólo limitarse a recolectar todo lo que sea posible, ponerlo dentro de un algoritmo y esperar que la salida sea el resultado óptimo.</a:t>
            </a:r>
            <a:endParaRPr/>
          </a:p>
          <a:p>
            <a:pPr indent="0" lvl="0" marL="0" rtl="0" algn="l">
              <a:spcBef>
                <a:spcPts val="0"/>
              </a:spcBef>
              <a:spcAft>
                <a:spcPts val="0"/>
              </a:spcAft>
              <a:buNone/>
            </a:pPr>
            <a:r>
              <a:rPr lang="es"/>
              <a:t>Por eso, muchas veces parece que se puede aprender machine learning sin saber estadística, y de hecho se puede, pero uno se limita a un sólo tipo de problema. Para tener un conjunto de herramientas mucho más grande a mano es que comenzamos por aprender </a:t>
            </a:r>
            <a:r>
              <a:rPr b="1" lang="es"/>
              <a:t>Análisis</a:t>
            </a:r>
            <a:r>
              <a:rPr b="1" lang="es"/>
              <a:t> de datos y estadística</a:t>
            </a:r>
            <a:r>
              <a:rPr lang="es"/>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261ca5db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261ca5db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261ca5d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261ca5d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materia se llama análisis y visualización de datos una buena forma de empezar la materia sería empezar a trabajar con datos Ver y tocar los datos de cerca. Lo primero que vamos a hacer es generar un conjunto de datos (dataset) recopilando datos reales.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2234f11b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2234f11b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La materia se llama análisis y visualización de datos una buena forma de empezar la materia sería empezar a trabajar con datos empezar a ver de qué se tratan los datos. Lo primero que vamos a hacer es generar un conjunto de datos. lo vamos a generar nosotros.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De todas las actividades que listamos en el paso anterior, nuestro conjunto de datos va a necesitar muy pocas. Las van a trabajar más en profundidad durante la materia siguiente, Análisis y curación de datos.</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261ca5db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261ca5db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3517200b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3517200b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2234f11b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2234f11b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ee27df0b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ee27df0b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estadística surge de la unión entre los datos y la teoría de la probabilidad.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3579be139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579be13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Babilónicos (datos de cosechas), Egipcios (censos), Asirios, Chinos, Griegos, Incas, </a:t>
            </a:r>
            <a:endParaRPr/>
          </a:p>
          <a:p>
            <a:pPr indent="0" lvl="0" marL="0" rtl="0" algn="l">
              <a:spcBef>
                <a:spcPts val="0"/>
              </a:spcBef>
              <a:spcAft>
                <a:spcPts val="0"/>
              </a:spcAft>
              <a:buNone/>
            </a:pPr>
            <a:r>
              <a:rPr lang="es"/>
              <a:t>Para curiosos, ver: </a:t>
            </a:r>
            <a:r>
              <a:rPr lang="es" u="sng">
                <a:solidFill>
                  <a:schemeClr val="hlink"/>
                </a:solidFill>
                <a:hlinkClick r:id="rId2"/>
              </a:rPr>
              <a:t>https://es.slideshare.net/VicValero/historia-de-la-estadistica-67559583</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ee27df0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ee27df0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ee27df0b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ee27df0b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Utilidad de la estadística como herramienta hoy en día. Se utiliza en la industria, negocios</a:t>
            </a:r>
            <a:r>
              <a:rPr lang="es">
                <a:solidFill>
                  <a:schemeClr val="dk1"/>
                </a:solidFill>
              </a:rPr>
              <a:t>, en desarrollo tecnológico</a:t>
            </a:r>
            <a:r>
              <a:rPr lang="es"/>
              <a:t>, en investigaciones en diversas áreas del conocimiento (medicina, economía, desarrollo social, etc.), tanto en el ámbito público como en el privado.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0e00b540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0e00b540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t>
            </a:r>
            <a:r>
              <a:rPr lang="es"/>
              <a:t>Qué herramientas tenemos o con qué herramientas podemos contar para abordar el problema? Veremos primero un poco de Teoría de Probabilidades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12fc1569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12fc1569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Arrojar una moneda sería un experimento determinista si </a:t>
            </a:r>
            <a:r>
              <a:rPr lang="es"/>
              <a:t>conociéramos</a:t>
            </a:r>
            <a:r>
              <a:rPr lang="es"/>
              <a:t> todas las variables que determinan el resultado. Como la fuerza al arrojarlo, la distancia al lugar de caída, condiciones ambientales, etc. En muchos experimentos deterministas resulta más adecuado considerarlos como aleatorios.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712fc1569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12fc1569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 qué hablamos cuando decimos que algo es probable?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12fc1569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12fc1569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Pensemos en arrojar una moneda muchas veces... ¿Cuál sería la proporción de veces que caería cara y cuál sería la proporción de veces que caería Cruz También, si consideramos arrojar un dado muchas veces, pensemos en la proporción de veces que caería uno, y la que caería dos y así hasta llegar a imaginarnos la proporción de veces que caería 6. En teorías matemáticas, si bien en este caso es muy intuitiva la idea, el infinito suele ser muy problemático para definir conceptos. Basado en esta idea frecuentista, y acorde a ella, surge una definición axiomática de estas teorías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5cfe5cf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5cfe5cf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La teoría de la probabilidad refleja</a:t>
            </a:r>
            <a:r>
              <a:rPr lang="es"/>
              <a:t> la noción de proporción por eso vale entre 0 y 1 (diferenciarla de porcentaje que iría entre 0 y 100, aunque son equivalentes)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0f2a966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0f2a966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a:t>
            </a:r>
            <a:endParaRPr/>
          </a:p>
          <a:p>
            <a:pPr indent="-298450" lvl="0" marL="457200" rtl="0" algn="l">
              <a:spcBef>
                <a:spcPts val="0"/>
              </a:spcBef>
              <a:spcAft>
                <a:spcPts val="0"/>
              </a:spcAft>
              <a:buSzPts val="1100"/>
              <a:buChar char="●"/>
            </a:pPr>
            <a:r>
              <a:rPr lang="es"/>
              <a:t>Tableta de chocolate :)</a:t>
            </a:r>
            <a:endParaRPr/>
          </a:p>
          <a:p>
            <a:pPr indent="-298450" lvl="0" marL="457200" rtl="0" algn="l">
              <a:spcBef>
                <a:spcPts val="0"/>
              </a:spcBef>
              <a:spcAft>
                <a:spcPts val="0"/>
              </a:spcAft>
              <a:buSzPts val="1100"/>
              <a:buChar char="●"/>
            </a:pPr>
            <a:r>
              <a:rPr lang="es"/>
              <a:t>barritas de chocolate, chocolate blanco y negro</a:t>
            </a:r>
            <a:endParaRPr/>
          </a:p>
          <a:p>
            <a:pPr indent="-298450" lvl="0" marL="457200" rtl="0" algn="l">
              <a:spcBef>
                <a:spcPts val="0"/>
              </a:spcBef>
              <a:spcAft>
                <a:spcPts val="0"/>
              </a:spcAft>
              <a:buSzPts val="1100"/>
              <a:buChar char="●"/>
            </a:pPr>
            <a:r>
              <a:rPr lang="es"/>
              <a:t>jugar a una, dos o tres cifras, en la quiniela,  </a:t>
            </a:r>
            <a:endParaRPr/>
          </a:p>
          <a:p>
            <a:pPr indent="-298450" lvl="0" marL="457200" rtl="0" algn="l">
              <a:spcBef>
                <a:spcPts val="0"/>
              </a:spcBef>
              <a:spcAft>
                <a:spcPts val="0"/>
              </a:spcAft>
              <a:buSzPts val="1100"/>
              <a:buChar char="●"/>
            </a:pPr>
            <a:r>
              <a:rPr lang="es"/>
              <a:t>ser zurdo</a:t>
            </a:r>
            <a:endParaRPr/>
          </a:p>
          <a:p>
            <a:pPr indent="-298450" lvl="0" marL="457200" rtl="0" algn="l">
              <a:spcBef>
                <a:spcPts val="0"/>
              </a:spcBef>
              <a:spcAft>
                <a:spcPts val="0"/>
              </a:spcAft>
              <a:buSzPts val="1100"/>
              <a:buChar char="●"/>
            </a:pPr>
            <a:r>
              <a:rPr lang="es">
                <a:solidFill>
                  <a:schemeClr val="dk1"/>
                </a:solidFill>
              </a:rPr>
              <a:t>par e impar, en dados;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70f2a966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0f2a966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0f2a9669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0f2a9669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12fc1569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12fc1569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ee27df0b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ee27df0b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poder maximizar el aprendizaje durante esta materia, primero es importante tener un pantallazo general de lo que van a aprender durante toda la diplomatura y cómo es el trabajo de data scientists. De esta manera, podremos tener una idea de la utilidad de las herramientas que van a aprender durante este materia, y por que es crítico tener un entendimiento sólido de los conceptos de estadística y análisis de datos.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0f2a9669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0f2a9669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 Omega es finito y sus elementos son equiprobables, </a:t>
            </a:r>
            <a:r>
              <a:rPr lang="es"/>
              <a:t>P(A) es la proporción de A en el total (Omega) y. P(A|B)=proporción de A en B</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0f2a9669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0f2a9669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73517200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3517200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853304d7c0_3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53304d7c0_3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12eade8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12eade8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cuenta de su demostración o verificación es sencilla, se reemplaza en el miembro derecho de la ecuación, usando la definición de probabilidad condicional, se cancelan varios factores y queda el lado izquierdo.</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712eade8b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12eade8b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elección sin reposición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712eade8b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12eade8b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000">
                <a:solidFill>
                  <a:schemeClr val="dk1"/>
                </a:solidFill>
                <a:latin typeface="Open Sans"/>
                <a:ea typeface="Open Sans"/>
                <a:cs typeface="Open Sans"/>
                <a:sym typeface="Open Sans"/>
              </a:rPr>
              <a:t>P ( B∩A</a:t>
            </a:r>
            <a:r>
              <a:rPr baseline="-25000" lang="es" sz="2000">
                <a:solidFill>
                  <a:schemeClr val="dk1"/>
                </a:solidFill>
                <a:latin typeface="Open Sans"/>
                <a:ea typeface="Open Sans"/>
                <a:cs typeface="Open Sans"/>
                <a:sym typeface="Open Sans"/>
              </a:rPr>
              <a:t>1</a:t>
            </a:r>
            <a:r>
              <a:rPr lang="es" sz="2000">
                <a:solidFill>
                  <a:schemeClr val="dk1"/>
                </a:solidFill>
                <a:latin typeface="Open Sans"/>
                <a:ea typeface="Open Sans"/>
                <a:cs typeface="Open Sans"/>
                <a:sym typeface="Open Sans"/>
              </a:rPr>
              <a:t>)=P ( B|A</a:t>
            </a:r>
            <a:r>
              <a:rPr baseline="-25000" lang="es" sz="2000">
                <a:solidFill>
                  <a:schemeClr val="dk1"/>
                </a:solidFill>
                <a:latin typeface="Open Sans"/>
                <a:ea typeface="Open Sans"/>
                <a:cs typeface="Open Sans"/>
                <a:sym typeface="Open Sans"/>
              </a:rPr>
              <a:t>1</a:t>
            </a:r>
            <a:r>
              <a:rPr lang="es" sz="2000">
                <a:solidFill>
                  <a:schemeClr val="dk1"/>
                </a:solidFill>
                <a:latin typeface="Open Sans"/>
                <a:ea typeface="Open Sans"/>
                <a:cs typeface="Open Sans"/>
                <a:sym typeface="Open Sans"/>
              </a:rPr>
              <a:t>)P (A</a:t>
            </a:r>
            <a:r>
              <a:rPr baseline="-25000" lang="es" sz="2000">
                <a:solidFill>
                  <a:schemeClr val="dk1"/>
                </a:solidFill>
                <a:latin typeface="Open Sans"/>
                <a:ea typeface="Open Sans"/>
                <a:cs typeface="Open Sans"/>
                <a:sym typeface="Open Sans"/>
              </a:rPr>
              <a:t>1</a:t>
            </a:r>
            <a:r>
              <a:rPr lang="es" sz="2000">
                <a:solidFill>
                  <a:schemeClr val="dk1"/>
                </a:solidFill>
                <a:latin typeface="Open Sans"/>
                <a:ea typeface="Open Sans"/>
                <a:cs typeface="Open Sans"/>
                <a:sym typeface="Open Sans"/>
              </a:rPr>
              <a: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712eade8b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712eade8b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notar que acá el problema es concreto (real) sin modelos matemáticos de teoría de probabilidad</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712eade8b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12eade8b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llevamos la información a lenguaje matemático de teoría de probabilidad para poder usar la herramienta matemática. La medida de probabilidad adecuada para mi problema (que además cumple con los axiomas) cumple lo siguiente:</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712eade8b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712eade8b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recordar el Teo, ayuda recordar que: </a:t>
            </a:r>
            <a:r>
              <a:rPr lang="es"/>
              <a:t>P ( D|A ) P ( A )=P ( D ∩ 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261ca5db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261ca5db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Estos tres conceptos (análisis de datos, ciencia de datos y aprendizaje automático) no tienen definiciones que los separen completamente. Existen muchas áreas donde se superponen, e incluso podríamos hablar de que algunos engloban a los otros.</a:t>
            </a:r>
            <a:endParaRPr/>
          </a:p>
          <a:p>
            <a:pPr indent="0" lvl="0" marL="0" rtl="0" algn="l">
              <a:spcBef>
                <a:spcPts val="0"/>
              </a:spcBef>
              <a:spcAft>
                <a:spcPts val="0"/>
              </a:spcAft>
              <a:buNone/>
            </a:pPr>
            <a:r>
              <a:rPr b="1" lang="es"/>
              <a:t>Análisis de datos</a:t>
            </a:r>
            <a:r>
              <a:rPr lang="es"/>
              <a:t>: podemos pensar que el análisis de datos es lo que se hacía antes de que las herramientas de ciencia de datos y machine learning estuvieran disponibles para todo el mundo. Se plantea una pregunta, por ejemplo, ¿por qué nuestros clientes están comprando menos? y se procede a un análisis manual para responderlo. Esto no quiere decir que no se utilicen herramientas automáticas, muchas veces muy complejas, pero el análisis está guiado por la intuición del analista, que prueba o descarta una serie de hipótesis pre-existentes. Esto lleva a que tenga un poder de análisis limitado, y por eso decimos que es “a pequeña escala”. Los patrones o respuestas que podamos encontrar serán aquellos que el analista pueda pensar </a:t>
            </a:r>
            <a:r>
              <a:rPr lang="es">
                <a:solidFill>
                  <a:schemeClr val="dk1"/>
                </a:solidFill>
              </a:rPr>
              <a:t>e interpretar </a:t>
            </a:r>
            <a:r>
              <a:rPr lang="es"/>
              <a:t>de antemano.</a:t>
            </a:r>
            <a:endParaRPr/>
          </a:p>
          <a:p>
            <a:pPr indent="0" lvl="0" marL="0" rtl="0" algn="l">
              <a:spcBef>
                <a:spcPts val="0"/>
              </a:spcBef>
              <a:spcAft>
                <a:spcPts val="0"/>
              </a:spcAft>
              <a:buNone/>
            </a:pPr>
            <a:r>
              <a:rPr b="1" lang="es"/>
              <a:t>Aprendizaje automático</a:t>
            </a:r>
            <a:r>
              <a:rPr lang="es"/>
              <a:t> (o machine learning): es una clase bastante particular de análisis de datos, que se basa en usar modelos estadísticos, generalmente muy complejos, para predecir o describir un conjunto de datos sin tener que explícitamente programar las instrucciones para ello. La interpretabilidad del modelo, en el sentido de descubrir los por qué de los fenómenos, muchas veces no es una prioridad. Las redes neuronales, uno de los métodos más populares, son cajas negras imposibles de interpretar, y aún así son ampliamente utilizadas. Por ejemplo, un tipo de pregunta a responder con machine learning es “cuánto va a gastar el cliente X durante el próximo mes?” Para ello, se crea un modelo, se entrena con datos de cuánto gastaron miles de clientes anteriormente, y se lo utiliza para predecir sobre cada cliente en particular. Dependiendo del modelo que se utilice, tal vez podemos saber qué características del cliente son utilizadas para estimar cuánto va a gastar, por ejemplo la edad, el género, el país de origen, el nivel de ingresos, etc. </a:t>
            </a:r>
            <a:endParaRPr/>
          </a:p>
          <a:p>
            <a:pPr indent="0" lvl="0" marL="0" rtl="0" algn="l">
              <a:spcBef>
                <a:spcPts val="0"/>
              </a:spcBef>
              <a:spcAft>
                <a:spcPts val="0"/>
              </a:spcAft>
              <a:buNone/>
            </a:pPr>
            <a:r>
              <a:rPr lang="es"/>
              <a:t>La gran ventaja del machine learning es que el modelo hace todo el análisis de los datos por sí sólo y sin intervención de un analista, por lo tanto, pueden procesar muchos más datos que un humano y descubrir patrones mucho más complejos (por ello decimos que es a gran escala). O al menos esa es la promesa, pero ustedes van a aprender durante las últimas 3 materias obligatorias más las optativas que elijan, cómo utilizar adecuadamente estos modelos.</a:t>
            </a:r>
            <a:endParaRPr/>
          </a:p>
          <a:p>
            <a:pPr indent="0" lvl="0" marL="0" rtl="0" algn="l">
              <a:spcBef>
                <a:spcPts val="0"/>
              </a:spcBef>
              <a:spcAft>
                <a:spcPts val="0"/>
              </a:spcAft>
              <a:buNone/>
            </a:pPr>
            <a:r>
              <a:rPr b="1" lang="es"/>
              <a:t>Ciencia de datos</a:t>
            </a:r>
            <a:r>
              <a:rPr lang="es"/>
              <a:t>: la ciencia de datos es un término muy general, que</a:t>
            </a:r>
            <a:r>
              <a:rPr lang="es">
                <a:solidFill>
                  <a:schemeClr val="dk1"/>
                </a:solidFill>
              </a:rPr>
              <a:t> engloba un gran conjunto de herramientas y técnicas utilizadas en el análisis automático o semiautomático de grandes conjuntos de datos.</a:t>
            </a:r>
            <a:r>
              <a:rPr lang="es"/>
              <a:t> A eso tenemos que sumarle que muchas veces está siendo usada más para llamar la atención de posibles inversores que para definir el tipo de trabajo que se realiza. Por ello, es difícil responder qué es data science y qué no. Sin ir más lejos, la wikipedia lo define como una generalización de todas las técnicas disponibles, incluyendo el análisis de datos y el aprendizaje automático, e incluso llega a mencionarlo como un cuarto paradigma de la ciencia. Vamos a tratar de listar algunas diferencias entre la ciencia de datos y las otras dos áreas desde un punto de vista práctico:</a:t>
            </a:r>
            <a:endParaRPr/>
          </a:p>
          <a:p>
            <a:pPr indent="-298450" lvl="0" marL="457200" rtl="0" algn="l">
              <a:spcBef>
                <a:spcPts val="0"/>
              </a:spcBef>
              <a:spcAft>
                <a:spcPts val="0"/>
              </a:spcAft>
              <a:buSzPts val="1100"/>
              <a:buChar char="●"/>
            </a:pPr>
            <a:r>
              <a:rPr lang="es"/>
              <a:t>La ciencia de datos usa análisis y machine learning, pero muchas veces no profundiza en ellos. Por ejemplo, un machine learning engineer especializado en redes neuronales sabe hasta el último detalle de cómo funciona y podría desarrollar tipos nuevos de redes, mientras que un data scientist puede usar redes neuronales siguiendo alguna receta ya conocida, pero no necesariamente tener el conocimiento como para inventar recetas nuevas.</a:t>
            </a:r>
            <a:endParaRPr/>
          </a:p>
          <a:p>
            <a:pPr indent="-298450" lvl="0" marL="457200" rtl="0" algn="l">
              <a:spcBef>
                <a:spcPts val="0"/>
              </a:spcBef>
              <a:spcAft>
                <a:spcPts val="0"/>
              </a:spcAft>
              <a:buSzPts val="1100"/>
              <a:buChar char="●"/>
            </a:pPr>
            <a:r>
              <a:rPr lang="es"/>
              <a:t>La ciencia de datos sigue procesos analíticos y exploratorios. En la mayoría de los problemas reales (o sea, no en las competencias de Kaggle), las variables de interés están parcialmente definidas. Tenemos una idea aproximada de qué queremos encontrar, por ejemplo, “¿cómo hacer que los clientes gasten más dinero en nuestra plataforma?”. Antes de poder buscar un modelo que explique los datos, primero tenemos que entender qué datos queremos explicar, para qué, y cuáles son las métricas de impacto. Dentro de todo el proceso, probablemente haya una etapa de análisis de datos inicial para plantear hipótesis, una etapa de análisis automático para descubrir patrones, y finalmente una etapa de machine learning para generar el modelo más adecuado según lo que se aprendió en las etapas anteriores.</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712eade8b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12eade8b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s">
                <a:solidFill>
                  <a:schemeClr val="dk1"/>
                </a:solidFill>
              </a:rPr>
              <a:t>El nexo es la prob de la intersección </a:t>
            </a:r>
            <a:r>
              <a:rPr lang="es">
                <a:solidFill>
                  <a:schemeClr val="dk1"/>
                </a:solidFill>
              </a:rPr>
              <a:t>P( A</a:t>
            </a:r>
            <a:r>
              <a:rPr baseline="-25000" lang="es">
                <a:solidFill>
                  <a:schemeClr val="dk1"/>
                </a:solidFill>
              </a:rPr>
              <a:t>k</a:t>
            </a:r>
            <a:r>
              <a:rPr lang="es">
                <a:solidFill>
                  <a:schemeClr val="dk1"/>
                </a:solidFill>
              </a:rPr>
              <a:t> ∩ B)</a:t>
            </a:r>
            <a:r>
              <a:rPr lang="es">
                <a:solidFill>
                  <a:schemeClr val="dk1"/>
                </a:solidFill>
              </a:rPr>
              <a:t> pues  </a:t>
            </a:r>
            <a:endParaRPr>
              <a:solidFill>
                <a:schemeClr val="dk1"/>
              </a:solidFill>
            </a:endParaRPr>
          </a:p>
          <a:p>
            <a:pPr indent="457200" lvl="0" marL="0" rtl="0" algn="l">
              <a:spcBef>
                <a:spcPts val="0"/>
              </a:spcBef>
              <a:spcAft>
                <a:spcPts val="0"/>
              </a:spcAft>
              <a:buNone/>
            </a:pPr>
            <a:r>
              <a:rPr lang="es">
                <a:solidFill>
                  <a:schemeClr val="dk1"/>
                </a:solidFill>
              </a:rPr>
              <a:t>P (A</a:t>
            </a:r>
            <a:r>
              <a:rPr baseline="-25000" lang="es">
                <a:solidFill>
                  <a:schemeClr val="dk1"/>
                </a:solidFill>
              </a:rPr>
              <a:t>k</a:t>
            </a:r>
            <a:r>
              <a:rPr lang="es">
                <a:solidFill>
                  <a:schemeClr val="dk1"/>
                </a:solidFill>
              </a:rPr>
              <a:t>|B) =</a:t>
            </a:r>
            <a:r>
              <a:rPr lang="es">
                <a:solidFill>
                  <a:schemeClr val="dk1"/>
                </a:solidFill>
                <a:highlight>
                  <a:srgbClr val="F3F3F3"/>
                </a:highlight>
              </a:rPr>
              <a:t>P( A</a:t>
            </a:r>
            <a:r>
              <a:rPr baseline="-25000" lang="es">
                <a:solidFill>
                  <a:schemeClr val="dk1"/>
                </a:solidFill>
                <a:highlight>
                  <a:srgbClr val="F3F3F3"/>
                </a:highlight>
              </a:rPr>
              <a:t>k</a:t>
            </a:r>
            <a:r>
              <a:rPr lang="es">
                <a:solidFill>
                  <a:schemeClr val="dk1"/>
                </a:solidFill>
                <a:highlight>
                  <a:srgbClr val="F3F3F3"/>
                </a:highlight>
              </a:rPr>
              <a:t> ∩ B)</a:t>
            </a:r>
            <a:r>
              <a:rPr lang="es">
                <a:solidFill>
                  <a:schemeClr val="dk1"/>
                </a:solidFill>
              </a:rPr>
              <a:t> /P(B) y P (B|A</a:t>
            </a:r>
            <a:r>
              <a:rPr baseline="-25000" lang="es">
                <a:solidFill>
                  <a:schemeClr val="dk1"/>
                </a:solidFill>
              </a:rPr>
              <a:t>k</a:t>
            </a:r>
            <a:r>
              <a:rPr lang="es">
                <a:solidFill>
                  <a:schemeClr val="dk1"/>
                </a:solidFill>
              </a:rPr>
              <a:t>)=</a:t>
            </a:r>
            <a:r>
              <a:rPr lang="es">
                <a:solidFill>
                  <a:schemeClr val="dk1"/>
                </a:solidFill>
                <a:highlight>
                  <a:srgbClr val="EFEFEF"/>
                </a:highlight>
              </a:rPr>
              <a:t>P( A</a:t>
            </a:r>
            <a:r>
              <a:rPr baseline="-25000" lang="es">
                <a:solidFill>
                  <a:schemeClr val="dk1"/>
                </a:solidFill>
                <a:highlight>
                  <a:srgbClr val="EFEFEF"/>
                </a:highlight>
              </a:rPr>
              <a:t>k</a:t>
            </a:r>
            <a:r>
              <a:rPr lang="es">
                <a:solidFill>
                  <a:schemeClr val="dk1"/>
                </a:solidFill>
                <a:highlight>
                  <a:srgbClr val="EFEFEF"/>
                </a:highlight>
              </a:rPr>
              <a:t> ∩ B)</a:t>
            </a:r>
            <a:r>
              <a:rPr lang="es">
                <a:solidFill>
                  <a:schemeClr val="dk1"/>
                </a:solidFill>
              </a:rPr>
              <a:t>/ P(A</a:t>
            </a:r>
            <a:r>
              <a:rPr baseline="-25000" lang="es">
                <a:solidFill>
                  <a:schemeClr val="dk1"/>
                </a:solidFill>
              </a:rPr>
              <a:t>k</a:t>
            </a:r>
            <a:r>
              <a:rPr lang="es">
                <a:solidFill>
                  <a:schemeClr val="dk1"/>
                </a:solidFill>
              </a:rPr>
              <a:t>)</a:t>
            </a:r>
            <a:endParaRPr>
              <a:solidFill>
                <a:schemeClr val="dk1"/>
              </a:solidFill>
            </a:endParaRPr>
          </a:p>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s">
                <a:solidFill>
                  <a:schemeClr val="dk1"/>
                </a:solidFill>
              </a:rPr>
              <a:t>para la segunda ecuación se usa el teo de la prob total que dice:P(B)=∑</a:t>
            </a:r>
            <a:r>
              <a:rPr baseline="-25000" lang="es">
                <a:solidFill>
                  <a:schemeClr val="dk1"/>
                </a:solidFill>
              </a:rPr>
              <a:t>i</a:t>
            </a:r>
            <a:r>
              <a:rPr lang="es">
                <a:solidFill>
                  <a:schemeClr val="dk1"/>
                </a:solidFill>
              </a:rPr>
              <a:t>P ( B | A</a:t>
            </a:r>
            <a:r>
              <a:rPr baseline="-25000" lang="es">
                <a:solidFill>
                  <a:schemeClr val="dk1"/>
                </a:solidFill>
              </a:rPr>
              <a:t>i</a:t>
            </a:r>
            <a:r>
              <a:rPr lang="es">
                <a:solidFill>
                  <a:schemeClr val="dk1"/>
                </a:solidFill>
              </a:rPr>
              <a:t> ) P ( A</a:t>
            </a:r>
            <a:r>
              <a:rPr baseline="-25000" lang="es">
                <a:solidFill>
                  <a:schemeClr val="dk1"/>
                </a:solidFill>
              </a:rPr>
              <a:t>i</a:t>
            </a:r>
            <a:r>
              <a:rPr lang="es">
                <a:solidFill>
                  <a:schemeClr val="dk1"/>
                </a:solidFill>
              </a:rPr>
              <a:t> ) </a:t>
            </a:r>
            <a:endParaRPr>
              <a:solidFill>
                <a:schemeClr val="dk1"/>
              </a:solidFill>
            </a:endParaRPr>
          </a:p>
          <a:p>
            <a:pPr indent="457200" lvl="0" marL="0" rtl="0" algn="l">
              <a:spcBef>
                <a:spcPts val="0"/>
              </a:spcBef>
              <a:spcAft>
                <a:spcPts val="0"/>
              </a:spcAft>
              <a:buClr>
                <a:schemeClr val="dk1"/>
              </a:buClr>
              <a:buSzPts val="1100"/>
              <a:buFont typeface="Arial"/>
              <a:buNone/>
            </a:pPr>
            <a:r>
              <a:rPr lang="es">
                <a:solidFill>
                  <a:schemeClr val="dk1"/>
                </a:solidFill>
              </a:rPr>
              <a:t>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85589e0e9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85589e0e9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853304d7c0_2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853304d7c0_2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85589e0e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85589e0e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72234f11b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2234f11b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herramienta más específica dentro </a:t>
            </a:r>
            <a:r>
              <a:rPr lang="es"/>
              <a:t>de la Teoría de Probabilidades: Variable aleatoria</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70e00b540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70e00b540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70e00b540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70e00b540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70d190a0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70d190a0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70d190a0c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70d190a0c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70f2a9669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0f2a9669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usada para datos categóricos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4fe9b802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4fe9b802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Estos tres conceptos (análisis de datos, ciencia de datos y aprendizaje automático) no tienen definiciones que los separen completamente. Existen muchas áreas donde se superponen, e incluso podríamos hablar de que algunos engloban a los otros.</a:t>
            </a:r>
            <a:endParaRPr/>
          </a:p>
          <a:p>
            <a:pPr indent="0" lvl="0" marL="0" rtl="0" algn="l">
              <a:spcBef>
                <a:spcPts val="0"/>
              </a:spcBef>
              <a:spcAft>
                <a:spcPts val="0"/>
              </a:spcAft>
              <a:buNone/>
            </a:pPr>
            <a:r>
              <a:rPr b="1" lang="es"/>
              <a:t>Análisis de datos</a:t>
            </a:r>
            <a:r>
              <a:rPr lang="es"/>
              <a:t>: podemos pensar que el análisis de datos es lo que se hacía antes de que las herramientas de ciencia de datos y machine learning estuvieran disponibles para todo el mundo. Se plantea una pregunta, por ejemplo, ¿por qué nuestros clientes están comprando menos? y se procede a un análisis manual para responderlo. Esto no quiere decir que no se utilicen herramientas automáticas, muchas veces muy complejas, pero el análisis está guiado por la intuición del analista, que prueba o descarta una serie de hipótesis pre-existentes. Esto lleva a que tenga un poder de análisis limitado, y por eso decimos que es “a pequeña escala”. Los patrones o respuestas que podamos encontrar serán aquellos que el analista pueda pensar </a:t>
            </a:r>
            <a:r>
              <a:rPr lang="es">
                <a:solidFill>
                  <a:schemeClr val="dk1"/>
                </a:solidFill>
              </a:rPr>
              <a:t>e interpretar </a:t>
            </a:r>
            <a:r>
              <a:rPr lang="es"/>
              <a:t>de antemano.</a:t>
            </a:r>
            <a:endParaRPr/>
          </a:p>
          <a:p>
            <a:pPr indent="0" lvl="0" marL="0" rtl="0" algn="l">
              <a:spcBef>
                <a:spcPts val="0"/>
              </a:spcBef>
              <a:spcAft>
                <a:spcPts val="0"/>
              </a:spcAft>
              <a:buNone/>
            </a:pPr>
            <a:r>
              <a:rPr b="1" lang="es"/>
              <a:t>Aprendizaje automático</a:t>
            </a:r>
            <a:r>
              <a:rPr lang="es"/>
              <a:t> (o machine learning): es una clase bastante particular de análisis de datos, que se basa en usar modelos estadísticos, generalmente muy complejos, para predecir o describir un conjunto de datos sin tener que explícitamente programar las instrucciones para ello. La interpretabilidad del modelo, en el sentido de descubrir los por qué de los fenómenos, muchas veces no es una prioridad. Las redes neuronales, uno de los métodos más populares, son cajas negras imposibles de interpretar, y aún así son ampliamente utilizadas. Por ejemplo, un tipo de pregunta a responder con machine learning es “cuánto va a gastar el cliente X durante el próximo mes?” Para ello, se crea un modelo, se entrena con datos de cuánto gastaron miles de clientes anteriormente, y se lo utiliza para predecir sobre cada cliente en particular. Dependiendo del modelo que se utilice, tal vez podemos saber qué características del cliente son utilizadas para estimar cuánto va a gastar, por ejemplo la edad, el género, el país de origen, el nivel de ingresos, etc. </a:t>
            </a:r>
            <a:endParaRPr/>
          </a:p>
          <a:p>
            <a:pPr indent="0" lvl="0" marL="0" rtl="0" algn="l">
              <a:spcBef>
                <a:spcPts val="0"/>
              </a:spcBef>
              <a:spcAft>
                <a:spcPts val="0"/>
              </a:spcAft>
              <a:buNone/>
            </a:pPr>
            <a:r>
              <a:rPr lang="es"/>
              <a:t>La gran ventaja del machine learning es que el modelo hace todo el análisis de los datos por sí sólo y sin intervención de un analista, por lo tanto, pueden procesar muchos más datos que un humano y descubrir patrones mucho más complejos (por ello decimos que es a gran escala). O al menos esa es la promesa, pero ustedes van a aprender durante las últimas 3 materias obligatorias más las optativas que elijan, cómo utilizar adecuadamente estos modelos.</a:t>
            </a:r>
            <a:endParaRPr/>
          </a:p>
          <a:p>
            <a:pPr indent="0" lvl="0" marL="0" rtl="0" algn="l">
              <a:spcBef>
                <a:spcPts val="0"/>
              </a:spcBef>
              <a:spcAft>
                <a:spcPts val="0"/>
              </a:spcAft>
              <a:buNone/>
            </a:pPr>
            <a:r>
              <a:rPr b="1" lang="es"/>
              <a:t>Ciencia de datos</a:t>
            </a:r>
            <a:r>
              <a:rPr lang="es"/>
              <a:t>: la ciencia de datos es un término muy general, que</a:t>
            </a:r>
            <a:r>
              <a:rPr lang="es">
                <a:solidFill>
                  <a:schemeClr val="dk1"/>
                </a:solidFill>
              </a:rPr>
              <a:t> engloba un gran conjunto de herramientas y técnicas utilizadas en el análisis automático o semiautomático de grandes conjuntos de datos.</a:t>
            </a:r>
            <a:r>
              <a:rPr lang="es"/>
              <a:t> A eso tenemos que sumarle que muchas veces está siendo usada más para llamar la atención de posibles inversores que para definir el tipo de trabajo que se realiza. Por ello, es difícil responder qué es data science y qué no. Sin ir más lejos, la wikipedia lo define como una generalización de todas las técnicas disponibles, incluyendo el análisis de datos y el aprendizaje automático, e incluso llega a mencionarlo como un cuarto paradigma de la ciencia. Vamos a tratar de listar algunas diferencias entre la ciencia de datos y las otras dos áreas desde un punto de vista práctico:</a:t>
            </a:r>
            <a:endParaRPr/>
          </a:p>
          <a:p>
            <a:pPr indent="-298450" lvl="0" marL="457200" rtl="0" algn="l">
              <a:spcBef>
                <a:spcPts val="0"/>
              </a:spcBef>
              <a:spcAft>
                <a:spcPts val="0"/>
              </a:spcAft>
              <a:buSzPts val="1100"/>
              <a:buChar char="●"/>
            </a:pPr>
            <a:r>
              <a:rPr lang="es"/>
              <a:t>La ciencia de datos usa análisis y machine learning, pero muchas veces no profundiza en ellos. Por ejemplo, un machine learning engineer especializado en redes neuronales sabe hasta el último detalle de cómo funciona y podría desarrollar tipos nuevos de redes, mientras que un data scientist puede usar redes neuronales siguiendo alguna receta ya conocida, pero no necesariamente tener el conocimiento como para inventar recetas nuevas.</a:t>
            </a:r>
            <a:endParaRPr/>
          </a:p>
          <a:p>
            <a:pPr indent="-298450" lvl="0" marL="457200" rtl="0" algn="l">
              <a:spcBef>
                <a:spcPts val="0"/>
              </a:spcBef>
              <a:spcAft>
                <a:spcPts val="0"/>
              </a:spcAft>
              <a:buSzPts val="1100"/>
              <a:buChar char="●"/>
            </a:pPr>
            <a:r>
              <a:rPr lang="es"/>
              <a:t>La ciencia de datos sigue procesos analíticos y exploratorios. En la mayoría de los problemas reales (o sea, no en las competencias de Kaggle), las variables de interés están parcialmente definidas. Tenemos una idea aproximada de qué queremos encontrar, por ejemplo, “¿cómo hacer que los clientes gasten más dinero en nuestra plataforma?”. Antes de poder buscar un modelo que explique los datos, primero tenemos que entender qué datos queremos explicar, para qué, y cuáles son las métricas de impacto. Dentro de todo el proceso, probablemente haya una etapa de análisis de datos inicial para plantear hipótesis, una etapa de análisis automático para descubrir patrones, y finalmente una etapa de machine learning para generar el modelo más adecuado según lo que se aprendió en las etapas anteriores.</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77566fa2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77566fa2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usada para datos categóricos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71f2677dc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71f2677dc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73517200b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73517200b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7261ca5d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261ca5d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70d190a0c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70d190a0c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72234f11b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72234f11b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712fc1569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712fc1569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el caso de X variable aleatoria discreta, la función de densidad discreta también es llamada probabilidad puntual. Otra notación usual: p(k) = P(X=k), con k en un conjunto finito o infinito numerable (contable). </a:t>
            </a:r>
            <a:r>
              <a:rPr lang="es"/>
              <a:t>Si puede extender la noción de densidad discreta para variables del tipo categórica que sería la probabilidad de ser asignada a una clase o categoría, pero no está definida la función de distribución acumulada pues las clases no tienen orden.</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72234f11b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72234f11b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713be3bb0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713be3bb0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Se quiere modelar la variable aleatoria cantidad de caras al lanzar una moneda 3 veces. ¿Cuál sería la densidad (discreta) de dicha variable aleatoria? ¿ Cuál sería la probabilidad de que, en la muestra, haya 0 caras? ¿Cuál sería la probabilidad de que haya una cara?, y así hasta 3. es decir, cuánto vale P(X=k) para k=0, ..,3.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712fc1569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712fc1569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Se quiere estimar la densidad (discreta o probabilidad puntual) de dicha variable aleatoria? ¿Cuál sería la probabilidad de que, en la muestra, haya 0 caras, una, etc, hasta 3. es decir cuánto vale P(X=k) para k=0, ..,3. Repitiendo el experimento una cierta cantidad de veces, podemos estimar la probabilidad con la proporción.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4fe9b802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4fe9b802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Estos tres conceptos (análisis de datos, ciencia de datos y aprendizaje automático) no tienen definiciones que los separen completamente. Existen muchas áreas donde se superponen, e incluso podríamos hablar de que algunos engloban a los otros.</a:t>
            </a:r>
            <a:endParaRPr/>
          </a:p>
          <a:p>
            <a:pPr indent="0" lvl="0" marL="0" rtl="0" algn="l">
              <a:spcBef>
                <a:spcPts val="0"/>
              </a:spcBef>
              <a:spcAft>
                <a:spcPts val="0"/>
              </a:spcAft>
              <a:buNone/>
            </a:pPr>
            <a:r>
              <a:rPr b="1" lang="es"/>
              <a:t>Análisis de datos</a:t>
            </a:r>
            <a:r>
              <a:rPr lang="es"/>
              <a:t>: podemos pensar que el análisis de datos es lo que se hacía antes de que las herramientas de ciencia de datos y machine learning estuvieran disponibles para todo el mundo. Se plantea una pregunta, por ejemplo, ¿por qué nuestros clientes están comprando menos? y se procede a un análisis manual para responderlo. Esto no quiere decir que no se utilicen herramientas automáticas, muchas veces muy complejas, pero el análisis está guiado por la intuición del analista, que prueba o descarta una serie de hipótesis pre-existentes. Esto lleva a que tenga un poder de análisis limitado, y por eso decimos que es “a pequeña escala”. Los patrones o respuestas que podamos encontrar serán aquellos que el analista pueda pensar </a:t>
            </a:r>
            <a:r>
              <a:rPr lang="es">
                <a:solidFill>
                  <a:schemeClr val="dk1"/>
                </a:solidFill>
              </a:rPr>
              <a:t>e interpretar </a:t>
            </a:r>
            <a:r>
              <a:rPr lang="es"/>
              <a:t>de antemano.</a:t>
            </a:r>
            <a:endParaRPr/>
          </a:p>
          <a:p>
            <a:pPr indent="0" lvl="0" marL="0" rtl="0" algn="l">
              <a:spcBef>
                <a:spcPts val="0"/>
              </a:spcBef>
              <a:spcAft>
                <a:spcPts val="0"/>
              </a:spcAft>
              <a:buNone/>
            </a:pPr>
            <a:r>
              <a:rPr b="1" lang="es"/>
              <a:t>Aprendizaje automático</a:t>
            </a:r>
            <a:r>
              <a:rPr lang="es"/>
              <a:t> (o machine learning): es una clase bastante particular de análisis de datos, que se basa en usar modelos estadísticos, generalmente muy complejos, para predecir o describir un conjunto de datos sin tener que explícitamente programar las instrucciones para ello. La interpretabilidad del modelo, en el sentido de descubrir los por qué de los fenómenos, muchas veces no es una prioridad. Las redes neuronales, uno de los métodos más populares, son cajas negras imposibles de interpretar, y aún así son ampliamente utilizadas. Por ejemplo, un tipo de pregunta a responder con machine learning es “cuánto va a gastar el cliente X durante el próximo mes?” Para ello, se crea un modelo, se entrena con datos de cuánto gastaron miles de clientes anteriormente, y se lo utiliza para predecir sobre cada cliente en particular. Dependiendo del modelo que se utilice, tal vez podemos saber qué características del cliente son utilizadas para estimar cuánto va a gastar, por ejemplo la edad, el género, el país de origen, el nivel de ingresos, etc. </a:t>
            </a:r>
            <a:endParaRPr/>
          </a:p>
          <a:p>
            <a:pPr indent="0" lvl="0" marL="0" rtl="0" algn="l">
              <a:spcBef>
                <a:spcPts val="0"/>
              </a:spcBef>
              <a:spcAft>
                <a:spcPts val="0"/>
              </a:spcAft>
              <a:buNone/>
            </a:pPr>
            <a:r>
              <a:rPr lang="es"/>
              <a:t>La gran ventaja del machine learning es que el modelo hace todo el análisis de los datos por sí sólo y sin intervención de un analista, por lo tanto, pueden procesar muchos más datos que un humano y descubrir patrones mucho más complejos (por ello decimos que es a gran escala). O al menos esa es la promesa, pero ustedes van a aprender durante las últimas 3 materias obligatorias más las optativas que elijan, cómo utilizar adecuadamente estos modelos.</a:t>
            </a:r>
            <a:endParaRPr/>
          </a:p>
          <a:p>
            <a:pPr indent="0" lvl="0" marL="0" rtl="0" algn="l">
              <a:spcBef>
                <a:spcPts val="0"/>
              </a:spcBef>
              <a:spcAft>
                <a:spcPts val="0"/>
              </a:spcAft>
              <a:buNone/>
            </a:pPr>
            <a:r>
              <a:rPr b="1" lang="es"/>
              <a:t>Ciencia de datos</a:t>
            </a:r>
            <a:r>
              <a:rPr lang="es"/>
              <a:t>: la ciencia de datos es un término muy general, que</a:t>
            </a:r>
            <a:r>
              <a:rPr lang="es">
                <a:solidFill>
                  <a:schemeClr val="dk1"/>
                </a:solidFill>
              </a:rPr>
              <a:t> engloba un gran conjunto de herramientas y técnicas utilizadas en el análisis automático o semiautomático de grandes conjuntos de datos.</a:t>
            </a:r>
            <a:r>
              <a:rPr lang="es"/>
              <a:t> A eso tenemos que sumarle que muchas veces está siendo usada más para llamar la atención de posibles inversores que para definir el tipo de trabajo que se realiza. Por ello, es difícil responder qué es data science y qué no. Sin ir más lejos, la wikipedia lo define como una generalización de todas las técnicas disponibles, incluyendo el análisis de datos y el aprendizaje automático, e incluso llega a mencionarlo como un cuarto paradigma de la ciencia. Vamos a tratar de listar algunas diferencias entre la ciencia de datos y las otras dos áreas desde un punto de vista práctico:</a:t>
            </a:r>
            <a:endParaRPr/>
          </a:p>
          <a:p>
            <a:pPr indent="-298450" lvl="0" marL="457200" rtl="0" algn="l">
              <a:spcBef>
                <a:spcPts val="0"/>
              </a:spcBef>
              <a:spcAft>
                <a:spcPts val="0"/>
              </a:spcAft>
              <a:buSzPts val="1100"/>
              <a:buChar char="●"/>
            </a:pPr>
            <a:r>
              <a:rPr lang="es"/>
              <a:t>La ciencia de datos usa análisis y machine learning, pero muchas veces no profundiza en ellos. Por ejemplo, un machine learning engineer especializado en redes neuronales sabe hasta el último detalle de cómo funciona y podría desarrollar tipos nuevos de redes, mientras que un data scientist puede usar redes neuronales siguiendo alguna receta ya conocida, pero no necesariamente tener el conocimiento como para inventar recetas nuevas.</a:t>
            </a:r>
            <a:endParaRPr/>
          </a:p>
          <a:p>
            <a:pPr indent="-298450" lvl="0" marL="457200" rtl="0" algn="l">
              <a:spcBef>
                <a:spcPts val="0"/>
              </a:spcBef>
              <a:spcAft>
                <a:spcPts val="0"/>
              </a:spcAft>
              <a:buSzPts val="1100"/>
              <a:buChar char="●"/>
            </a:pPr>
            <a:r>
              <a:rPr lang="es"/>
              <a:t>La ciencia de datos sigue procesos analíticos y exploratorios. En la mayoría de los problemas reales (o sea, no en las competencias de Kaggle), las variables de interés están parcialmente definidas. Tenemos una idea aproximada de qué queremos encontrar, por ejemplo, “¿cómo hacer que los clientes gasten más dinero en nuestra plataforma?”. Antes de poder buscar un modelo que explique los datos, primero tenemos que entender qué datos queremos explicar, para qué, y cuáles son las métricas de impacto. Dentro de todo el proceso, probablemente haya una etapa de análisis de datos inicial para plantear hipótesis, una etapa de análisis automático para descubrir patrones, y finalmente una etapa de machine learning para generar el modelo más adecuado según lo que se aprendió en las etapas anteriores.</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70f2a9669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70f2a9669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70f2a9669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70f2a9669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Distribución binomial modela la probabilidad de la cantidad de éxitos o  situación de interés. En una n-upla donde p es la probabilidad de éxito o que se de la situación de interés. El que salga cara puede ser considerado un éxito. También el “éxito” puede ser que en una selección, con reposición, la persona elegida tenga rulos. La situación de interés (o “exito” ) puede ser que la persona sea de Capricornio. En la bibliografía se considera el no “exito” como fracaso que sería el complemento.  La probabilidad del fracaso, no éxito o complemento sería (1-p) , etc. p y n resultan parámetros de esta distribución y por eso podeos llamarla distribución paramétrica, define toda una familia de distribuciones binomiales parametrizadas por p y 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Reiteramos que el ejemplo anterior (el de las 3 monedas)  es un caso particular de Distribución Binomial, donde </a:t>
            </a:r>
            <a:r>
              <a:rPr lang="es">
                <a:solidFill>
                  <a:schemeClr val="dk1"/>
                </a:solidFill>
              </a:rPr>
              <a:t>p=½ , probabilidad de salir cara y n=3</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712eade8b2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712eade8b2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Interpretar la diferencia y similitudes entre las densidades cuando cambia el valor p y q</a:t>
            </a:r>
            <a:r>
              <a:rPr lang="es"/>
              <a:t>ueda fijo n; y la diferencia y similitudes entre las densidades para el mismo valor de p pero cuando cambia el n</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7294c8f06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7294c8f06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Donde n, M y N son parámetros (enteros positivos) de la distribución. Esta distribución puede utilizarse para resolver el problema de los 3 niños. Donde X es la cantidad de niños en una muestra de tamaño n=3, extraída de una población de compuesta de M=14 niños (éxito) y (N-M)=4 niñas. Ejercicio: Verificar que P(X=3)=11/28.</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7294c8f06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7294c8f06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72234f11b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72234f11b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Modela la distribución de una variable numérica continua, con valores en toda la recta real más densa en el centro y menos densa hacia los extremos (infinitos). cumple las propiedades de cualquier función de densidad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7294c8f06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7294c8f06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Modela la distribución de una variable numérica continua, con valores en toda la recta real más densa en el centro y menos densa hacia los extremos (infinitos). cumple las propiedades de cualquier función de densidad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72234f11b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72234f11b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8048d7f2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8048d7f2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8048d7f23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8048d7f2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4fe9b80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4fe9b80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Estos tres conceptos (análisis de datos, ciencia de datos y aprendizaje automático) no tienen definiciones que los separen completamente. Existen muchas áreas donde se superponen, e incluso podríamos hablar de que algunos engloban a los otros.</a:t>
            </a:r>
            <a:endParaRPr/>
          </a:p>
          <a:p>
            <a:pPr indent="0" lvl="0" marL="0" rtl="0" algn="l">
              <a:spcBef>
                <a:spcPts val="0"/>
              </a:spcBef>
              <a:spcAft>
                <a:spcPts val="0"/>
              </a:spcAft>
              <a:buNone/>
            </a:pPr>
            <a:r>
              <a:rPr b="1" lang="es"/>
              <a:t>Análisis de datos</a:t>
            </a:r>
            <a:r>
              <a:rPr lang="es"/>
              <a:t>: podemos pensar que el análisis de datos es lo que se hacía antes de que las herramientas de ciencia de datos y machine learning estuvieran disponibles para todo el mundo. Se plantea una pregunta, por ejemplo, ¿por qué nuestros clientes están comprando menos? y se procede a un análisis manual para responderlo. Esto no quiere decir que no se utilicen herramientas automáticas, muchas veces muy complejas, pero el análisis está guiado por la intuición del analista, que prueba o descarta una serie de hipótesis pre-existentes. Esto lleva a que tenga un poder de análisis limitado, y por eso decimos que es “a pequeña escala”. Los patrones o respuestas que podamos encontrar serán aquellos que el analista pueda pensar </a:t>
            </a:r>
            <a:r>
              <a:rPr lang="es">
                <a:solidFill>
                  <a:schemeClr val="dk1"/>
                </a:solidFill>
              </a:rPr>
              <a:t>e interpretar </a:t>
            </a:r>
            <a:r>
              <a:rPr lang="es"/>
              <a:t>de antemano.</a:t>
            </a:r>
            <a:endParaRPr/>
          </a:p>
          <a:p>
            <a:pPr indent="0" lvl="0" marL="0" rtl="0" algn="l">
              <a:spcBef>
                <a:spcPts val="0"/>
              </a:spcBef>
              <a:spcAft>
                <a:spcPts val="0"/>
              </a:spcAft>
              <a:buNone/>
            </a:pPr>
            <a:r>
              <a:rPr b="1" lang="es"/>
              <a:t>Aprendizaje automático</a:t>
            </a:r>
            <a:r>
              <a:rPr lang="es"/>
              <a:t> (o machine learning): es una clase bastante particular de análisis de datos, que se basa en usar modelos estadísticos, generalmente muy complejos, para predecir o describir un conjunto de datos sin tener que explícitamente programar las instrucciones para ello. La interpretabilidad del modelo, en el sentido de descubrir los por qué de los fenómenos, muchas veces no es una prioridad. Las redes neuronales, uno de los métodos más populares, son cajas negras imposibles de interpretar, y aún así son ampliamente utilizadas. Por ejemplo, un tipo de pregunta a responder con machine learning es “cuánto va a gastar el cliente X durante el próximo mes?” Para ello, se crea un modelo, se entrena con datos de cuánto gastaron miles de clientes anteriormente, y se lo utiliza para predecir sobre cada cliente en particular. Dependiendo del modelo que se utilice, tal vez podemos saber qué características del cliente son utilizadas para estimar cuánto va a gastar, por ejemplo la edad, el género, el país de origen, el nivel de ingresos, etc. </a:t>
            </a:r>
            <a:endParaRPr/>
          </a:p>
          <a:p>
            <a:pPr indent="0" lvl="0" marL="0" rtl="0" algn="l">
              <a:spcBef>
                <a:spcPts val="0"/>
              </a:spcBef>
              <a:spcAft>
                <a:spcPts val="0"/>
              </a:spcAft>
              <a:buNone/>
            </a:pPr>
            <a:r>
              <a:rPr lang="es"/>
              <a:t>La gran ventaja del machine learning es que el modelo hace todo el análisis de los datos por sí sólo y sin intervención de un analista, por lo tanto, pueden procesar muchos más datos que un humano y descubrir patrones mucho más complejos (por ello decimos que es a gran escala). O al menos esa es la promesa, pero ustedes van a aprender durante las últimas 3 materias obligatorias más las optativas que elijan, cómo utilizar adecuadamente estos modelos.</a:t>
            </a:r>
            <a:endParaRPr/>
          </a:p>
          <a:p>
            <a:pPr indent="0" lvl="0" marL="0" rtl="0" algn="l">
              <a:spcBef>
                <a:spcPts val="0"/>
              </a:spcBef>
              <a:spcAft>
                <a:spcPts val="0"/>
              </a:spcAft>
              <a:buNone/>
            </a:pPr>
            <a:r>
              <a:rPr b="1" lang="es"/>
              <a:t>Ciencia de datos</a:t>
            </a:r>
            <a:r>
              <a:rPr lang="es"/>
              <a:t>: la ciencia de datos es un término muy general, que</a:t>
            </a:r>
            <a:r>
              <a:rPr lang="es">
                <a:solidFill>
                  <a:schemeClr val="dk1"/>
                </a:solidFill>
              </a:rPr>
              <a:t> engloba un gran conjunto de herramientas y técnicas utilizadas en el análisis automático o semiautomático de grandes conjuntos de datos.</a:t>
            </a:r>
            <a:r>
              <a:rPr lang="es"/>
              <a:t> A eso tenemos que sumarle que muchas veces está siendo usada más para llamar la atención de posibles inversores que para definir el tipo de trabajo que se realiza. Por ello, es difícil responder qué es data science y qué no. Sin ir más lejos, la wikipedia lo define como una generalización de todas las técnicas disponibles, incluyendo el análisis de datos y el aprendizaje automático, e incluso llega a mencionarlo como un cuarto paradigma de la ciencia. Vamos a tratar de listar algunas diferencias entre la ciencia de datos y las otras dos áreas desde un punto de vista práctico:</a:t>
            </a:r>
            <a:endParaRPr/>
          </a:p>
          <a:p>
            <a:pPr indent="-298450" lvl="0" marL="457200" rtl="0" algn="l">
              <a:spcBef>
                <a:spcPts val="0"/>
              </a:spcBef>
              <a:spcAft>
                <a:spcPts val="0"/>
              </a:spcAft>
              <a:buSzPts val="1100"/>
              <a:buChar char="●"/>
            </a:pPr>
            <a:r>
              <a:rPr lang="es"/>
              <a:t>La ciencia de datos usa análisis y machine learning, pero muchas veces no profundiza en ellos. Por ejemplo, un machine learning engineer especializado en redes neuronales sabe hasta el último detalle de cómo funciona y podría desarrollar tipos nuevos de redes, mientras que un data scientist puede usar redes neuronales siguiendo alguna receta ya conocida, pero no necesariamente tener el conocimiento como para inventar recetas nuevas.</a:t>
            </a:r>
            <a:endParaRPr/>
          </a:p>
          <a:p>
            <a:pPr indent="-298450" lvl="0" marL="457200" rtl="0" algn="l">
              <a:spcBef>
                <a:spcPts val="0"/>
              </a:spcBef>
              <a:spcAft>
                <a:spcPts val="0"/>
              </a:spcAft>
              <a:buSzPts val="1100"/>
              <a:buChar char="●"/>
            </a:pPr>
            <a:r>
              <a:rPr lang="es"/>
              <a:t>La ciencia de datos sigue procesos analíticos y exploratorios. En la mayoría de los problemas reales (o sea, no en las competencias de Kaggle), las variables de interés están parcialmente definidas. Tenemos una idea aproximada de qué queremos encontrar, por ejemplo, “¿cómo hacer que los clientes gasten más dinero en nuestra plataforma?”. Antes de poder buscar un modelo que explique los datos, primero tenemos que entender qué datos queremos explicar, para qué, y cuáles son las métricas de impacto. Dentro de todo el proceso, probablemente haya una etapa de análisis de datos inicial para plantear hipótesis, una etapa de análisis automático para descubrir patrones, y finalmente una etapa de machine learning para generar el modelo más adecuado según lo que se aprendió en las etapas anteriores.</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g86f98127bb_2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86f98127bb_2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g73517200b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3517200b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g72234f11b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72234f11b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g7294c8f06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7294c8f06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g72234f11b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72234f11b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g363315076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363315076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esta clase vimos:</a:t>
            </a:r>
            <a:endParaRPr/>
          </a:p>
          <a:p>
            <a:pPr indent="-298450" lvl="0" marL="457200" rtl="0" algn="l">
              <a:spcBef>
                <a:spcPts val="0"/>
              </a:spcBef>
              <a:spcAft>
                <a:spcPts val="0"/>
              </a:spcAft>
              <a:buSzPts val="1100"/>
              <a:buChar char="●"/>
            </a:pPr>
            <a:r>
              <a:rPr lang="es"/>
              <a:t>Introducción a la Teoría de probabilidades como herramienta para el manejo (análisis, etc.) de datos en Estadística</a:t>
            </a:r>
            <a:endParaRPr/>
          </a:p>
          <a:p>
            <a:pPr indent="-298450" lvl="0" marL="457200" rtl="0" algn="l">
              <a:spcBef>
                <a:spcPts val="0"/>
              </a:spcBef>
              <a:spcAft>
                <a:spcPts val="0"/>
              </a:spcAft>
              <a:buSzPts val="1100"/>
              <a:buChar char="●"/>
            </a:pPr>
            <a:r>
              <a:rPr lang="es"/>
              <a:t>Por qué visualización es importante para el data science</a:t>
            </a:r>
            <a:endParaRPr/>
          </a:p>
          <a:p>
            <a:pPr indent="-298450" lvl="0" marL="457200" rtl="0" algn="l">
              <a:spcBef>
                <a:spcPts val="0"/>
              </a:spcBef>
              <a:spcAft>
                <a:spcPts val="0"/>
              </a:spcAft>
              <a:buSzPts val="1100"/>
              <a:buChar char="●"/>
            </a:pPr>
            <a:r>
              <a:rPr lang="es"/>
              <a:t>Cómo las visualizaciones intervienen en el proceso de exploración de datos y de comunicación de información.</a:t>
            </a:r>
            <a:endParaRPr/>
          </a:p>
          <a:p>
            <a:pPr indent="-298450" lvl="0" marL="457200" rtl="0" algn="l">
              <a:spcBef>
                <a:spcPts val="0"/>
              </a:spcBef>
              <a:spcAft>
                <a:spcPts val="0"/>
              </a:spcAft>
              <a:buSzPts val="1100"/>
              <a:buChar char="●"/>
            </a:pPr>
            <a:r>
              <a:rPr lang="es"/>
              <a:t>Repasamos cuáles son los tipos de gráfico que se pueden utilizar y qué tipo de información pueden representar con cada uno.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las clases siguientes veremos :</a:t>
            </a:r>
            <a:endParaRPr/>
          </a:p>
          <a:p>
            <a:pPr indent="-298450" lvl="0" marL="457200" rtl="0" algn="l">
              <a:spcBef>
                <a:spcPts val="0"/>
              </a:spcBef>
              <a:spcAft>
                <a:spcPts val="0"/>
              </a:spcAft>
              <a:buSzPts val="1100"/>
              <a:buChar char="●"/>
            </a:pPr>
            <a:r>
              <a:rPr lang="es"/>
              <a:t>Incorporación gradual de conceptos matemáticos (</a:t>
            </a:r>
            <a:r>
              <a:rPr lang="es"/>
              <a:t>probabilísticos</a:t>
            </a:r>
            <a:r>
              <a:rPr lang="es"/>
              <a:t>) y herramientas de la Estadística</a:t>
            </a:r>
            <a:endParaRPr/>
          </a:p>
          <a:p>
            <a:pPr indent="-298450" lvl="0" marL="457200" rtl="0" algn="l">
              <a:spcBef>
                <a:spcPts val="0"/>
              </a:spcBef>
              <a:spcAft>
                <a:spcPts val="0"/>
              </a:spcAft>
              <a:buSzPts val="1100"/>
              <a:buChar char="●"/>
            </a:pPr>
            <a:r>
              <a:rPr lang="es"/>
              <a:t>Próxima: varias variables y medidas descriptivas</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Google Shape;640;g7272c8a77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7272c8a77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Utilizando las herramientas de las estadísticas vistas hasta el momento, y agregando algunos conceptos más, vamos a realizar nuestro primer análisis. Esto corresponde a hacer un zoom dentro de la etapa 02 del ciclo que vimos anteriormente. Como es nuestro primer análisis, vamos a tener que indagar en aspectos muy básicos del dataset: qué variables tiene, qué valores pueden tomar esas variables, qué probabilidad tiene cada valor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t>Este en un posible proceso, pero cada analista desarrolla el suyo propio. Además de ello, el proceso se adapta a las necesidades del problema y del conjunto de datos. Por ejemplo, el dataset que vamos a utilizar es tan peque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4fe9b802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4fe9b802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Estos tres conceptos (análisis de datos, ciencia de datos y aprendizaje automático) no tienen definiciones que los separen completamente. Existen muchas áreas donde se superponen, e incluso podríamos hablar de que algunos engloban a los otros.</a:t>
            </a:r>
            <a:endParaRPr/>
          </a:p>
          <a:p>
            <a:pPr indent="0" lvl="0" marL="0" rtl="0" algn="l">
              <a:spcBef>
                <a:spcPts val="0"/>
              </a:spcBef>
              <a:spcAft>
                <a:spcPts val="0"/>
              </a:spcAft>
              <a:buNone/>
            </a:pPr>
            <a:r>
              <a:rPr b="1" lang="es"/>
              <a:t>Análisis de datos</a:t>
            </a:r>
            <a:r>
              <a:rPr lang="es"/>
              <a:t>: podemos pensar que el análisis de datos es lo que se hacía antes de que las herramientas de ciencia de datos y machine learning estuvieran disponibles para todo el mundo. Se plantea una pregunta, por ejemplo, ¿por qué nuestros clientes están comprando menos? y se procede a un análisis manual para responderlo. Esto no quiere decir que no se utilicen herramientas automáticas, muchas veces muy complejas, pero el análisis está guiado por la intuición del analista, que prueba o descarta una serie de hipótesis pre-existentes. Esto lleva a que tenga un poder de análisis limitado, y por eso decimos que es “a pequeña escala”. Los patrones o respuestas que podamos encontrar serán aquellos que el analista pueda pensar </a:t>
            </a:r>
            <a:r>
              <a:rPr lang="es">
                <a:solidFill>
                  <a:schemeClr val="dk1"/>
                </a:solidFill>
              </a:rPr>
              <a:t>e interpretar </a:t>
            </a:r>
            <a:r>
              <a:rPr lang="es"/>
              <a:t>de antemano.</a:t>
            </a:r>
            <a:endParaRPr/>
          </a:p>
          <a:p>
            <a:pPr indent="0" lvl="0" marL="0" rtl="0" algn="l">
              <a:spcBef>
                <a:spcPts val="0"/>
              </a:spcBef>
              <a:spcAft>
                <a:spcPts val="0"/>
              </a:spcAft>
              <a:buNone/>
            </a:pPr>
            <a:r>
              <a:rPr b="1" lang="es"/>
              <a:t>Aprendizaje automático</a:t>
            </a:r>
            <a:r>
              <a:rPr lang="es"/>
              <a:t> (o machine learning): es una clase bastante particular de análisis de datos, que se basa en usar modelos estadísticos, generalmente muy complejos, para predecir o describir un conjunto de datos sin tener que explícitamente programar las instrucciones para ello. La interpretabilidad del modelo, en el sentido de descubrir los por qué de los fenómenos, muchas veces no es una prioridad. Las redes neuronales, uno de los métodos más populares, son cajas negras imposibles de interpretar, y aún así son ampliamente utilizadas. Por ejemplo, un tipo de pregunta a responder con machine learning es “cuánto va a gastar el cliente X durante el próximo mes?” Para ello, se crea un modelo, se entrena con datos de cuánto gastaron miles de clientes anteriormente, y se lo utiliza para predecir sobre cada cliente en particular. Dependiendo del modelo que se utilice, tal vez podemos saber qué características del cliente son utilizadas para estimar cuánto va a gastar, por ejemplo la edad, el género, el país de origen, el nivel de ingresos, etc. </a:t>
            </a:r>
            <a:endParaRPr/>
          </a:p>
          <a:p>
            <a:pPr indent="0" lvl="0" marL="0" rtl="0" algn="l">
              <a:spcBef>
                <a:spcPts val="0"/>
              </a:spcBef>
              <a:spcAft>
                <a:spcPts val="0"/>
              </a:spcAft>
              <a:buNone/>
            </a:pPr>
            <a:r>
              <a:rPr lang="es"/>
              <a:t>La gran ventaja del machine learning es que el modelo hace todo el análisis de los datos por sí sólo y sin intervención de un analista, por lo tanto, pueden procesar muchos más datos que un humano y descubrir patrones mucho más complejos (por ello decimos que es a gran escala). O al menos esa es la promesa, pero ustedes van a aprender durante las últimas 3 materias obligatorias más las optativas que elijan, cómo utilizar adecuadamente estos modelos.</a:t>
            </a:r>
            <a:endParaRPr/>
          </a:p>
          <a:p>
            <a:pPr indent="0" lvl="0" marL="0" rtl="0" algn="l">
              <a:spcBef>
                <a:spcPts val="0"/>
              </a:spcBef>
              <a:spcAft>
                <a:spcPts val="0"/>
              </a:spcAft>
              <a:buNone/>
            </a:pPr>
            <a:r>
              <a:rPr b="1" lang="es"/>
              <a:t>Ciencia de datos</a:t>
            </a:r>
            <a:r>
              <a:rPr lang="es"/>
              <a:t>: la ciencia de datos es un término muy general, que</a:t>
            </a:r>
            <a:r>
              <a:rPr lang="es">
                <a:solidFill>
                  <a:schemeClr val="dk1"/>
                </a:solidFill>
              </a:rPr>
              <a:t> engloba un gran conjunto de herramientas y técnicas utilizadas en el análisis automático o semiautomático de grandes conjuntos de datos.</a:t>
            </a:r>
            <a:r>
              <a:rPr lang="es"/>
              <a:t> A eso tenemos que sumarle que muchas veces está siendo usada más para llamar la atención de posibles inversores que para definir el tipo de trabajo que se realiza. Por ello, es difícil responder qué es data science y qué no. Sin ir más lejos, la wikipedia lo define como una generalización de todas las técnicas disponibles, incluyendo el análisis de datos y el aprendizaje automático, e incluso llega a mencionarlo como un cuarto paradigma de la ciencia. Vamos a tratar de listar algunas diferencias entre la ciencia de datos y las otras dos áreas desde un punto de vista práctico:</a:t>
            </a:r>
            <a:endParaRPr/>
          </a:p>
          <a:p>
            <a:pPr indent="-298450" lvl="0" marL="457200" rtl="0" algn="l">
              <a:spcBef>
                <a:spcPts val="0"/>
              </a:spcBef>
              <a:spcAft>
                <a:spcPts val="0"/>
              </a:spcAft>
              <a:buSzPts val="1100"/>
              <a:buChar char="●"/>
            </a:pPr>
            <a:r>
              <a:rPr lang="es"/>
              <a:t>La ciencia de datos usa análisis y machine learning, pero muchas veces no profundiza en ellos. Por ejemplo, un machine learning engineer especializado en redes neuronales sabe hasta el último detalle de cómo funciona y podría desarrollar tipos nuevos de redes, mientras que un data scientist puede usar redes neuronales siguiendo alguna receta ya conocida, pero no necesariamente tener el conocimiento como para inventar recetas nuevas.</a:t>
            </a:r>
            <a:endParaRPr/>
          </a:p>
          <a:p>
            <a:pPr indent="-298450" lvl="0" marL="457200" rtl="0" algn="l">
              <a:spcBef>
                <a:spcPts val="0"/>
              </a:spcBef>
              <a:spcAft>
                <a:spcPts val="0"/>
              </a:spcAft>
              <a:buSzPts val="1100"/>
              <a:buChar char="●"/>
            </a:pPr>
            <a:r>
              <a:rPr lang="es"/>
              <a:t>La ciencia de datos sigue procesos analíticos y exploratorios. En la mayoría de los problemas reales (o sea, no en las competencias de Kaggle), las variables de interés están parcialmente definidas. Tenemos una idea aproximada de qué queremos encontrar, por ejemplo, “¿cómo hacer que los clientes gasten más dinero en nuestra plataforma?”. Antes de poder buscar un modelo que explique los datos, primero tenemos que entender qué datos queremos explicar, para qué, y cuáles son las métricas de impacto. Dentro de todo el proceso, probablemente haya una etapa de análisis de datos inicial para plantear hipótesis, una etapa de análisis automático para descubrir patrones, y finalmente una etapa de machine learning para generar el modelo más adecuado según lo que se aprendió en las etapas anteriores.</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261ca5db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261ca5db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Estos son algunos ejemplos de problemas con los que se puede encontrar un data analyst, un data scientists o un machine learning engineer. Es posible que durante su trabajo, tengan que ir adoptando estos distintos roles para lograr un resultado más completo.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59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595">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316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224000"/>
            <a:ext cx="2808000" cy="3439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3600"/>
              <a:buFont typeface="Economica"/>
              <a:buNone/>
              <a:defRPr sz="36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iplodatos.famaf.unc.edu.a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forms.gle/XqpUtkZ3YYWcunBz6" TargetMode="External"/><Relationship Id="rId4" Type="http://schemas.openxmlformats.org/officeDocument/2006/relationships/hyperlink" Target="https://docs.google.com/spreadsheets/d/1pgITYOLdnCe1p45Gd0Qst7d59FmI34vanokEtxtAKrc/edit?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DiploDatos/AnalisisyVisualizacion" TargetMode="External"/><Relationship Id="rId4" Type="http://schemas.openxmlformats.org/officeDocument/2006/relationships/hyperlink" Target="https://likegeeks.com/es/tutorial-de-python-panda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hyperlink" Target="https://drive.google.com/open?id=1Wg1dKUmlLNWELPdFMLCCxzVlpBoHMqaX" TargetMode="External"/><Relationship Id="rId4" Type="http://schemas.openxmlformats.org/officeDocument/2006/relationships/hyperlink" Target="https://github.com/DiploDatos/AnalisisyVisualizacion/blob/master/01_leer_csv.ipynb"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6.jp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mailto:vrulloni@unc.edu.ar" TargetMode="External"/><Relationship Id="rId4" Type="http://schemas.openxmlformats.org/officeDocument/2006/relationships/hyperlink" Target="mailto:mteruel@unc.edu.ar" TargetMode="External"/><Relationship Id="rId5" Type="http://schemas.openxmlformats.org/officeDocument/2006/relationships/image" Target="../media/image1.jpg"/><Relationship Id="rId6"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youtube.com/watch?v=4HXDQZbXoYc&amp;feature=youtu.be" TargetMode="External"/><Relationship Id="rId4" Type="http://schemas.openxmlformats.org/officeDocument/2006/relationships/hyperlink" Target="https://drive.google.com/open?id=1MDm8Z-DusORMQsI2MejPzOSQ31LWizeO" TargetMode="External"/><Relationship Id="rId5" Type="http://schemas.openxmlformats.org/officeDocument/2006/relationships/hyperlink" Target="https://github.com/DiploDatos/AnalisisyVisualizacion/blob/master/02_zodiaco.ipyn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hyperlink" Target="https://colab.research.google.com/drive/1KvjyEcCGnYiNdYQ54rRM9R7bdplallRd" TargetMode="External"/><Relationship Id="rId4" Type="http://schemas.openxmlformats.org/officeDocument/2006/relationships/hyperlink" Target="https://github.com/DiploDatos/AnalisisyVisualizacion/blob/master/03_probabilidad.ipynb"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8.png"/><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hyperlink" Target="https://aqicn.org/map/saopaulo/e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hyperlink" Target="https://drive.google.com/open?id=1V8bjDoaEbGeIPysvGSF9qSvkze7M_ESa" TargetMode="External"/><Relationship Id="rId4" Type="http://schemas.openxmlformats.org/officeDocument/2006/relationships/hyperlink" Target="https://github.com/DiploDatos/AnalisisyVisualizacion/blob/master/04_tipos.ipynb"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image" Target="../media/image14.png"/><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8.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6.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9.png"/><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24.png"/><Relationship Id="rId4" Type="http://schemas.openxmlformats.org/officeDocument/2006/relationships/image" Target="../media/image2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 Id="rId3" Type="http://schemas.openxmlformats.org/officeDocument/2006/relationships/image" Target="../media/image2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 Id="rId3" Type="http://schemas.openxmlformats.org/officeDocument/2006/relationships/hyperlink" Target="https://drive.google.com/open?id=1FXP2wXKB914i8mHMreOTu1lsblwm_MGd" TargetMode="External"/><Relationship Id="rId4" Type="http://schemas.openxmlformats.org/officeDocument/2006/relationships/hyperlink" Target="https://github.com/DiploDatos/AnalisisyVisualizacion/blob/master/05_distribuciones.ipynb"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8.gi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0000"/>
                </a:solidFill>
              </a:rPr>
              <a:t>Análisis y Visualización de Datos</a:t>
            </a:r>
            <a:endParaRPr>
              <a:solidFill>
                <a:srgbClr val="000000"/>
              </a:solidFill>
            </a:endParaRPr>
          </a:p>
        </p:txBody>
      </p:sp>
      <p:sp>
        <p:nvSpPr>
          <p:cNvPr id="63" name="Google Shape;63;p13"/>
          <p:cNvSpPr txBox="1"/>
          <p:nvPr>
            <p:ph idx="1" type="subTitle"/>
          </p:nvPr>
        </p:nvSpPr>
        <p:spPr>
          <a:xfrm>
            <a:off x="3044700" y="3338405"/>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u="sng">
                <a:solidFill>
                  <a:srgbClr val="249C90"/>
                </a:solidFill>
                <a:hlinkClick r:id="rId3"/>
              </a:rPr>
              <a:t>Diplomatura CDAAyA 2020</a:t>
            </a:r>
            <a:endParaRPr>
              <a:solidFill>
                <a:srgbClr val="249C9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311700" y="316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La realidad</a:t>
            </a:r>
            <a:endParaRPr/>
          </a:p>
        </p:txBody>
      </p:sp>
      <p:sp>
        <p:nvSpPr>
          <p:cNvPr id="174" name="Google Shape;174;p22"/>
          <p:cNvSpPr txBox="1"/>
          <p:nvPr>
            <p:ph idx="1" type="body"/>
          </p:nvPr>
        </p:nvSpPr>
        <p:spPr>
          <a:xfrm>
            <a:off x="311700" y="1224000"/>
            <a:ext cx="2808000" cy="34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¡Data science es un ciclo!</a:t>
            </a:r>
            <a:endParaRPr/>
          </a:p>
          <a:p>
            <a:pPr indent="0" lvl="0" marL="0" rtl="0" algn="l">
              <a:spcBef>
                <a:spcPts val="1600"/>
              </a:spcBef>
              <a:spcAft>
                <a:spcPts val="0"/>
              </a:spcAft>
              <a:buNone/>
            </a:pPr>
            <a:r>
              <a:rPr lang="es"/>
              <a:t>Durante esta materia, veremos conceptos involucrados en:</a:t>
            </a:r>
            <a:endParaRPr/>
          </a:p>
          <a:p>
            <a:pPr indent="-304800" lvl="0" marL="457200" rtl="0" algn="l">
              <a:spcBef>
                <a:spcPts val="1600"/>
              </a:spcBef>
              <a:spcAft>
                <a:spcPts val="0"/>
              </a:spcAft>
              <a:buSzPts val="1200"/>
              <a:buAutoNum type="arabicPeriod"/>
            </a:pPr>
            <a:r>
              <a:rPr lang="es"/>
              <a:t>Herramientas estadísticas y visualizaciones para la etapa 02.</a:t>
            </a:r>
            <a:endParaRPr/>
          </a:p>
          <a:p>
            <a:pPr indent="-304800" lvl="0" marL="457200" rtl="0" algn="l">
              <a:spcBef>
                <a:spcPts val="0"/>
              </a:spcBef>
              <a:spcAft>
                <a:spcPts val="0"/>
              </a:spcAft>
              <a:buSzPts val="1200"/>
              <a:buAutoNum type="arabicPeriod"/>
            </a:pPr>
            <a:r>
              <a:rPr lang="es"/>
              <a:t>Herramientas estadísticas necesarias para interpretar los resultados de la etapa 04.</a:t>
            </a:r>
            <a:endParaRPr/>
          </a:p>
          <a:p>
            <a:pPr indent="-304800" lvl="0" marL="457200" rtl="0" algn="l">
              <a:spcBef>
                <a:spcPts val="0"/>
              </a:spcBef>
              <a:spcAft>
                <a:spcPts val="0"/>
              </a:spcAft>
              <a:buSzPts val="1200"/>
              <a:buAutoNum type="arabicPeriod"/>
            </a:pPr>
            <a:r>
              <a:rPr lang="es"/>
              <a:t>Visualización y comunicación efectiva para la etapa 05.</a:t>
            </a:r>
            <a:endParaRPr/>
          </a:p>
        </p:txBody>
      </p:sp>
      <p:grpSp>
        <p:nvGrpSpPr>
          <p:cNvPr id="175" name="Google Shape;175;p22"/>
          <p:cNvGrpSpPr/>
          <p:nvPr/>
        </p:nvGrpSpPr>
        <p:grpSpPr>
          <a:xfrm>
            <a:off x="2968151" y="-87"/>
            <a:ext cx="6415051" cy="5143664"/>
            <a:chOff x="1314151" y="0"/>
            <a:chExt cx="6415051" cy="5143664"/>
          </a:xfrm>
        </p:grpSpPr>
        <p:sp>
          <p:nvSpPr>
            <p:cNvPr id="176" name="Google Shape;176;p22"/>
            <p:cNvSpPr/>
            <p:nvPr/>
          </p:nvSpPr>
          <p:spPr>
            <a:xfrm>
              <a:off x="2986824" y="725405"/>
              <a:ext cx="3078900" cy="31944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22"/>
            <p:cNvGrpSpPr/>
            <p:nvPr/>
          </p:nvGrpSpPr>
          <p:grpSpPr>
            <a:xfrm>
              <a:off x="5310190" y="178121"/>
              <a:ext cx="2252510" cy="1008092"/>
              <a:chOff x="5214006" y="730510"/>
              <a:chExt cx="1858200" cy="801600"/>
            </a:xfrm>
          </p:grpSpPr>
          <p:cxnSp>
            <p:nvCxnSpPr>
              <p:cNvPr id="178" name="Google Shape;178;p22"/>
              <p:cNvCxnSpPr>
                <a:stCxn id="179" idx="1"/>
              </p:cNvCxnSpPr>
              <p:nvPr/>
            </p:nvCxnSpPr>
            <p:spPr>
              <a:xfrm flipH="1">
                <a:off x="5214006" y="1065310"/>
                <a:ext cx="363000" cy="466800"/>
              </a:xfrm>
              <a:prstGeom prst="straightConnector1">
                <a:avLst/>
              </a:prstGeom>
              <a:noFill/>
              <a:ln cap="flat" cmpd="sng" w="19050">
                <a:solidFill>
                  <a:srgbClr val="155B54"/>
                </a:solidFill>
                <a:prstDash val="solid"/>
                <a:round/>
                <a:headEnd len="med" w="med" type="oval"/>
                <a:tailEnd len="sm" w="sm" type="none"/>
              </a:ln>
            </p:spPr>
          </p:cxnSp>
          <p:sp>
            <p:nvSpPr>
              <p:cNvPr id="179" name="Google Shape;179;p22"/>
              <p:cNvSpPr txBox="1"/>
              <p:nvPr/>
            </p:nvSpPr>
            <p:spPr>
              <a:xfrm>
                <a:off x="5577006" y="730510"/>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400">
                    <a:latin typeface="Economica"/>
                    <a:ea typeface="Economica"/>
                    <a:cs typeface="Economica"/>
                    <a:sym typeface="Economica"/>
                  </a:rPr>
                  <a:t>01</a:t>
                </a:r>
                <a:endParaRPr b="1" sz="2400">
                  <a:latin typeface="Economica"/>
                  <a:ea typeface="Economica"/>
                  <a:cs typeface="Economica"/>
                  <a:sym typeface="Economica"/>
                </a:endParaRPr>
              </a:p>
              <a:p>
                <a:pPr indent="0" lvl="0" marL="0" rtl="0" algn="l">
                  <a:lnSpc>
                    <a:spcPct val="115000"/>
                  </a:lnSpc>
                  <a:spcBef>
                    <a:spcPts val="0"/>
                  </a:spcBef>
                  <a:spcAft>
                    <a:spcPts val="0"/>
                  </a:spcAft>
                  <a:buNone/>
                </a:pPr>
                <a:r>
                  <a:rPr lang="es">
                    <a:latin typeface="Economica"/>
                    <a:ea typeface="Economica"/>
                    <a:cs typeface="Economica"/>
                    <a:sym typeface="Economica"/>
                  </a:rPr>
                  <a:t>DEFINICIÓN DEL PROBLEMA DE NEGOCIOS</a:t>
                </a:r>
                <a:endParaRPr b="1">
                  <a:latin typeface="Economica"/>
                  <a:ea typeface="Economica"/>
                  <a:cs typeface="Economica"/>
                  <a:sym typeface="Economica"/>
                </a:endParaRPr>
              </a:p>
            </p:txBody>
          </p:sp>
        </p:grpSp>
        <p:grpSp>
          <p:nvGrpSpPr>
            <p:cNvPr id="180" name="Google Shape;180;p22"/>
            <p:cNvGrpSpPr/>
            <p:nvPr/>
          </p:nvGrpSpPr>
          <p:grpSpPr>
            <a:xfrm>
              <a:off x="1385721" y="330521"/>
              <a:ext cx="2265238" cy="855671"/>
              <a:chOff x="2039391" y="851693"/>
              <a:chExt cx="1868700" cy="680400"/>
            </a:xfrm>
          </p:grpSpPr>
          <p:cxnSp>
            <p:nvCxnSpPr>
              <p:cNvPr id="181" name="Google Shape;181;p22"/>
              <p:cNvCxnSpPr>
                <a:stCxn id="182" idx="3"/>
              </p:cNvCxnSpPr>
              <p:nvPr/>
            </p:nvCxnSpPr>
            <p:spPr>
              <a:xfrm>
                <a:off x="3534591" y="1186493"/>
                <a:ext cx="373500" cy="345600"/>
              </a:xfrm>
              <a:prstGeom prst="straightConnector1">
                <a:avLst/>
              </a:prstGeom>
              <a:noFill/>
              <a:ln cap="flat" cmpd="sng" w="19050">
                <a:solidFill>
                  <a:srgbClr val="83E3D9"/>
                </a:solidFill>
                <a:prstDash val="solid"/>
                <a:round/>
                <a:headEnd len="med" w="med" type="oval"/>
                <a:tailEnd len="sm" w="sm" type="none"/>
              </a:ln>
            </p:spPr>
          </p:cxnSp>
          <p:sp>
            <p:nvSpPr>
              <p:cNvPr id="182" name="Google Shape;182;p22"/>
              <p:cNvSpPr txBox="1"/>
              <p:nvPr/>
            </p:nvSpPr>
            <p:spPr>
              <a:xfrm>
                <a:off x="2039391" y="851693"/>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s" sz="2400">
                    <a:solidFill>
                      <a:schemeClr val="dk1"/>
                    </a:solidFill>
                    <a:latin typeface="Economica"/>
                    <a:ea typeface="Economica"/>
                    <a:cs typeface="Economica"/>
                    <a:sym typeface="Economica"/>
                  </a:rPr>
                  <a:t>05</a:t>
                </a:r>
                <a:endParaRPr b="1" sz="2400">
                  <a:solidFill>
                    <a:schemeClr val="dk1"/>
                  </a:solidFill>
                  <a:latin typeface="Economica"/>
                  <a:ea typeface="Economica"/>
                  <a:cs typeface="Economica"/>
                  <a:sym typeface="Economica"/>
                </a:endParaRPr>
              </a:p>
              <a:p>
                <a:pPr indent="0" lvl="0" marL="0" rtl="0" algn="r">
                  <a:lnSpc>
                    <a:spcPct val="115000"/>
                  </a:lnSpc>
                  <a:spcBef>
                    <a:spcPts val="0"/>
                  </a:spcBef>
                  <a:spcAft>
                    <a:spcPts val="0"/>
                  </a:spcAft>
                  <a:buNone/>
                </a:pPr>
                <a:r>
                  <a:rPr lang="es">
                    <a:solidFill>
                      <a:schemeClr val="dk1"/>
                    </a:solidFill>
                    <a:latin typeface="Economica"/>
                    <a:ea typeface="Economica"/>
                    <a:cs typeface="Economica"/>
                    <a:sym typeface="Economica"/>
                  </a:rPr>
                  <a:t>COMUNICACIÓN DE RESULTADOS</a:t>
                </a:r>
                <a:endParaRPr sz="800">
                  <a:latin typeface="Roboto"/>
                  <a:ea typeface="Roboto"/>
                  <a:cs typeface="Roboto"/>
                  <a:sym typeface="Roboto"/>
                </a:endParaRPr>
              </a:p>
            </p:txBody>
          </p:sp>
        </p:grpSp>
        <p:grpSp>
          <p:nvGrpSpPr>
            <p:cNvPr id="183" name="Google Shape;183;p22"/>
            <p:cNvGrpSpPr/>
            <p:nvPr/>
          </p:nvGrpSpPr>
          <p:grpSpPr>
            <a:xfrm>
              <a:off x="5808972" y="2511787"/>
              <a:ext cx="1920231" cy="842089"/>
              <a:chOff x="5625475" y="2586161"/>
              <a:chExt cx="1584087" cy="669600"/>
            </a:xfrm>
          </p:grpSpPr>
          <p:cxnSp>
            <p:nvCxnSpPr>
              <p:cNvPr id="184" name="Google Shape;184;p22"/>
              <p:cNvCxnSpPr/>
              <p:nvPr/>
            </p:nvCxnSpPr>
            <p:spPr>
              <a:xfrm rot="10800000">
                <a:off x="5625475" y="2771675"/>
                <a:ext cx="442200" cy="153300"/>
              </a:xfrm>
              <a:prstGeom prst="straightConnector1">
                <a:avLst/>
              </a:prstGeom>
              <a:noFill/>
              <a:ln cap="flat" cmpd="sng" w="19050">
                <a:solidFill>
                  <a:srgbClr val="249C90"/>
                </a:solidFill>
                <a:prstDash val="solid"/>
                <a:round/>
                <a:headEnd len="med" w="med" type="oval"/>
                <a:tailEnd len="sm" w="sm" type="none"/>
              </a:ln>
            </p:spPr>
          </p:cxnSp>
          <p:sp>
            <p:nvSpPr>
              <p:cNvPr id="185" name="Google Shape;185;p22"/>
              <p:cNvSpPr txBox="1"/>
              <p:nvPr/>
            </p:nvSpPr>
            <p:spPr>
              <a:xfrm>
                <a:off x="6077362" y="2586161"/>
                <a:ext cx="1132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400">
                    <a:latin typeface="Economica"/>
                    <a:ea typeface="Economica"/>
                    <a:cs typeface="Economica"/>
                    <a:sym typeface="Economica"/>
                  </a:rPr>
                  <a:t>02</a:t>
                </a:r>
                <a:endParaRPr b="1" sz="2400">
                  <a:latin typeface="Economica"/>
                  <a:ea typeface="Economica"/>
                  <a:cs typeface="Economica"/>
                  <a:sym typeface="Economica"/>
                </a:endParaRPr>
              </a:p>
              <a:p>
                <a:pPr indent="0" lvl="0" marL="0" rtl="0" algn="l">
                  <a:lnSpc>
                    <a:spcPct val="115000"/>
                  </a:lnSpc>
                  <a:spcBef>
                    <a:spcPts val="0"/>
                  </a:spcBef>
                  <a:spcAft>
                    <a:spcPts val="0"/>
                  </a:spcAft>
                  <a:buNone/>
                </a:pPr>
                <a:r>
                  <a:rPr lang="es">
                    <a:latin typeface="Economica"/>
                    <a:ea typeface="Economica"/>
                    <a:cs typeface="Economica"/>
                    <a:sym typeface="Economica"/>
                  </a:rPr>
                  <a:t>ANÁLISIS Y EXPLORACIÓN DE DATOS</a:t>
                </a:r>
                <a:endParaRPr b="1">
                  <a:latin typeface="Economica"/>
                  <a:ea typeface="Economica"/>
                  <a:cs typeface="Economica"/>
                  <a:sym typeface="Economica"/>
                </a:endParaRPr>
              </a:p>
            </p:txBody>
          </p:sp>
        </p:grpSp>
        <p:grpSp>
          <p:nvGrpSpPr>
            <p:cNvPr id="186" name="Google Shape;186;p22"/>
            <p:cNvGrpSpPr/>
            <p:nvPr/>
          </p:nvGrpSpPr>
          <p:grpSpPr>
            <a:xfrm>
              <a:off x="1314151" y="2493563"/>
              <a:ext cx="1930048" cy="842089"/>
              <a:chOff x="1917489" y="2571669"/>
              <a:chExt cx="1592186" cy="669600"/>
            </a:xfrm>
          </p:grpSpPr>
          <p:cxnSp>
            <p:nvCxnSpPr>
              <p:cNvPr id="187" name="Google Shape;187;p22"/>
              <p:cNvCxnSpPr/>
              <p:nvPr/>
            </p:nvCxnSpPr>
            <p:spPr>
              <a:xfrm flipH="1" rot="10800000">
                <a:off x="3059375" y="2771675"/>
                <a:ext cx="450300" cy="145200"/>
              </a:xfrm>
              <a:prstGeom prst="straightConnector1">
                <a:avLst/>
              </a:prstGeom>
              <a:noFill/>
              <a:ln cap="flat" cmpd="sng" w="19050">
                <a:solidFill>
                  <a:srgbClr val="249C90"/>
                </a:solidFill>
                <a:prstDash val="solid"/>
                <a:round/>
                <a:headEnd len="med" w="med" type="oval"/>
                <a:tailEnd len="sm" w="sm" type="none"/>
              </a:ln>
            </p:spPr>
          </p:cxnSp>
          <p:sp>
            <p:nvSpPr>
              <p:cNvPr id="188" name="Google Shape;188;p22"/>
              <p:cNvSpPr txBox="1"/>
              <p:nvPr/>
            </p:nvSpPr>
            <p:spPr>
              <a:xfrm>
                <a:off x="1917489" y="2571669"/>
                <a:ext cx="1132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s" sz="2400">
                    <a:solidFill>
                      <a:schemeClr val="dk1"/>
                    </a:solidFill>
                    <a:latin typeface="Economica"/>
                    <a:ea typeface="Economica"/>
                    <a:cs typeface="Economica"/>
                    <a:sym typeface="Economica"/>
                  </a:rPr>
                  <a:t>04</a:t>
                </a:r>
                <a:endParaRPr b="1" sz="2400">
                  <a:solidFill>
                    <a:schemeClr val="dk1"/>
                  </a:solidFill>
                  <a:latin typeface="Economica"/>
                  <a:ea typeface="Economica"/>
                  <a:cs typeface="Economica"/>
                  <a:sym typeface="Economica"/>
                </a:endParaRPr>
              </a:p>
              <a:p>
                <a:pPr indent="0" lvl="0" marL="0" rtl="0" algn="r">
                  <a:lnSpc>
                    <a:spcPct val="115000"/>
                  </a:lnSpc>
                  <a:spcBef>
                    <a:spcPts val="0"/>
                  </a:spcBef>
                  <a:spcAft>
                    <a:spcPts val="0"/>
                  </a:spcAft>
                  <a:buNone/>
                </a:pPr>
                <a:r>
                  <a:rPr lang="es">
                    <a:solidFill>
                      <a:schemeClr val="dk1"/>
                    </a:solidFill>
                    <a:latin typeface="Economica"/>
                    <a:ea typeface="Economica"/>
                    <a:cs typeface="Economica"/>
                    <a:sym typeface="Economica"/>
                  </a:rPr>
                  <a:t>MODELADO PREDICTIVO</a:t>
                </a:r>
                <a:endParaRPr sz="1200">
                  <a:latin typeface="Roboto"/>
                  <a:ea typeface="Roboto"/>
                  <a:cs typeface="Roboto"/>
                  <a:sym typeface="Roboto"/>
                </a:endParaRPr>
              </a:p>
            </p:txBody>
          </p:sp>
        </p:grpSp>
        <p:grpSp>
          <p:nvGrpSpPr>
            <p:cNvPr id="189" name="Google Shape;189;p22"/>
            <p:cNvGrpSpPr/>
            <p:nvPr/>
          </p:nvGrpSpPr>
          <p:grpSpPr>
            <a:xfrm>
              <a:off x="3424226" y="3712594"/>
              <a:ext cx="2176141" cy="1431070"/>
              <a:chOff x="3658187" y="3541000"/>
              <a:chExt cx="1795200" cy="1137938"/>
            </a:xfrm>
          </p:grpSpPr>
          <p:cxnSp>
            <p:nvCxnSpPr>
              <p:cNvPr id="190" name="Google Shape;190;p22"/>
              <p:cNvCxnSpPr/>
              <p:nvPr/>
            </p:nvCxnSpPr>
            <p:spPr>
              <a:xfrm rot="10800000">
                <a:off x="4563402" y="3541000"/>
                <a:ext cx="0" cy="489600"/>
              </a:xfrm>
              <a:prstGeom prst="straightConnector1">
                <a:avLst/>
              </a:prstGeom>
              <a:noFill/>
              <a:ln cap="flat" cmpd="sng" w="19050">
                <a:solidFill>
                  <a:srgbClr val="155B54"/>
                </a:solidFill>
                <a:prstDash val="solid"/>
                <a:round/>
                <a:headEnd len="med" w="med" type="oval"/>
                <a:tailEnd len="sm" w="sm" type="none"/>
              </a:ln>
            </p:spPr>
          </p:cxnSp>
          <p:sp>
            <p:nvSpPr>
              <p:cNvPr id="191" name="Google Shape;191;p22"/>
              <p:cNvSpPr txBox="1"/>
              <p:nvPr/>
            </p:nvSpPr>
            <p:spPr>
              <a:xfrm>
                <a:off x="3658187" y="4009338"/>
                <a:ext cx="17952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2400">
                    <a:solidFill>
                      <a:schemeClr val="dk1"/>
                    </a:solidFill>
                    <a:latin typeface="Economica"/>
                    <a:ea typeface="Economica"/>
                    <a:cs typeface="Economica"/>
                    <a:sym typeface="Economica"/>
                  </a:rPr>
                  <a:t>03</a:t>
                </a:r>
                <a:endParaRPr b="1" sz="2400">
                  <a:solidFill>
                    <a:schemeClr val="dk1"/>
                  </a:solidFill>
                  <a:latin typeface="Economica"/>
                  <a:ea typeface="Economica"/>
                  <a:cs typeface="Economica"/>
                  <a:sym typeface="Economica"/>
                </a:endParaRPr>
              </a:p>
              <a:p>
                <a:pPr indent="0" lvl="0" marL="0" rtl="0" algn="ctr">
                  <a:lnSpc>
                    <a:spcPct val="115000"/>
                  </a:lnSpc>
                  <a:spcBef>
                    <a:spcPts val="0"/>
                  </a:spcBef>
                  <a:spcAft>
                    <a:spcPts val="0"/>
                  </a:spcAft>
                  <a:buNone/>
                </a:pPr>
                <a:r>
                  <a:rPr lang="es">
                    <a:solidFill>
                      <a:schemeClr val="dk1"/>
                    </a:solidFill>
                    <a:latin typeface="Economica"/>
                    <a:ea typeface="Economica"/>
                    <a:cs typeface="Economica"/>
                    <a:sym typeface="Economica"/>
                  </a:rPr>
                  <a:t>INGENIERÍA DE CARACTERÍSTICAS</a:t>
                </a:r>
                <a:endParaRPr sz="800">
                  <a:latin typeface="Roboto"/>
                  <a:ea typeface="Roboto"/>
                  <a:cs typeface="Roboto"/>
                  <a:sym typeface="Roboto"/>
                </a:endParaRPr>
              </a:p>
            </p:txBody>
          </p:sp>
        </p:grpSp>
        <p:sp>
          <p:nvSpPr>
            <p:cNvPr id="192" name="Google Shape;192;p22"/>
            <p:cNvSpPr/>
            <p:nvPr/>
          </p:nvSpPr>
          <p:spPr>
            <a:xfrm rot="1855247">
              <a:off x="2877288" y="640745"/>
              <a:ext cx="3292774" cy="3353618"/>
            </a:xfrm>
            <a:prstGeom prst="blockArc">
              <a:avLst>
                <a:gd fmla="val 14414370" name="adj1"/>
                <a:gd fmla="val 18998613" name="adj2"/>
                <a:gd fmla="val 8907" name="adj3"/>
              </a:avLst>
            </a:prstGeom>
            <a:solidFill>
              <a:srgbClr val="155B54"/>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flipH="1" rot="-8945667">
              <a:off x="2884398" y="638713"/>
              <a:ext cx="3291900" cy="3352918"/>
            </a:xfrm>
            <a:prstGeom prst="blockArc">
              <a:avLst>
                <a:gd fmla="val 20178804" name="adj1"/>
                <a:gd fmla="val 2623923" name="adj2"/>
                <a:gd fmla="val 8858" name="adj3"/>
              </a:avLst>
            </a:prstGeom>
            <a:solidFill>
              <a:srgbClr val="249C90"/>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txBox="1"/>
            <p:nvPr/>
          </p:nvSpPr>
          <p:spPr>
            <a:xfrm>
              <a:off x="3651424" y="1845523"/>
              <a:ext cx="1749900" cy="1011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1800">
                  <a:solidFill>
                    <a:srgbClr val="020202"/>
                  </a:solidFill>
                  <a:latin typeface="Economica"/>
                  <a:ea typeface="Economica"/>
                  <a:cs typeface="Economica"/>
                  <a:sym typeface="Economica"/>
                </a:rPr>
                <a:t>Ciclo de un proyecto de Data Science</a:t>
              </a:r>
              <a:endParaRPr b="1" sz="1800">
                <a:solidFill>
                  <a:srgbClr val="020202"/>
                </a:solidFill>
                <a:latin typeface="Economica"/>
                <a:ea typeface="Economica"/>
                <a:cs typeface="Economica"/>
                <a:sym typeface="Economica"/>
              </a:endParaRPr>
            </a:p>
          </p:txBody>
        </p:sp>
        <p:sp>
          <p:nvSpPr>
            <p:cNvPr id="195" name="Google Shape;195;p22"/>
            <p:cNvSpPr/>
            <p:nvPr/>
          </p:nvSpPr>
          <p:spPr>
            <a:xfrm rot="-3832564">
              <a:off x="5718905" y="1602544"/>
              <a:ext cx="453086" cy="443652"/>
            </a:xfrm>
            <a:prstGeom prst="rtTriangl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flipH="1" rot="-1855253">
              <a:off x="2871457" y="635732"/>
              <a:ext cx="3299771" cy="3361136"/>
            </a:xfrm>
            <a:prstGeom prst="blockArc">
              <a:avLst>
                <a:gd fmla="val 14334136" name="adj1"/>
                <a:gd fmla="val 18854681" name="adj2"/>
                <a:gd fmla="val 8846" name="adj3"/>
              </a:avLst>
            </a:prstGeom>
            <a:solidFill>
              <a:srgbClr val="83E3D9"/>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rot="8945667">
              <a:off x="2862110" y="642266"/>
              <a:ext cx="3291900" cy="3352918"/>
            </a:xfrm>
            <a:prstGeom prst="blockArc">
              <a:avLst>
                <a:gd fmla="val 20184517" name="adj1"/>
                <a:gd fmla="val 3007258" name="adj2"/>
                <a:gd fmla="val 9336" name="adj3"/>
              </a:avLst>
            </a:prstGeom>
            <a:solidFill>
              <a:srgbClr val="249C90"/>
            </a:solidFill>
            <a:ln cap="flat" cmpd="sng" w="9525">
              <a:solidFill>
                <a:srgbClr val="249C90"/>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flipH="1" rot="-8945667">
              <a:off x="2862352" y="644184"/>
              <a:ext cx="3291900" cy="3352918"/>
            </a:xfrm>
            <a:prstGeom prst="blockArc">
              <a:avLst>
                <a:gd fmla="val 15738599" name="adj1"/>
                <a:gd fmla="val 20008131" name="adj2"/>
                <a:gd fmla="val 9063" name="adj3"/>
              </a:avLst>
            </a:prstGeom>
            <a:solidFill>
              <a:srgbClr val="155B54"/>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rot="9191544">
              <a:off x="2883415" y="1596834"/>
              <a:ext cx="443685" cy="454145"/>
            </a:xfrm>
            <a:prstGeom prst="rtTriangl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rot="493771">
              <a:off x="5195665" y="3333012"/>
              <a:ext cx="440132" cy="455886"/>
            </a:xfrm>
            <a:prstGeom prst="rtTriangl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rot="4877981">
              <a:off x="3410582" y="3340962"/>
              <a:ext cx="456149" cy="440277"/>
            </a:xfrm>
            <a:prstGeom prst="rtTriangl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rot="-8038212">
              <a:off x="4298112" y="555654"/>
              <a:ext cx="448520" cy="448520"/>
            </a:xfrm>
            <a:prstGeom prst="rtTriangl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311700" y="315925"/>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600"/>
              <a:t>¿Qué pasa si queremos hacer Machine Learning sin saber análisis de datos?</a:t>
            </a:r>
            <a:endParaRPr sz="3600"/>
          </a:p>
        </p:txBody>
      </p:sp>
      <p:sp>
        <p:nvSpPr>
          <p:cNvPr id="208" name="Google Shape;208;p23"/>
          <p:cNvSpPr txBox="1"/>
          <p:nvPr>
            <p:ph idx="1" type="body"/>
          </p:nvPr>
        </p:nvSpPr>
        <p:spPr>
          <a:xfrm>
            <a:off x="311700" y="1872950"/>
            <a:ext cx="8520600" cy="284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No van a saber </a:t>
            </a:r>
            <a:r>
              <a:rPr b="1" lang="es"/>
              <a:t>qué modelar</a:t>
            </a:r>
            <a:r>
              <a:rPr lang="es"/>
              <a:t>, a menos que alguien más se los diga.</a:t>
            </a:r>
            <a:endParaRPr/>
          </a:p>
          <a:p>
            <a:pPr indent="-342900" lvl="0" marL="457200" rtl="0" algn="l">
              <a:spcBef>
                <a:spcPts val="1000"/>
              </a:spcBef>
              <a:spcAft>
                <a:spcPts val="0"/>
              </a:spcAft>
              <a:buSzPts val="1800"/>
              <a:buChar char="●"/>
            </a:pPr>
            <a:r>
              <a:rPr lang="es"/>
              <a:t>No van a poder interpretar correctamente el </a:t>
            </a:r>
            <a:r>
              <a:rPr b="1" lang="es"/>
              <a:t>impacto</a:t>
            </a:r>
            <a:r>
              <a:rPr lang="es"/>
              <a:t> de sus resultados</a:t>
            </a:r>
            <a:endParaRPr/>
          </a:p>
          <a:p>
            <a:pPr indent="-317500" lvl="1" marL="914400" rtl="0" algn="l">
              <a:spcBef>
                <a:spcPts val="1000"/>
              </a:spcBef>
              <a:spcAft>
                <a:spcPts val="0"/>
              </a:spcAft>
              <a:buSzPts val="1400"/>
              <a:buChar char="○"/>
            </a:pPr>
            <a:r>
              <a:rPr lang="es"/>
              <a:t>Impacto en métricas de negocios, por ejemplo evaluado a través de test A/B</a:t>
            </a:r>
            <a:endParaRPr/>
          </a:p>
          <a:p>
            <a:pPr indent="-317500" lvl="1" marL="914400" rtl="0" algn="l">
              <a:spcBef>
                <a:spcPts val="1000"/>
              </a:spcBef>
              <a:spcAft>
                <a:spcPts val="0"/>
              </a:spcAft>
              <a:buSzPts val="1400"/>
              <a:buChar char="○"/>
            </a:pPr>
            <a:r>
              <a:rPr lang="es"/>
              <a:t>Impacto a largo plazo, como inclusión de bias, unfairness, information leaks</a:t>
            </a:r>
            <a:endParaRPr/>
          </a:p>
          <a:p>
            <a:pPr indent="-342900" lvl="0" marL="457200" rtl="0" algn="l">
              <a:spcBef>
                <a:spcPts val="1000"/>
              </a:spcBef>
              <a:spcAft>
                <a:spcPts val="1000"/>
              </a:spcAft>
              <a:buSzPts val="1800"/>
              <a:buChar char="●"/>
            </a:pPr>
            <a:r>
              <a:rPr lang="es"/>
              <a:t>Van a perder mucho tiempo en desarrollar modelos que no responden la pregunta correcta, y por lo tanto no son accionables.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311700" y="315925"/>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600"/>
              <a:t>¿Qué pasa si queremos hacer Data Science sin entender Machine Learning?</a:t>
            </a:r>
            <a:endParaRPr sz="3600"/>
          </a:p>
        </p:txBody>
      </p:sp>
      <p:sp>
        <p:nvSpPr>
          <p:cNvPr id="214" name="Google Shape;214;p24"/>
          <p:cNvSpPr txBox="1"/>
          <p:nvPr>
            <p:ph idx="1" type="body"/>
          </p:nvPr>
        </p:nvSpPr>
        <p:spPr>
          <a:xfrm>
            <a:off x="311700" y="1872950"/>
            <a:ext cx="8520600" cy="255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Van a estar limitados a análisis simples. O si deciden usar modelos sin saber cómo funcionan...</a:t>
            </a:r>
            <a:endParaRPr/>
          </a:p>
          <a:p>
            <a:pPr indent="-342900" lvl="0" marL="457200" rtl="0" algn="l">
              <a:spcBef>
                <a:spcPts val="1000"/>
              </a:spcBef>
              <a:spcAft>
                <a:spcPts val="0"/>
              </a:spcAft>
              <a:buSzPts val="1800"/>
              <a:buChar char="●"/>
            </a:pPr>
            <a:r>
              <a:rPr lang="es"/>
              <a:t>No van a entender qué tipo de restricciones están imponiendo al modelado, por ejemplo, modelos lineales, hiperplanos, etc.</a:t>
            </a:r>
            <a:endParaRPr/>
          </a:p>
          <a:p>
            <a:pPr indent="-342900" lvl="0" marL="457200" rtl="0" algn="l">
              <a:spcBef>
                <a:spcPts val="1000"/>
              </a:spcBef>
              <a:spcAft>
                <a:spcPts val="0"/>
              </a:spcAft>
              <a:buSzPts val="1800"/>
              <a:buChar char="●"/>
            </a:pPr>
            <a:r>
              <a:rPr lang="es"/>
              <a:t>Van a aplicar modelos a conjuntos de datos para los cuales no son adecuados, por ejemplo, falta de normalización.</a:t>
            </a:r>
            <a:endParaRPr/>
          </a:p>
          <a:p>
            <a:pPr indent="-342900" lvl="0" marL="457200" rtl="0" algn="l">
              <a:spcBef>
                <a:spcPts val="1000"/>
              </a:spcBef>
              <a:spcAft>
                <a:spcPts val="1000"/>
              </a:spcAft>
              <a:buSzPts val="1800"/>
              <a:buChar char="●"/>
            </a:pPr>
            <a:r>
              <a:rPr lang="es"/>
              <a:t>No van a saber optimizar correctamente los modelos.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t>Análisis y Visualización de </a:t>
            </a:r>
            <a:r>
              <a:rPr b="1" lang="es" u="sng">
                <a:solidFill>
                  <a:srgbClr val="1D7E74"/>
                </a:solidFill>
              </a:rPr>
              <a:t>Datos</a:t>
            </a:r>
            <a:endParaRPr b="1" u="sng">
              <a:solidFill>
                <a:srgbClr val="1D7E7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Recolectemos algunos datos</a:t>
            </a:r>
            <a:endParaRPr/>
          </a:p>
        </p:txBody>
      </p:sp>
      <p:sp>
        <p:nvSpPr>
          <p:cNvPr id="225" name="Google Shape;225;p26"/>
          <p:cNvSpPr txBox="1"/>
          <p:nvPr>
            <p:ph idx="1" type="body"/>
          </p:nvPr>
        </p:nvSpPr>
        <p:spPr>
          <a:xfrm>
            <a:off x="311700" y="1225225"/>
            <a:ext cx="8520600" cy="335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Vamos a generar un dataset para explorar y trabajar durante estas clases. </a:t>
            </a:r>
            <a:endParaRPr/>
          </a:p>
          <a:p>
            <a:pPr indent="0" lvl="0" marL="0" rtl="0" algn="l">
              <a:spcBef>
                <a:spcPts val="1600"/>
              </a:spcBef>
              <a:spcAft>
                <a:spcPts val="0"/>
              </a:spcAft>
              <a:buNone/>
            </a:pPr>
            <a:r>
              <a:rPr lang="es"/>
              <a:t>Completen el formulario en </a:t>
            </a:r>
            <a:r>
              <a:rPr lang="es" u="sng">
                <a:solidFill>
                  <a:schemeClr val="hlink"/>
                </a:solidFill>
                <a:hlinkClick r:id="rId3"/>
              </a:rPr>
              <a:t>este link</a:t>
            </a:r>
            <a:endParaRPr/>
          </a:p>
          <a:p>
            <a:pPr indent="0" lvl="0" marL="0" rtl="0" algn="l">
              <a:spcBef>
                <a:spcPts val="1600"/>
              </a:spcBef>
              <a:spcAft>
                <a:spcPts val="0"/>
              </a:spcAft>
              <a:buNone/>
            </a:pPr>
            <a:r>
              <a:rPr lang="es"/>
              <a:t>Respuestas en </a:t>
            </a:r>
            <a:r>
              <a:rPr lang="es" u="sng">
                <a:solidFill>
                  <a:schemeClr val="hlink"/>
                </a:solidFill>
                <a:hlinkClick r:id="rId4"/>
              </a:rPr>
              <a:t>este link</a:t>
            </a:r>
            <a:endParaRPr/>
          </a:p>
          <a:p>
            <a:pPr indent="-317500" lvl="0" marL="457200" rtl="0" algn="l">
              <a:spcBef>
                <a:spcPts val="1600"/>
              </a:spcBef>
              <a:spcAft>
                <a:spcPts val="0"/>
              </a:spcAft>
              <a:buSzPts val="1400"/>
              <a:buChar char="●"/>
            </a:pPr>
            <a:r>
              <a:rPr lang="es" sz="1400"/>
              <a:t>Es anónimo, como podrán ver en la hoja de respuestas</a:t>
            </a:r>
            <a:endParaRPr sz="1400"/>
          </a:p>
          <a:p>
            <a:pPr indent="-317500" lvl="0" marL="457200" rtl="0" algn="l">
              <a:spcBef>
                <a:spcPts val="0"/>
              </a:spcBef>
              <a:spcAft>
                <a:spcPts val="0"/>
              </a:spcAft>
              <a:buSzPts val="1400"/>
              <a:buChar char="●"/>
            </a:pPr>
            <a:r>
              <a:rPr lang="es" sz="1400"/>
              <a:t>Se puede responder más de una vez, por ejemplo poniéndose en lugar de alguna otra persona que conozcan</a:t>
            </a:r>
            <a:endParaRPr sz="1400"/>
          </a:p>
          <a:p>
            <a:pPr indent="-317500" lvl="0" marL="457200" rtl="0" algn="l">
              <a:spcBef>
                <a:spcPts val="0"/>
              </a:spcBef>
              <a:spcAft>
                <a:spcPts val="0"/>
              </a:spcAft>
              <a:buSzPts val="1400"/>
              <a:buChar char="●"/>
            </a:pPr>
            <a:r>
              <a:rPr lang="es" sz="1400"/>
              <a:t>Los datos pueden ser ficticios, pero traten de que sean realistas</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Analizando los datos con notebooks.</a:t>
            </a:r>
            <a:endParaRPr/>
          </a:p>
        </p:txBody>
      </p:sp>
      <p:sp>
        <p:nvSpPr>
          <p:cNvPr id="231" name="Google Shape;231;p27"/>
          <p:cNvSpPr txBox="1"/>
          <p:nvPr>
            <p:ph idx="1" type="body"/>
          </p:nvPr>
        </p:nvSpPr>
        <p:spPr>
          <a:xfrm>
            <a:off x="311700" y="1225225"/>
            <a:ext cx="8520600" cy="33540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s"/>
              <a:t>Si van a trabajar localmente, clonen </a:t>
            </a:r>
            <a:r>
              <a:rPr lang="es" u="sng">
                <a:solidFill>
                  <a:schemeClr val="hlink"/>
                </a:solidFill>
                <a:hlinkClick r:id="rId3"/>
              </a:rPr>
              <a:t>el repositorio de la cátedra</a:t>
            </a:r>
            <a:r>
              <a:rPr lang="es"/>
              <a:t> en su computadora</a:t>
            </a:r>
            <a:endParaRPr/>
          </a:p>
          <a:p>
            <a:pPr indent="-342900" lvl="0" marL="457200" rtl="0" algn="l">
              <a:spcBef>
                <a:spcPts val="1000"/>
              </a:spcBef>
              <a:spcAft>
                <a:spcPts val="0"/>
              </a:spcAft>
              <a:buSzPts val="1800"/>
              <a:buAutoNum type="arabicPeriod"/>
            </a:pPr>
            <a:r>
              <a:rPr lang="es"/>
              <a:t>Abran la planilla con respuestas y descarguen el archivo con formato csv en la misma carpeta del repositorio.</a:t>
            </a:r>
            <a:endParaRPr/>
          </a:p>
          <a:p>
            <a:pPr indent="-342900" lvl="0" marL="457200" rtl="0" algn="l">
              <a:spcBef>
                <a:spcPts val="1000"/>
              </a:spcBef>
              <a:spcAft>
                <a:spcPts val="0"/>
              </a:spcAft>
              <a:buSzPts val="1800"/>
              <a:buAutoNum type="arabicPeriod"/>
            </a:pPr>
            <a:r>
              <a:rPr lang="es"/>
              <a:t>Abran una notebook nueva, ya sea en su entorno local con JupyterLab, o en un entorno online con Colaboratory.</a:t>
            </a:r>
            <a:endParaRPr/>
          </a:p>
          <a:p>
            <a:pPr indent="-342900" lvl="0" marL="457200" rtl="0" algn="l">
              <a:spcBef>
                <a:spcPts val="1000"/>
              </a:spcBef>
              <a:spcAft>
                <a:spcPts val="0"/>
              </a:spcAft>
              <a:buSzPts val="1800"/>
              <a:buAutoNum type="arabicPeriod"/>
            </a:pPr>
            <a:r>
              <a:rPr lang="es"/>
              <a:t>Otros recursos:</a:t>
            </a:r>
            <a:endParaRPr/>
          </a:p>
          <a:p>
            <a:pPr indent="-317500" lvl="1" marL="914400" rtl="0" algn="l">
              <a:spcBef>
                <a:spcPts val="1600"/>
              </a:spcBef>
              <a:spcAft>
                <a:spcPts val="0"/>
              </a:spcAft>
              <a:buSzPts val="1400"/>
              <a:buAutoNum type="alphaLcPeriod"/>
            </a:pPr>
            <a:r>
              <a:rPr lang="es" sz="1400" u="sng">
                <a:solidFill>
                  <a:srgbClr val="249C90"/>
                </a:solidFill>
                <a:hlinkClick r:id="rId4"/>
              </a:rPr>
              <a:t>Tutorial básico de pandas en castellano</a:t>
            </a:r>
            <a:r>
              <a:rPr lang="es" sz="1400">
                <a:solidFill>
                  <a:srgbClr val="249C90"/>
                </a:solidFill>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490250" y="450150"/>
            <a:ext cx="798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Demo con Notebook </a:t>
            </a:r>
            <a:endParaRPr/>
          </a:p>
          <a:p>
            <a:pPr indent="0" lvl="0" marL="0" rtl="0" algn="l">
              <a:spcBef>
                <a:spcPts val="0"/>
              </a:spcBef>
              <a:spcAft>
                <a:spcPts val="0"/>
              </a:spcAft>
              <a:buNone/>
            </a:pPr>
            <a:r>
              <a:rPr lang="es" sz="3400"/>
              <a:t>01</a:t>
            </a:r>
            <a:r>
              <a:rPr lang="es" sz="3400"/>
              <a:t>_leer_csv.ipynb [</a:t>
            </a:r>
            <a:r>
              <a:rPr lang="es" sz="3400" u="sng">
                <a:solidFill>
                  <a:schemeClr val="hlink"/>
                </a:solidFill>
                <a:hlinkClick r:id="rId3"/>
              </a:rPr>
              <a:t>Colab</a:t>
            </a:r>
            <a:r>
              <a:rPr lang="es" sz="3400"/>
              <a:t>] [</a:t>
            </a:r>
            <a:r>
              <a:rPr lang="es" sz="3400" u="sng">
                <a:solidFill>
                  <a:schemeClr val="hlink"/>
                </a:solidFill>
                <a:hlinkClick r:id="rId4"/>
              </a:rPr>
              <a:t>JupyterLab</a:t>
            </a:r>
            <a:r>
              <a:rPr lang="es" sz="3400"/>
              <a:t>]</a:t>
            </a:r>
            <a:endParaRPr sz="3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s" u="sng">
                <a:solidFill>
                  <a:srgbClr val="1D7E74"/>
                </a:solidFill>
              </a:rPr>
              <a:t>Análisis</a:t>
            </a:r>
            <a:r>
              <a:rPr lang="es"/>
              <a:t> y Visualización </a:t>
            </a:r>
            <a:r>
              <a:rPr b="1" lang="es" u="sng">
                <a:solidFill>
                  <a:srgbClr val="1D7E74"/>
                </a:solidFill>
              </a:rPr>
              <a:t>de </a:t>
            </a:r>
            <a:r>
              <a:rPr b="1" lang="es" u="sng">
                <a:solidFill>
                  <a:srgbClr val="1D7E74"/>
                </a:solidFill>
              </a:rPr>
              <a:t>Datos</a:t>
            </a:r>
            <a:endParaRPr b="1" u="sng">
              <a:solidFill>
                <a:srgbClr val="1D7E74"/>
              </a:solidFill>
            </a:endParaRPr>
          </a:p>
          <a:p>
            <a:pPr indent="0" lvl="0" marL="0" rtl="0" algn="ctr">
              <a:spcBef>
                <a:spcPts val="0"/>
              </a:spcBef>
              <a:spcAft>
                <a:spcPts val="0"/>
              </a:spcAft>
              <a:buNone/>
            </a:pPr>
            <a:r>
              <a:t/>
            </a:r>
            <a:endParaRPr b="1" u="sng">
              <a:solidFill>
                <a:srgbClr val="990000"/>
              </a:solidFill>
            </a:endParaRPr>
          </a:p>
          <a:p>
            <a:pPr indent="0" lvl="0" marL="0" rtl="0" algn="ctr">
              <a:spcBef>
                <a:spcPts val="0"/>
              </a:spcBef>
              <a:spcAft>
                <a:spcPts val="0"/>
              </a:spcAft>
              <a:buNone/>
            </a:pPr>
            <a:r>
              <a:rPr lang="es"/>
              <a:t>Estadística?</a:t>
            </a:r>
            <a:endParaRPr b="1">
              <a:solidFill>
                <a:srgbClr val="99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Estadística: Datos y Probabilidad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311700" y="316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Estadística</a:t>
            </a:r>
            <a:endParaRPr/>
          </a:p>
        </p:txBody>
      </p:sp>
      <p:sp>
        <p:nvSpPr>
          <p:cNvPr id="252" name="Google Shape;252;p31"/>
          <p:cNvSpPr txBox="1"/>
          <p:nvPr>
            <p:ph idx="1" type="body"/>
          </p:nvPr>
        </p:nvSpPr>
        <p:spPr>
          <a:xfrm>
            <a:off x="311700" y="1300200"/>
            <a:ext cx="4205400" cy="343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600"/>
              <a:t>Unión de :</a:t>
            </a:r>
            <a:endParaRPr sz="1600"/>
          </a:p>
          <a:p>
            <a:pPr indent="-330200" lvl="0" marL="457200" rtl="0" algn="l">
              <a:lnSpc>
                <a:spcPct val="115000"/>
              </a:lnSpc>
              <a:spcBef>
                <a:spcPts val="1600"/>
              </a:spcBef>
              <a:spcAft>
                <a:spcPts val="0"/>
              </a:spcAft>
              <a:buSzPts val="1600"/>
              <a:buChar char="●"/>
            </a:pPr>
            <a:r>
              <a:rPr b="1" lang="es" sz="1600"/>
              <a:t>Teoría de Probabilidades:</a:t>
            </a:r>
            <a:endParaRPr b="1" sz="1600"/>
          </a:p>
          <a:p>
            <a:pPr indent="0" lvl="0" marL="457200" rtl="0" algn="l">
              <a:lnSpc>
                <a:spcPct val="115000"/>
              </a:lnSpc>
              <a:spcBef>
                <a:spcPts val="1600"/>
              </a:spcBef>
              <a:spcAft>
                <a:spcPts val="0"/>
              </a:spcAft>
              <a:buNone/>
            </a:pPr>
            <a:r>
              <a:rPr lang="es" sz="1600"/>
              <a:t>Azar. Hueso de astrágalo (taba), predecesor del dado</a:t>
            </a:r>
            <a:endParaRPr sz="1600"/>
          </a:p>
          <a:p>
            <a:pPr indent="0" lvl="0" marL="0" rtl="0" algn="l">
              <a:lnSpc>
                <a:spcPct val="115000"/>
              </a:lnSpc>
              <a:spcBef>
                <a:spcPts val="1600"/>
              </a:spcBef>
              <a:spcAft>
                <a:spcPts val="0"/>
              </a:spcAft>
              <a:buNone/>
            </a:pPr>
            <a:r>
              <a:t/>
            </a:r>
            <a:endParaRPr sz="1600"/>
          </a:p>
          <a:p>
            <a:pPr indent="-330200" lvl="0" marL="457200" rtl="0" algn="l">
              <a:lnSpc>
                <a:spcPct val="115000"/>
              </a:lnSpc>
              <a:spcBef>
                <a:spcPts val="1600"/>
              </a:spcBef>
              <a:spcAft>
                <a:spcPts val="0"/>
              </a:spcAft>
              <a:buSzPts val="1600"/>
              <a:buChar char="●"/>
            </a:pPr>
            <a:r>
              <a:rPr b="1" lang="es" sz="1600"/>
              <a:t>“Estadística” (o ciencia del Estado)</a:t>
            </a:r>
            <a:r>
              <a:rPr lang="es" sz="1600"/>
              <a:t>:</a:t>
            </a:r>
            <a:endParaRPr sz="1600"/>
          </a:p>
          <a:p>
            <a:pPr indent="0" lvl="0" marL="457200" rtl="0" algn="l">
              <a:lnSpc>
                <a:spcPct val="115000"/>
              </a:lnSpc>
              <a:spcBef>
                <a:spcPts val="1600"/>
              </a:spcBef>
              <a:spcAft>
                <a:spcPts val="1400"/>
              </a:spcAft>
              <a:buNone/>
            </a:pPr>
            <a:r>
              <a:rPr lang="es" sz="1600"/>
              <a:t>Recolección y uso de datos</a:t>
            </a:r>
            <a:endParaRPr sz="1600"/>
          </a:p>
        </p:txBody>
      </p:sp>
      <p:pic>
        <p:nvPicPr>
          <p:cNvPr id="253" name="Google Shape;253;p31"/>
          <p:cNvPicPr preferRelativeResize="0"/>
          <p:nvPr/>
        </p:nvPicPr>
        <p:blipFill>
          <a:blip r:embed="rId3">
            <a:alphaModFix/>
          </a:blip>
          <a:stretch>
            <a:fillRect/>
          </a:stretch>
        </p:blipFill>
        <p:spPr>
          <a:xfrm>
            <a:off x="4485300" y="2479825"/>
            <a:ext cx="4620974" cy="2190374"/>
          </a:xfrm>
          <a:prstGeom prst="rect">
            <a:avLst/>
          </a:prstGeom>
          <a:noFill/>
          <a:ln>
            <a:noFill/>
          </a:ln>
        </p:spPr>
      </p:pic>
      <p:pic>
        <p:nvPicPr>
          <p:cNvPr id="254" name="Google Shape;254;p31"/>
          <p:cNvPicPr preferRelativeResize="0"/>
          <p:nvPr/>
        </p:nvPicPr>
        <p:blipFill>
          <a:blip r:embed="rId4">
            <a:alphaModFix/>
          </a:blip>
          <a:stretch>
            <a:fillRect/>
          </a:stretch>
        </p:blipFill>
        <p:spPr>
          <a:xfrm>
            <a:off x="6446216" y="152400"/>
            <a:ext cx="2583864" cy="1937898"/>
          </a:xfrm>
          <a:prstGeom prst="rect">
            <a:avLst/>
          </a:prstGeom>
          <a:noFill/>
          <a:ln>
            <a:noFill/>
          </a:ln>
        </p:spPr>
      </p:pic>
      <p:sp>
        <p:nvSpPr>
          <p:cNvPr id="255" name="Google Shape;255;p31"/>
          <p:cNvSpPr txBox="1"/>
          <p:nvPr/>
        </p:nvSpPr>
        <p:spPr>
          <a:xfrm>
            <a:off x="7027500" y="1781784"/>
            <a:ext cx="2037600" cy="1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rgbClr val="FFFFFF"/>
                </a:solidFill>
                <a:latin typeface="Open Sans"/>
                <a:ea typeface="Open Sans"/>
                <a:cs typeface="Open Sans"/>
                <a:sym typeface="Open Sans"/>
              </a:rPr>
              <a:t>de Lucas Aimaretto</a:t>
            </a:r>
            <a:endParaRPr sz="1100">
              <a:solidFill>
                <a:srgbClr val="FFFFFF"/>
              </a:solidFill>
              <a:latin typeface="Open Sans"/>
              <a:ea typeface="Open Sans"/>
              <a:cs typeface="Open Sans"/>
              <a:sym typeface="Open Sans"/>
            </a:endParaRPr>
          </a:p>
        </p:txBody>
      </p:sp>
      <p:pic>
        <p:nvPicPr>
          <p:cNvPr id="256" name="Google Shape;256;p31"/>
          <p:cNvPicPr preferRelativeResize="0"/>
          <p:nvPr/>
        </p:nvPicPr>
        <p:blipFill>
          <a:blip r:embed="rId5">
            <a:alphaModFix/>
          </a:blip>
          <a:stretch>
            <a:fillRect/>
          </a:stretch>
        </p:blipFill>
        <p:spPr>
          <a:xfrm>
            <a:off x="4698650" y="427100"/>
            <a:ext cx="2128566" cy="14010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Profes</a:t>
            </a:r>
            <a:endParaRPr/>
          </a:p>
        </p:txBody>
      </p:sp>
      <p:sp>
        <p:nvSpPr>
          <p:cNvPr id="69" name="Google Shape;69;p14"/>
          <p:cNvSpPr txBox="1"/>
          <p:nvPr>
            <p:ph idx="4294967295" type="body"/>
          </p:nvPr>
        </p:nvSpPr>
        <p:spPr>
          <a:xfrm>
            <a:off x="311700" y="3027738"/>
            <a:ext cx="3819900" cy="10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Valeria</a:t>
            </a:r>
            <a:r>
              <a:rPr lang="es"/>
              <a:t> Rulloni</a:t>
            </a:r>
            <a:endParaRPr/>
          </a:p>
          <a:p>
            <a:pPr indent="0" lvl="0" marL="0" rtl="0" algn="ctr">
              <a:spcBef>
                <a:spcPts val="1600"/>
              </a:spcBef>
              <a:spcAft>
                <a:spcPts val="0"/>
              </a:spcAft>
              <a:buNone/>
            </a:pPr>
            <a:r>
              <a:rPr lang="es" sz="1400"/>
              <a:t>Profe en FCEFyN y MEA - </a:t>
            </a:r>
            <a:r>
              <a:rPr lang="es" sz="1400"/>
              <a:t>UNC</a:t>
            </a:r>
            <a:endParaRPr sz="1400"/>
          </a:p>
          <a:p>
            <a:pPr indent="0" lvl="0" marL="0" rtl="0" algn="ctr">
              <a:spcBef>
                <a:spcPts val="0"/>
              </a:spcBef>
              <a:spcAft>
                <a:spcPts val="0"/>
              </a:spcAft>
              <a:buNone/>
            </a:pPr>
            <a:r>
              <a:rPr lang="es" sz="1400"/>
              <a:t>Lic. en Matemática, Mgtr. Estadística Aplicada  y Dra. en Cs. de la Ingeniería.</a:t>
            </a:r>
            <a:endParaRPr sz="1400"/>
          </a:p>
          <a:p>
            <a:pPr indent="0" lvl="0" marL="0" rtl="0" algn="ctr">
              <a:spcBef>
                <a:spcPts val="0"/>
              </a:spcBef>
              <a:spcAft>
                <a:spcPts val="0"/>
              </a:spcAft>
              <a:buNone/>
            </a:pPr>
            <a:r>
              <a:rPr lang="es" sz="1400"/>
              <a:t>Trabajo en Procesamiento de Imágenes</a:t>
            </a:r>
            <a:br>
              <a:rPr lang="es" sz="1400"/>
            </a:br>
            <a:r>
              <a:rPr lang="es" sz="1400" u="sng">
                <a:solidFill>
                  <a:schemeClr val="hlink"/>
                </a:solidFill>
                <a:hlinkClick r:id="rId3"/>
              </a:rPr>
              <a:t>vrulloni@unc.edu.ar</a:t>
            </a:r>
            <a:endParaRPr sz="1400"/>
          </a:p>
          <a:p>
            <a:pPr indent="0" lvl="0" marL="0" rtl="0" algn="ctr">
              <a:spcBef>
                <a:spcPts val="0"/>
              </a:spcBef>
              <a:spcAft>
                <a:spcPts val="0"/>
              </a:spcAft>
              <a:buNone/>
            </a:pPr>
            <a:r>
              <a:t/>
            </a:r>
            <a:endParaRPr sz="1400"/>
          </a:p>
          <a:p>
            <a:pPr indent="0" lvl="0" marL="0" rtl="0" algn="ctr">
              <a:spcBef>
                <a:spcPts val="0"/>
              </a:spcBef>
              <a:spcAft>
                <a:spcPts val="1600"/>
              </a:spcAft>
              <a:buNone/>
            </a:pPr>
            <a:r>
              <a:t/>
            </a:r>
            <a:endParaRPr sz="1400"/>
          </a:p>
        </p:txBody>
      </p:sp>
      <p:sp>
        <p:nvSpPr>
          <p:cNvPr id="70" name="Google Shape;70;p14"/>
          <p:cNvSpPr txBox="1"/>
          <p:nvPr>
            <p:ph idx="4294967295" type="body"/>
          </p:nvPr>
        </p:nvSpPr>
        <p:spPr>
          <a:xfrm>
            <a:off x="4862175" y="3027738"/>
            <a:ext cx="4120500" cy="10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Milagro Teruel</a:t>
            </a:r>
            <a:endParaRPr/>
          </a:p>
          <a:p>
            <a:pPr indent="0" lvl="0" marL="0" rtl="0" algn="ctr">
              <a:lnSpc>
                <a:spcPct val="115000"/>
              </a:lnSpc>
              <a:spcBef>
                <a:spcPts val="1600"/>
              </a:spcBef>
              <a:spcAft>
                <a:spcPts val="0"/>
              </a:spcAft>
              <a:buNone/>
            </a:pPr>
            <a:r>
              <a:rPr lang="es" sz="1400"/>
              <a:t>Profe en FaMAF </a:t>
            </a:r>
            <a:r>
              <a:rPr lang="es" sz="1400"/>
              <a:t>UNC</a:t>
            </a:r>
            <a:endParaRPr sz="1400"/>
          </a:p>
          <a:p>
            <a:pPr indent="0" lvl="0" marL="0" rtl="0" algn="ctr">
              <a:lnSpc>
                <a:spcPct val="115000"/>
              </a:lnSpc>
              <a:spcBef>
                <a:spcPts val="0"/>
              </a:spcBef>
              <a:spcAft>
                <a:spcPts val="0"/>
              </a:spcAft>
              <a:buNone/>
            </a:pPr>
            <a:r>
              <a:rPr lang="es" sz="1400"/>
              <a:t>Data Scientists en Upwork</a:t>
            </a:r>
            <a:endParaRPr sz="1400"/>
          </a:p>
          <a:p>
            <a:pPr indent="0" lvl="0" marL="0" rtl="0" algn="ctr">
              <a:spcBef>
                <a:spcPts val="0"/>
              </a:spcBef>
              <a:spcAft>
                <a:spcPts val="0"/>
              </a:spcAft>
              <a:buNone/>
            </a:pPr>
            <a:r>
              <a:rPr lang="es" sz="1400"/>
              <a:t>(Casi) doctorado en Cs de la Computación, en deep learning para datos educativos</a:t>
            </a:r>
            <a:endParaRPr sz="1400"/>
          </a:p>
          <a:p>
            <a:pPr indent="0" lvl="0" marL="0" rtl="0" algn="ctr">
              <a:lnSpc>
                <a:spcPct val="115000"/>
              </a:lnSpc>
              <a:spcBef>
                <a:spcPts val="0"/>
              </a:spcBef>
              <a:spcAft>
                <a:spcPts val="0"/>
              </a:spcAft>
              <a:buNone/>
            </a:pPr>
            <a:r>
              <a:rPr lang="es" sz="1400" u="sng">
                <a:solidFill>
                  <a:schemeClr val="hlink"/>
                </a:solidFill>
                <a:hlinkClick r:id="rId4"/>
              </a:rPr>
              <a:t>mteruel@unc.edu.ar</a:t>
            </a:r>
            <a:endParaRPr sz="1400"/>
          </a:p>
        </p:txBody>
      </p:sp>
      <p:pic>
        <p:nvPicPr>
          <p:cNvPr id="71" name="Google Shape;71;p14"/>
          <p:cNvPicPr preferRelativeResize="0"/>
          <p:nvPr/>
        </p:nvPicPr>
        <p:blipFill>
          <a:blip r:embed="rId5">
            <a:alphaModFix/>
          </a:blip>
          <a:stretch>
            <a:fillRect/>
          </a:stretch>
        </p:blipFill>
        <p:spPr>
          <a:xfrm>
            <a:off x="6102711" y="1229748"/>
            <a:ext cx="1639300" cy="1639300"/>
          </a:xfrm>
          <a:prstGeom prst="rect">
            <a:avLst/>
          </a:prstGeom>
          <a:noFill/>
          <a:ln>
            <a:noFill/>
          </a:ln>
        </p:spPr>
      </p:pic>
      <p:pic>
        <p:nvPicPr>
          <p:cNvPr id="72" name="Google Shape;72;p14"/>
          <p:cNvPicPr preferRelativeResize="0"/>
          <p:nvPr/>
        </p:nvPicPr>
        <p:blipFill>
          <a:blip r:embed="rId6">
            <a:alphaModFix/>
          </a:blip>
          <a:stretch>
            <a:fillRect/>
          </a:stretch>
        </p:blipFill>
        <p:spPr>
          <a:xfrm>
            <a:off x="1627381" y="1152975"/>
            <a:ext cx="1344614" cy="17928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330200" lvl="0" marL="457200" rtl="0" algn="l">
              <a:spcBef>
                <a:spcPts val="1600"/>
              </a:spcBef>
              <a:spcAft>
                <a:spcPts val="0"/>
              </a:spcAft>
              <a:buSzPts val="1600"/>
              <a:buChar char="●"/>
            </a:pPr>
            <a:r>
              <a:rPr lang="es" sz="1600"/>
              <a:t>Descripción de datos</a:t>
            </a:r>
            <a:endParaRPr sz="1600"/>
          </a:p>
          <a:p>
            <a:pPr indent="-330200" lvl="0" marL="457200" rtl="0" algn="l">
              <a:spcBef>
                <a:spcPts val="0"/>
              </a:spcBef>
              <a:spcAft>
                <a:spcPts val="0"/>
              </a:spcAft>
              <a:buSzPts val="1600"/>
              <a:buChar char="●"/>
            </a:pPr>
            <a:r>
              <a:rPr lang="es" sz="1600"/>
              <a:t>Análisis de muestras</a:t>
            </a:r>
            <a:endParaRPr sz="1600"/>
          </a:p>
          <a:p>
            <a:pPr indent="-330200" lvl="0" marL="457200" rtl="0" algn="l">
              <a:spcBef>
                <a:spcPts val="0"/>
              </a:spcBef>
              <a:spcAft>
                <a:spcPts val="0"/>
              </a:spcAft>
              <a:buSzPts val="1600"/>
              <a:buChar char="●"/>
            </a:pPr>
            <a:r>
              <a:rPr lang="es" sz="1600"/>
              <a:t>Contrastación de Hipótesis, toma de decisiones</a:t>
            </a:r>
            <a:endParaRPr sz="1600"/>
          </a:p>
          <a:p>
            <a:pPr indent="-330200" lvl="0" marL="457200" rtl="0" algn="l">
              <a:spcBef>
                <a:spcPts val="0"/>
              </a:spcBef>
              <a:spcAft>
                <a:spcPts val="0"/>
              </a:spcAft>
              <a:buSzPts val="1600"/>
              <a:buChar char="●"/>
            </a:pPr>
            <a:r>
              <a:rPr lang="es" sz="1600"/>
              <a:t>Medición de relaciones</a:t>
            </a:r>
            <a:endParaRPr sz="1600"/>
          </a:p>
          <a:p>
            <a:pPr indent="-330200" lvl="0" marL="457200" rtl="0" algn="l">
              <a:spcBef>
                <a:spcPts val="0"/>
              </a:spcBef>
              <a:spcAft>
                <a:spcPts val="0"/>
              </a:spcAft>
              <a:buSzPts val="1600"/>
              <a:buChar char="●"/>
            </a:pPr>
            <a:r>
              <a:rPr lang="es" sz="1600"/>
              <a:t>Inferencia</a:t>
            </a:r>
            <a:endParaRPr sz="1600"/>
          </a:p>
          <a:p>
            <a:pPr indent="-330200" lvl="0" marL="457200" rtl="0" algn="l">
              <a:spcBef>
                <a:spcPts val="0"/>
              </a:spcBef>
              <a:spcAft>
                <a:spcPts val="0"/>
              </a:spcAft>
              <a:buSzPts val="1600"/>
              <a:buChar char="●"/>
            </a:pPr>
            <a:r>
              <a:rPr lang="es" sz="1600"/>
              <a:t>Predicción, etc...</a:t>
            </a:r>
            <a:endParaRPr sz="1600"/>
          </a:p>
          <a:p>
            <a:pPr indent="0" lvl="0" marL="0" rtl="0" algn="l">
              <a:spcBef>
                <a:spcPts val="1600"/>
              </a:spcBef>
              <a:spcAft>
                <a:spcPts val="1600"/>
              </a:spcAft>
              <a:buNone/>
            </a:pPr>
            <a:r>
              <a:t/>
            </a:r>
            <a:endParaRPr sz="1600"/>
          </a:p>
        </p:txBody>
      </p:sp>
      <p:sp>
        <p:nvSpPr>
          <p:cNvPr id="262" name="Google Shape;262;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600"/>
              <a:t>Utilidad de la Estadística: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Estadística</a:t>
            </a:r>
            <a:endParaRPr/>
          </a:p>
        </p:txBody>
      </p:sp>
      <p:sp>
        <p:nvSpPr>
          <p:cNvPr id="268" name="Google Shape;268;p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Ejemplo 1:</a:t>
            </a:r>
            <a:endParaRPr sz="1600"/>
          </a:p>
          <a:p>
            <a:pPr indent="0" lvl="0" marL="457200" rtl="0" algn="l">
              <a:spcBef>
                <a:spcPts val="1600"/>
              </a:spcBef>
              <a:spcAft>
                <a:spcPts val="0"/>
              </a:spcAft>
              <a:buNone/>
            </a:pPr>
            <a:r>
              <a:rPr lang="es" sz="1600"/>
              <a:t>Se requiere un estudio antropométrico de los habitantes de la Argentina</a:t>
            </a:r>
            <a:endParaRPr sz="1600"/>
          </a:p>
          <a:p>
            <a:pPr indent="0" lvl="0" marL="457200" rtl="0" algn="l">
              <a:spcBef>
                <a:spcPts val="1600"/>
              </a:spcBef>
              <a:spcAft>
                <a:spcPts val="0"/>
              </a:spcAft>
              <a:buNone/>
            </a:pPr>
            <a:r>
              <a:rPr lang="es" sz="1600"/>
              <a:t>Hay que identificar l</a:t>
            </a:r>
            <a:r>
              <a:rPr lang="es" sz="1600"/>
              <a:t>as partes básicas necesarias</a:t>
            </a:r>
            <a:endParaRPr sz="1600"/>
          </a:p>
          <a:p>
            <a:pPr indent="-330200" lvl="1" marL="914400" rtl="0" algn="l">
              <a:spcBef>
                <a:spcPts val="1600"/>
              </a:spcBef>
              <a:spcAft>
                <a:spcPts val="0"/>
              </a:spcAft>
              <a:buSzPts val="1600"/>
              <a:buChar char="○"/>
            </a:pPr>
            <a:r>
              <a:rPr b="1" lang="es" sz="1600"/>
              <a:t>Población:</a:t>
            </a:r>
            <a:r>
              <a:rPr lang="es" sz="1600"/>
              <a:t> </a:t>
            </a:r>
            <a:r>
              <a:rPr lang="es" sz="1600"/>
              <a:t>L</a:t>
            </a:r>
            <a:r>
              <a:rPr lang="es" sz="1600"/>
              <a:t>os habitantes de Argentina (en mayo del 2020).</a:t>
            </a:r>
            <a:endParaRPr sz="1600"/>
          </a:p>
          <a:p>
            <a:pPr indent="-330200" lvl="1" marL="914400" rtl="0" algn="l">
              <a:spcBef>
                <a:spcPts val="0"/>
              </a:spcBef>
              <a:spcAft>
                <a:spcPts val="0"/>
              </a:spcAft>
              <a:buSzPts val="1600"/>
              <a:buChar char="○"/>
            </a:pPr>
            <a:r>
              <a:rPr b="1" lang="es" sz="1600"/>
              <a:t>Medición de interés:</a:t>
            </a:r>
            <a:r>
              <a:rPr lang="es" sz="1600"/>
              <a:t> Altura</a:t>
            </a:r>
            <a:endParaRPr sz="1600"/>
          </a:p>
          <a:p>
            <a:pPr indent="0" lvl="0" marL="914400" rtl="0" algn="ctr">
              <a:spcBef>
                <a:spcPts val="1600"/>
              </a:spcBef>
              <a:spcAft>
                <a:spcPts val="0"/>
              </a:spcAft>
              <a:buNone/>
            </a:pPr>
            <a:r>
              <a:rPr b="1" lang="es" sz="1600">
                <a:solidFill>
                  <a:srgbClr val="155B54"/>
                </a:solidFill>
              </a:rPr>
              <a:t>como diría Einstein…</a:t>
            </a:r>
            <a:endParaRPr b="1" sz="1600">
              <a:solidFill>
                <a:srgbClr val="155B54"/>
              </a:solidFill>
            </a:endParaRPr>
          </a:p>
          <a:p>
            <a:pPr indent="0" lvl="0" marL="914400" rtl="0" algn="ctr">
              <a:spcBef>
                <a:spcPts val="1600"/>
              </a:spcBef>
              <a:spcAft>
                <a:spcPts val="0"/>
              </a:spcAft>
              <a:buNone/>
            </a:pPr>
            <a:r>
              <a:rPr b="1" lang="es" sz="1600">
                <a:solidFill>
                  <a:srgbClr val="155B54"/>
                </a:solidFill>
              </a:rPr>
              <a:t>“La imaginación es mejor que el conocimiento pero el conocimiento le da poder a la imaginación”</a:t>
            </a:r>
            <a:endParaRPr b="1" sz="1600">
              <a:solidFill>
                <a:srgbClr val="155B54"/>
              </a:solidFill>
            </a:endParaRPr>
          </a:p>
          <a:p>
            <a:pPr indent="0" lvl="0" marL="0" rtl="0" algn="l">
              <a:spcBef>
                <a:spcPts val="1600"/>
              </a:spcBef>
              <a:spcAft>
                <a:spcPts val="1600"/>
              </a:spcAft>
              <a:buNone/>
            </a:pPr>
            <a:r>
              <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Teoría de Probabilidades</a:t>
            </a:r>
            <a:endParaRPr/>
          </a:p>
        </p:txBody>
      </p:sp>
      <p:sp>
        <p:nvSpPr>
          <p:cNvPr id="274" name="Google Shape;274;p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los </a:t>
            </a:r>
            <a:r>
              <a:rPr b="1" lang="es"/>
              <a:t>experimentos no aleatorios o deterministas</a:t>
            </a:r>
            <a:r>
              <a:rPr lang="es"/>
              <a:t> se puede predecir con exactitud el resultado del experimento, es decir, las condiciones en las que se verifica un experimento determinan el resultado del mismo. </a:t>
            </a:r>
            <a:endParaRPr/>
          </a:p>
          <a:p>
            <a:pPr indent="0" lvl="0" marL="0" rtl="0" algn="ctr">
              <a:spcBef>
                <a:spcPts val="1600"/>
              </a:spcBef>
              <a:spcAft>
                <a:spcPts val="0"/>
              </a:spcAft>
              <a:buNone/>
            </a:pPr>
            <a:r>
              <a:rPr lang="es">
                <a:solidFill>
                  <a:srgbClr val="155B54"/>
                </a:solidFill>
              </a:rPr>
              <a:t>¿Siempre se puede conocer con exactitud todas las condiciones que lo determinan?</a:t>
            </a:r>
            <a:endParaRPr>
              <a:solidFill>
                <a:srgbClr val="155B54"/>
              </a:solidFill>
            </a:endParaRPr>
          </a:p>
          <a:p>
            <a:pPr indent="0" lvl="0" marL="0" rtl="0" algn="ctr">
              <a:spcBef>
                <a:spcPts val="1600"/>
              </a:spcBef>
              <a:spcAft>
                <a:spcPts val="0"/>
              </a:spcAft>
              <a:buNone/>
            </a:pPr>
            <a:r>
              <a:rPr lang="es">
                <a:solidFill>
                  <a:srgbClr val="155B54"/>
                </a:solidFill>
              </a:rPr>
              <a:t>Ahí surgen los fenómenos aleatorios al rescate!</a:t>
            </a:r>
            <a:endParaRPr>
              <a:solidFill>
                <a:srgbClr val="155B54"/>
              </a:solidFill>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Teoría de </a:t>
            </a:r>
            <a:r>
              <a:rPr lang="es"/>
              <a:t>Probabilidades</a:t>
            </a:r>
            <a:endParaRPr/>
          </a:p>
        </p:txBody>
      </p:sp>
      <p:sp>
        <p:nvSpPr>
          <p:cNvPr id="280" name="Google Shape;280;p35"/>
          <p:cNvSpPr txBox="1"/>
          <p:nvPr>
            <p:ph idx="1" type="body"/>
          </p:nvPr>
        </p:nvSpPr>
        <p:spPr>
          <a:xfrm>
            <a:off x="311700" y="11490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Según la versión frecuentista:</a:t>
            </a:r>
            <a:endParaRPr/>
          </a:p>
          <a:p>
            <a:pPr indent="0" lvl="0" marL="0" rtl="0" algn="l">
              <a:spcBef>
                <a:spcPts val="1600"/>
              </a:spcBef>
              <a:spcAft>
                <a:spcPts val="0"/>
              </a:spcAft>
              <a:buNone/>
            </a:pPr>
            <a:r>
              <a:rPr lang="es"/>
              <a:t>La </a:t>
            </a:r>
            <a:r>
              <a:rPr b="1" lang="es"/>
              <a:t>Teoría de Probabilidades</a:t>
            </a:r>
            <a:r>
              <a:rPr lang="es"/>
              <a:t> estudia los llamados </a:t>
            </a:r>
            <a:r>
              <a:rPr b="1" lang="es">
                <a:solidFill>
                  <a:srgbClr val="155B54"/>
                </a:solidFill>
              </a:rPr>
              <a:t>experimentos aleatorios</a:t>
            </a:r>
            <a:r>
              <a:rPr lang="es"/>
              <a:t>.</a:t>
            </a:r>
            <a:endParaRPr/>
          </a:p>
          <a:p>
            <a:pPr indent="0" lvl="0" marL="0" rtl="0" algn="l">
              <a:spcBef>
                <a:spcPts val="1600"/>
              </a:spcBef>
              <a:spcAft>
                <a:spcPts val="0"/>
              </a:spcAft>
              <a:buNone/>
            </a:pPr>
            <a:r>
              <a:rPr lang="es"/>
              <a:t>Un</a:t>
            </a:r>
            <a:r>
              <a:rPr b="1" lang="es">
                <a:solidFill>
                  <a:srgbClr val="155B54"/>
                </a:solidFill>
              </a:rPr>
              <a:t> experimento aleatorio </a:t>
            </a:r>
            <a:r>
              <a:rPr lang="es"/>
              <a:t>tiene las siguientes características:</a:t>
            </a:r>
            <a:endParaRPr/>
          </a:p>
          <a:p>
            <a:pPr indent="0" lvl="0" marL="0" rtl="0" algn="l">
              <a:spcBef>
                <a:spcPts val="1600"/>
              </a:spcBef>
              <a:spcAft>
                <a:spcPts val="0"/>
              </a:spcAft>
              <a:buNone/>
            </a:pPr>
            <a:r>
              <a:rPr lang="es"/>
              <a:t>1- Se lo puede repetir bajo las mismas condiciones tantas veces como se desee.</a:t>
            </a:r>
            <a:endParaRPr/>
          </a:p>
          <a:p>
            <a:pPr indent="0" lvl="0" marL="0" rtl="0" algn="l">
              <a:spcBef>
                <a:spcPts val="1600"/>
              </a:spcBef>
              <a:spcAft>
                <a:spcPts val="0"/>
              </a:spcAft>
              <a:buNone/>
            </a:pPr>
            <a:r>
              <a:rPr lang="es"/>
              <a:t>2-  No se puede predecir con exactitud el resultado de dicho experimento, pero se puede decir cuáles son los posibles resultados del mismo. </a:t>
            </a:r>
            <a:endParaRPr>
              <a:solidFill>
                <a:srgbClr val="155B54"/>
              </a:solidFill>
            </a:endParaRPr>
          </a:p>
          <a:p>
            <a:pPr indent="0" lvl="0" marL="0" rtl="0" algn="l">
              <a:spcBef>
                <a:spcPts val="1600"/>
              </a:spcBef>
              <a:spcAft>
                <a:spcPts val="1600"/>
              </a:spcAft>
              <a:buClr>
                <a:schemeClr val="dk1"/>
              </a:buClr>
              <a:buSzPts val="1100"/>
              <a:buFont typeface="Arial"/>
              <a:buNone/>
            </a:pPr>
            <a:r>
              <a:rPr lang="es"/>
              <a:t>3-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a:t>
            </a:r>
            <a:r>
              <a:rPr lang="es"/>
              <a:t>eoría de Probabilidades </a:t>
            </a:r>
            <a:r>
              <a:rPr lang="es" sz="1800">
                <a:latin typeface="Open Sans"/>
                <a:ea typeface="Open Sans"/>
                <a:cs typeface="Open Sans"/>
                <a:sym typeface="Open Sans"/>
              </a:rPr>
              <a:t>(versión frecuentista)</a:t>
            </a:r>
            <a:endParaRPr/>
          </a:p>
        </p:txBody>
      </p:sp>
      <p:sp>
        <p:nvSpPr>
          <p:cNvPr id="286" name="Google Shape;286;p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t>experimento aleatorio</a:t>
            </a:r>
            <a:r>
              <a:rPr lang="es"/>
              <a:t>, características:</a:t>
            </a:r>
            <a:endParaRPr/>
          </a:p>
          <a:p>
            <a:pPr indent="0" lvl="0" marL="0" rtl="0" algn="l">
              <a:spcBef>
                <a:spcPts val="1600"/>
              </a:spcBef>
              <a:spcAft>
                <a:spcPts val="0"/>
              </a:spcAft>
              <a:buNone/>
            </a:pPr>
            <a:r>
              <a:rPr lang="es"/>
              <a:t>3- A medida que el experimento se repite, los resultados individuales parecen ocurrir en forma caprichosa. Pero si el experimento se repite un gran número de veces, y registramos la proporción de veces que ocurre un determinado resultado, veremos que esa proporción tiende a estabilizarse en un valor determinado a medida que aumenta el número de veces que se repite el experimento.</a:t>
            </a:r>
            <a:endParaRPr/>
          </a:p>
          <a:p>
            <a:pPr indent="0" lvl="0" marL="0" rtl="0" algn="ctr">
              <a:spcBef>
                <a:spcPts val="1600"/>
              </a:spcBef>
              <a:spcAft>
                <a:spcPts val="0"/>
              </a:spcAft>
              <a:buNone/>
            </a:pPr>
            <a:r>
              <a:rPr i="1" lang="es">
                <a:solidFill>
                  <a:srgbClr val="155B54"/>
                </a:solidFill>
              </a:rPr>
              <a:t>“No pretendamos que las cosas cambien si siempre hacemos lo mismo”</a:t>
            </a:r>
            <a:endParaRPr i="1">
              <a:solidFill>
                <a:srgbClr val="155B54"/>
              </a:solidFill>
            </a:endParaRPr>
          </a:p>
          <a:p>
            <a:pPr indent="0" lvl="0" marL="0" rtl="0" algn="ctr">
              <a:spcBef>
                <a:spcPts val="1600"/>
              </a:spcBef>
              <a:spcAft>
                <a:spcPts val="0"/>
              </a:spcAft>
              <a:buNone/>
            </a:pPr>
            <a:r>
              <a:rPr i="1" lang="es">
                <a:solidFill>
                  <a:srgbClr val="155B54"/>
                </a:solidFill>
              </a:rPr>
              <a:t> Albert Einstein </a:t>
            </a:r>
            <a:endParaRPr i="1">
              <a:solidFill>
                <a:srgbClr val="155B54"/>
              </a:solidFill>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Medida De Probabilidad</a:t>
            </a:r>
            <a:endParaRPr/>
          </a:p>
        </p:txBody>
      </p:sp>
      <p:sp>
        <p:nvSpPr>
          <p:cNvPr id="292" name="Google Shape;292;p37"/>
          <p:cNvSpPr txBox="1"/>
          <p:nvPr>
            <p:ph idx="1" type="body"/>
          </p:nvPr>
        </p:nvSpPr>
        <p:spPr>
          <a:xfrm>
            <a:off x="354050" y="1225225"/>
            <a:ext cx="8589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700">
                <a:solidFill>
                  <a:srgbClr val="155B54"/>
                </a:solidFill>
              </a:rPr>
              <a:t>Versión axiomática (Kolmogorov, 1933), a partir de la frecuentista (von Mises, 1921)</a:t>
            </a:r>
            <a:r>
              <a:rPr lang="es" sz="1700"/>
              <a:t>:</a:t>
            </a:r>
            <a:endParaRPr sz="1700"/>
          </a:p>
          <a:p>
            <a:pPr indent="0" lvl="0" marL="0" rtl="0" algn="l">
              <a:spcBef>
                <a:spcPts val="1400"/>
              </a:spcBef>
              <a:spcAft>
                <a:spcPts val="0"/>
              </a:spcAft>
              <a:buNone/>
            </a:pPr>
            <a:r>
              <a:rPr b="1" lang="es" sz="2200"/>
              <a:t>P </a:t>
            </a:r>
            <a:r>
              <a:rPr lang="es" sz="2200"/>
              <a:t>es una </a:t>
            </a:r>
            <a:r>
              <a:rPr b="1" lang="es" sz="2200"/>
              <a:t>medida de</a:t>
            </a:r>
            <a:r>
              <a:rPr lang="es" sz="2200"/>
              <a:t> </a:t>
            </a:r>
            <a:r>
              <a:rPr b="1" lang="es" sz="2200"/>
              <a:t>Probabilidad</a:t>
            </a:r>
            <a:r>
              <a:rPr lang="es" sz="2200"/>
              <a:t> en </a:t>
            </a:r>
            <a:r>
              <a:rPr b="1" lang="es" sz="2200"/>
              <a:t>Ω </a:t>
            </a:r>
            <a:r>
              <a:rPr lang="es" sz="2200"/>
              <a:t>(</a:t>
            </a:r>
            <a:r>
              <a:rPr b="1" lang="es" sz="2200"/>
              <a:t>espacio de estados</a:t>
            </a:r>
            <a:r>
              <a:rPr lang="es" sz="2200"/>
              <a:t>) si para cada subconj. A de</a:t>
            </a:r>
            <a:r>
              <a:rPr lang="es" sz="2200"/>
              <a:t> </a:t>
            </a:r>
            <a:r>
              <a:rPr b="1" lang="es" sz="2200"/>
              <a:t>Ω</a:t>
            </a:r>
            <a:r>
              <a:rPr lang="es" sz="2200"/>
              <a:t> </a:t>
            </a:r>
            <a:r>
              <a:rPr lang="es" sz="2200"/>
              <a:t>, </a:t>
            </a:r>
            <a:r>
              <a:rPr b="1" lang="es" sz="2200"/>
              <a:t>P</a:t>
            </a:r>
            <a:r>
              <a:rPr lang="es" sz="2200"/>
              <a:t>(A) es un número tal que:</a:t>
            </a:r>
            <a:endParaRPr sz="2200"/>
          </a:p>
          <a:p>
            <a:pPr indent="-368300" lvl="0" marL="457200" rtl="0" algn="l">
              <a:spcBef>
                <a:spcPts val="1400"/>
              </a:spcBef>
              <a:spcAft>
                <a:spcPts val="0"/>
              </a:spcAft>
              <a:buSzPts val="2200"/>
              <a:buChar char="●"/>
            </a:pPr>
            <a:r>
              <a:rPr b="1" lang="es" sz="2200"/>
              <a:t>0</a:t>
            </a:r>
            <a:r>
              <a:rPr lang="es" sz="2200"/>
              <a:t>≤</a:t>
            </a:r>
            <a:r>
              <a:rPr b="1" lang="es" sz="2200"/>
              <a:t>P</a:t>
            </a:r>
            <a:r>
              <a:rPr lang="es" sz="2200"/>
              <a:t>(A)≤1</a:t>
            </a:r>
            <a:endParaRPr sz="2200"/>
          </a:p>
          <a:p>
            <a:pPr indent="-368300" lvl="0" marL="457200" rtl="0" algn="l">
              <a:spcBef>
                <a:spcPts val="0"/>
              </a:spcBef>
              <a:spcAft>
                <a:spcPts val="0"/>
              </a:spcAft>
              <a:buSzPts val="2200"/>
              <a:buChar char="●"/>
            </a:pPr>
            <a:r>
              <a:rPr b="1" lang="es" sz="2200"/>
              <a:t>P</a:t>
            </a:r>
            <a:r>
              <a:rPr lang="es" sz="2200"/>
              <a:t>(</a:t>
            </a:r>
            <a:r>
              <a:rPr b="1" lang="es" sz="2200"/>
              <a:t>Ω</a:t>
            </a:r>
            <a:r>
              <a:rPr lang="es" sz="2200"/>
              <a:t>)=1</a:t>
            </a:r>
            <a:endParaRPr sz="2200"/>
          </a:p>
          <a:p>
            <a:pPr indent="-368300" lvl="0" marL="457200" rtl="0" algn="l">
              <a:spcBef>
                <a:spcPts val="0"/>
              </a:spcBef>
              <a:spcAft>
                <a:spcPts val="0"/>
              </a:spcAft>
              <a:buSzPts val="2200"/>
              <a:buChar char="●"/>
            </a:pPr>
            <a:r>
              <a:rPr b="1" lang="es" sz="2200">
                <a:solidFill>
                  <a:srgbClr val="666666"/>
                </a:solidFill>
              </a:rPr>
              <a:t>P</a:t>
            </a:r>
            <a:r>
              <a:rPr lang="es" sz="2200">
                <a:solidFill>
                  <a:srgbClr val="666666"/>
                </a:solidFill>
              </a:rPr>
              <a:t>(AUB)=</a:t>
            </a:r>
            <a:r>
              <a:rPr b="1" lang="es" sz="2200">
                <a:solidFill>
                  <a:srgbClr val="666666"/>
                </a:solidFill>
              </a:rPr>
              <a:t>P</a:t>
            </a:r>
            <a:r>
              <a:rPr lang="es" sz="2200">
                <a:solidFill>
                  <a:srgbClr val="666666"/>
                </a:solidFill>
              </a:rPr>
              <a:t>(A)+</a:t>
            </a:r>
            <a:r>
              <a:rPr b="1" lang="es" sz="2200">
                <a:solidFill>
                  <a:srgbClr val="666666"/>
                </a:solidFill>
              </a:rPr>
              <a:t>P</a:t>
            </a:r>
            <a:r>
              <a:rPr lang="es" sz="2200">
                <a:solidFill>
                  <a:srgbClr val="666666"/>
                </a:solidFill>
              </a:rPr>
              <a:t>(B), para A y B disjuntos (o excluyente)</a:t>
            </a:r>
            <a:endParaRPr sz="2200">
              <a:solidFill>
                <a:srgbClr val="666666"/>
              </a:solidFill>
            </a:endParaRPr>
          </a:p>
          <a:p>
            <a:pPr indent="-368300" lvl="0" marL="457200" rtl="0" algn="l">
              <a:spcBef>
                <a:spcPts val="0"/>
              </a:spcBef>
              <a:spcAft>
                <a:spcPts val="0"/>
              </a:spcAft>
              <a:buSzPts val="2200"/>
              <a:buChar char="●"/>
            </a:pPr>
            <a:r>
              <a:rPr b="1" lang="es" sz="2200"/>
              <a:t>P</a:t>
            </a:r>
            <a:r>
              <a:rPr lang="es" sz="2200"/>
              <a:t>(U</a:t>
            </a:r>
            <a:r>
              <a:rPr baseline="-25000" lang="es" sz="2200"/>
              <a:t>i</a:t>
            </a:r>
            <a:r>
              <a:rPr lang="es" sz="2200"/>
              <a:t>A</a:t>
            </a:r>
            <a:r>
              <a:rPr baseline="-25000" lang="es" sz="2200"/>
              <a:t>i</a:t>
            </a:r>
            <a:r>
              <a:rPr lang="es" sz="2200"/>
              <a:t>) = ∑</a:t>
            </a:r>
            <a:r>
              <a:rPr baseline="-25000" lang="es" sz="2200"/>
              <a:t>i</a:t>
            </a:r>
            <a:r>
              <a:rPr b="1" lang="es" sz="2200"/>
              <a:t>P</a:t>
            </a:r>
            <a:r>
              <a:rPr lang="es" sz="2200"/>
              <a:t>(A</a:t>
            </a:r>
            <a:r>
              <a:rPr baseline="-25000" lang="es" sz="2200"/>
              <a:t>i</a:t>
            </a:r>
            <a:r>
              <a:rPr lang="es" sz="2200"/>
              <a:t>) para A</a:t>
            </a:r>
            <a:r>
              <a:rPr baseline="-25000" lang="es" sz="2200"/>
              <a:t>1</a:t>
            </a:r>
            <a:r>
              <a:rPr lang="es" sz="2200"/>
              <a:t>, A</a:t>
            </a:r>
            <a:r>
              <a:rPr baseline="-25000" lang="es" sz="2200"/>
              <a:t>2</a:t>
            </a:r>
            <a:r>
              <a:rPr lang="es" sz="2200"/>
              <a:t>,... disjuntos</a:t>
            </a:r>
            <a:endParaRPr sz="2200"/>
          </a:p>
          <a:p>
            <a:pPr indent="0" lvl="0" marL="0" rtl="0" algn="l">
              <a:spcBef>
                <a:spcPts val="1400"/>
              </a:spcBef>
              <a:spcAft>
                <a:spcPts val="1600"/>
              </a:spcAft>
              <a:buNone/>
            </a:pPr>
            <a:r>
              <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Medida De Probabilidad</a:t>
            </a:r>
            <a:endParaRPr b="1" sz="3000">
              <a:latin typeface="Open Sans"/>
              <a:ea typeface="Open Sans"/>
              <a:cs typeface="Open Sans"/>
              <a:sym typeface="Open Sans"/>
            </a:endParaRPr>
          </a:p>
        </p:txBody>
      </p:sp>
      <p:sp>
        <p:nvSpPr>
          <p:cNvPr id="298" name="Google Shape;298;p38"/>
          <p:cNvSpPr txBox="1"/>
          <p:nvPr>
            <p:ph idx="1" type="body"/>
          </p:nvPr>
        </p:nvSpPr>
        <p:spPr>
          <a:xfrm>
            <a:off x="311700" y="15300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A </a:t>
            </a:r>
            <a:r>
              <a:rPr lang="es" sz="2400"/>
              <a:t>subconj. de Ω (A⊆</a:t>
            </a:r>
            <a:r>
              <a:rPr lang="es" sz="2400"/>
              <a:t> Ω)</a:t>
            </a:r>
            <a:r>
              <a:rPr lang="es" sz="2400"/>
              <a:t>, </a:t>
            </a:r>
            <a:endParaRPr sz="2400"/>
          </a:p>
          <a:p>
            <a:pPr indent="0" lvl="0" marL="0" rtl="0" algn="l">
              <a:spcBef>
                <a:spcPts val="1400"/>
              </a:spcBef>
              <a:spcAft>
                <a:spcPts val="0"/>
              </a:spcAft>
              <a:buNone/>
            </a:pPr>
            <a:r>
              <a:rPr lang="es" sz="2400"/>
              <a:t>A</a:t>
            </a:r>
            <a:r>
              <a:rPr baseline="30000" lang="es" sz="2400"/>
              <a:t>c</a:t>
            </a:r>
            <a:r>
              <a:rPr lang="es" sz="2400"/>
              <a:t>, el complemento, AUA</a:t>
            </a:r>
            <a:r>
              <a:rPr baseline="30000" lang="es" sz="2400"/>
              <a:t>c</a:t>
            </a:r>
            <a:r>
              <a:rPr lang="es" sz="2400"/>
              <a:t>=Ω disjunta/de conj. excluyentes</a:t>
            </a:r>
            <a:endParaRPr sz="2400"/>
          </a:p>
          <a:p>
            <a:pPr indent="0" lvl="0" marL="0" rtl="0" algn="l">
              <a:spcBef>
                <a:spcPts val="1400"/>
              </a:spcBef>
              <a:spcAft>
                <a:spcPts val="0"/>
              </a:spcAft>
              <a:buNone/>
            </a:pPr>
            <a:r>
              <a:rPr lang="es" sz="2400">
                <a:solidFill>
                  <a:srgbClr val="666666"/>
                </a:solidFill>
              </a:rPr>
              <a:t>1=</a:t>
            </a:r>
            <a:r>
              <a:rPr b="1" lang="es" sz="2400">
                <a:solidFill>
                  <a:srgbClr val="666666"/>
                </a:solidFill>
              </a:rPr>
              <a:t>P</a:t>
            </a:r>
            <a:r>
              <a:rPr lang="es" sz="2400">
                <a:solidFill>
                  <a:srgbClr val="666666"/>
                </a:solidFill>
              </a:rPr>
              <a:t>(A</a:t>
            </a:r>
            <a:r>
              <a:rPr lang="es" sz="2400">
                <a:solidFill>
                  <a:srgbClr val="666666"/>
                </a:solidFill>
              </a:rPr>
              <a:t>UA</a:t>
            </a:r>
            <a:r>
              <a:rPr baseline="30000" lang="es" sz="2400">
                <a:solidFill>
                  <a:srgbClr val="666666"/>
                </a:solidFill>
              </a:rPr>
              <a:t>c</a:t>
            </a:r>
            <a:r>
              <a:rPr lang="es" sz="2400">
                <a:solidFill>
                  <a:srgbClr val="666666"/>
                </a:solidFill>
              </a:rPr>
              <a:t>)= </a:t>
            </a:r>
            <a:r>
              <a:rPr b="1" lang="es" sz="2400">
                <a:solidFill>
                  <a:srgbClr val="666666"/>
                </a:solidFill>
              </a:rPr>
              <a:t>P</a:t>
            </a:r>
            <a:r>
              <a:rPr lang="es" sz="2400">
                <a:solidFill>
                  <a:srgbClr val="666666"/>
                </a:solidFill>
              </a:rPr>
              <a:t>(A)+</a:t>
            </a:r>
            <a:r>
              <a:rPr b="1" lang="es" sz="2400">
                <a:solidFill>
                  <a:srgbClr val="666666"/>
                </a:solidFill>
              </a:rPr>
              <a:t>P</a:t>
            </a:r>
            <a:r>
              <a:rPr lang="es" sz="2400">
                <a:solidFill>
                  <a:srgbClr val="666666"/>
                </a:solidFill>
              </a:rPr>
              <a:t>(A</a:t>
            </a:r>
            <a:r>
              <a:rPr baseline="30000" lang="es" sz="2400">
                <a:solidFill>
                  <a:srgbClr val="666666"/>
                </a:solidFill>
              </a:rPr>
              <a:t>c</a:t>
            </a:r>
            <a:r>
              <a:rPr lang="es" sz="2400">
                <a:solidFill>
                  <a:srgbClr val="666666"/>
                </a:solidFill>
              </a:rPr>
              <a:t>) ⟹</a:t>
            </a:r>
            <a:r>
              <a:rPr lang="es" sz="2400"/>
              <a:t> </a:t>
            </a:r>
            <a:r>
              <a:rPr b="1" lang="es" sz="2400">
                <a:highlight>
                  <a:srgbClr val="83E3D9"/>
                </a:highlight>
              </a:rPr>
              <a:t>P</a:t>
            </a:r>
            <a:r>
              <a:rPr lang="es" sz="2400">
                <a:highlight>
                  <a:srgbClr val="83E3D9"/>
                </a:highlight>
              </a:rPr>
              <a:t>(A</a:t>
            </a:r>
            <a:r>
              <a:rPr baseline="30000" lang="es" sz="2400">
                <a:highlight>
                  <a:srgbClr val="83E3D9"/>
                </a:highlight>
              </a:rPr>
              <a:t>c</a:t>
            </a:r>
            <a:r>
              <a:rPr lang="es" sz="2400">
                <a:highlight>
                  <a:srgbClr val="83E3D9"/>
                </a:highlight>
              </a:rPr>
              <a:t>)=1-</a:t>
            </a:r>
            <a:r>
              <a:rPr b="1" lang="es" sz="2400">
                <a:highlight>
                  <a:srgbClr val="83E3D9"/>
                </a:highlight>
              </a:rPr>
              <a:t>P</a:t>
            </a:r>
            <a:r>
              <a:rPr lang="es" sz="2400">
                <a:highlight>
                  <a:srgbClr val="83E3D9"/>
                </a:highlight>
              </a:rPr>
              <a:t>(A</a:t>
            </a:r>
            <a:r>
              <a:rPr lang="es" sz="2400">
                <a:highlight>
                  <a:srgbClr val="83E3D9"/>
                </a:highlight>
              </a:rPr>
              <a:t>)</a:t>
            </a:r>
            <a:endParaRPr sz="2400">
              <a:highlight>
                <a:srgbClr val="83E3D9"/>
              </a:highlight>
            </a:endParaRPr>
          </a:p>
          <a:p>
            <a:pPr indent="0" lvl="0" marL="0" rtl="0" algn="l">
              <a:spcBef>
                <a:spcPts val="1400"/>
              </a:spcBef>
              <a:spcAft>
                <a:spcPts val="0"/>
              </a:spcAft>
              <a:buNone/>
            </a:pPr>
            <a:r>
              <a:t/>
            </a:r>
            <a:endParaRPr sz="2400"/>
          </a:p>
          <a:p>
            <a:pPr indent="0" lvl="0" marL="0" rtl="0" algn="l">
              <a:spcBef>
                <a:spcPts val="1400"/>
              </a:spcBef>
              <a:spcAft>
                <a:spcPts val="1400"/>
              </a:spcAft>
              <a:buNone/>
            </a:pPr>
            <a:r>
              <a:rPr lang="es" sz="2400"/>
              <a:t>si Ω={a</a:t>
            </a:r>
            <a:r>
              <a:rPr baseline="-25000" lang="es" sz="2400"/>
              <a:t>1</a:t>
            </a:r>
            <a:r>
              <a:rPr lang="es" sz="2400"/>
              <a:t>,...,a</a:t>
            </a:r>
            <a:r>
              <a:rPr baseline="-25000" lang="es" sz="2400"/>
              <a:t>k</a:t>
            </a:r>
            <a:r>
              <a:rPr lang="es" sz="2400"/>
              <a:t> } y </a:t>
            </a:r>
            <a:r>
              <a:rPr b="1" lang="es" sz="2400"/>
              <a:t>P</a:t>
            </a:r>
            <a:r>
              <a:rPr lang="es" sz="2400"/>
              <a:t>({a</a:t>
            </a:r>
            <a:r>
              <a:rPr baseline="-25000" lang="es" sz="2400"/>
              <a:t>i</a:t>
            </a:r>
            <a:r>
              <a:rPr lang="es" sz="2400"/>
              <a:t>})=1/k ⟹ </a:t>
            </a:r>
            <a:r>
              <a:rPr b="1" lang="es" sz="2400">
                <a:highlight>
                  <a:srgbClr val="83E3D9"/>
                </a:highlight>
              </a:rPr>
              <a:t>P</a:t>
            </a:r>
            <a:r>
              <a:rPr lang="es" sz="2400">
                <a:highlight>
                  <a:srgbClr val="83E3D9"/>
                </a:highlight>
              </a:rPr>
              <a:t>(A)=#A/#Ω</a:t>
            </a:r>
            <a:r>
              <a:rPr lang="es" sz="2400"/>
              <a:t>, proporción </a:t>
            </a:r>
            <a:endParaRPr sz="2000"/>
          </a:p>
        </p:txBody>
      </p:sp>
      <p:sp>
        <p:nvSpPr>
          <p:cNvPr id="299" name="Google Shape;299;p38"/>
          <p:cNvSpPr txBox="1"/>
          <p:nvPr/>
        </p:nvSpPr>
        <p:spPr>
          <a:xfrm>
            <a:off x="6471575" y="149000"/>
            <a:ext cx="2748600" cy="15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a:solidFill>
                  <a:srgbClr val="999999"/>
                </a:solidFill>
                <a:latin typeface="Open Sans"/>
                <a:ea typeface="Open Sans"/>
                <a:cs typeface="Open Sans"/>
                <a:sym typeface="Open Sans"/>
              </a:rPr>
              <a:t>0</a:t>
            </a:r>
            <a:r>
              <a:rPr lang="es">
                <a:solidFill>
                  <a:srgbClr val="999999"/>
                </a:solidFill>
                <a:latin typeface="Open Sans"/>
                <a:ea typeface="Open Sans"/>
                <a:cs typeface="Open Sans"/>
                <a:sym typeface="Open Sans"/>
              </a:rPr>
              <a:t>≤</a:t>
            </a:r>
            <a:r>
              <a:rPr b="1" lang="es">
                <a:solidFill>
                  <a:srgbClr val="999999"/>
                </a:solidFill>
                <a:latin typeface="Open Sans"/>
                <a:ea typeface="Open Sans"/>
                <a:cs typeface="Open Sans"/>
                <a:sym typeface="Open Sans"/>
              </a:rPr>
              <a:t>P</a:t>
            </a:r>
            <a:r>
              <a:rPr lang="es">
                <a:solidFill>
                  <a:srgbClr val="999999"/>
                </a:solidFill>
                <a:latin typeface="Open Sans"/>
                <a:ea typeface="Open Sans"/>
                <a:cs typeface="Open Sans"/>
                <a:sym typeface="Open Sans"/>
              </a:rPr>
              <a:t>(A)≤1</a:t>
            </a:r>
            <a:endParaRPr>
              <a:solidFill>
                <a:srgbClr val="999999"/>
              </a:solidFill>
              <a:latin typeface="Open Sans"/>
              <a:ea typeface="Open Sans"/>
              <a:cs typeface="Open Sans"/>
              <a:sym typeface="Open Sans"/>
            </a:endParaRPr>
          </a:p>
          <a:p>
            <a:pPr indent="0" lvl="0" marL="0" rtl="0" algn="l">
              <a:lnSpc>
                <a:spcPct val="115000"/>
              </a:lnSpc>
              <a:spcBef>
                <a:spcPts val="1400"/>
              </a:spcBef>
              <a:spcAft>
                <a:spcPts val="0"/>
              </a:spcAft>
              <a:buNone/>
            </a:pPr>
            <a:r>
              <a:rPr b="1" lang="es">
                <a:solidFill>
                  <a:srgbClr val="999999"/>
                </a:solidFill>
                <a:latin typeface="Open Sans"/>
                <a:ea typeface="Open Sans"/>
                <a:cs typeface="Open Sans"/>
                <a:sym typeface="Open Sans"/>
              </a:rPr>
              <a:t>P</a:t>
            </a:r>
            <a:r>
              <a:rPr lang="es">
                <a:solidFill>
                  <a:srgbClr val="999999"/>
                </a:solidFill>
                <a:latin typeface="Open Sans"/>
                <a:ea typeface="Open Sans"/>
                <a:cs typeface="Open Sans"/>
                <a:sym typeface="Open Sans"/>
              </a:rPr>
              <a:t>(Ω)=1</a:t>
            </a:r>
            <a:endParaRPr>
              <a:solidFill>
                <a:srgbClr val="999999"/>
              </a:solidFill>
              <a:latin typeface="Open Sans"/>
              <a:ea typeface="Open Sans"/>
              <a:cs typeface="Open Sans"/>
              <a:sym typeface="Open Sans"/>
            </a:endParaRPr>
          </a:p>
          <a:p>
            <a:pPr indent="0" lvl="0" marL="0" rtl="0" algn="l">
              <a:lnSpc>
                <a:spcPct val="115000"/>
              </a:lnSpc>
              <a:spcBef>
                <a:spcPts val="1400"/>
              </a:spcBef>
              <a:spcAft>
                <a:spcPts val="1400"/>
              </a:spcAft>
              <a:buNone/>
            </a:pPr>
            <a:r>
              <a:rPr b="1" lang="es">
                <a:solidFill>
                  <a:srgbClr val="999999"/>
                </a:solidFill>
                <a:latin typeface="Open Sans"/>
                <a:ea typeface="Open Sans"/>
                <a:cs typeface="Open Sans"/>
                <a:sym typeface="Open Sans"/>
              </a:rPr>
              <a:t>P</a:t>
            </a:r>
            <a:r>
              <a:rPr lang="es">
                <a:solidFill>
                  <a:srgbClr val="999999"/>
                </a:solidFill>
                <a:latin typeface="Open Sans"/>
                <a:ea typeface="Open Sans"/>
                <a:cs typeface="Open Sans"/>
                <a:sym typeface="Open Sans"/>
              </a:rPr>
              <a:t>(AUB)=</a:t>
            </a:r>
            <a:r>
              <a:rPr b="1" lang="es">
                <a:solidFill>
                  <a:srgbClr val="999999"/>
                </a:solidFill>
                <a:latin typeface="Open Sans"/>
                <a:ea typeface="Open Sans"/>
                <a:cs typeface="Open Sans"/>
                <a:sym typeface="Open Sans"/>
              </a:rPr>
              <a:t>P</a:t>
            </a:r>
            <a:r>
              <a:rPr lang="es">
                <a:solidFill>
                  <a:srgbClr val="999999"/>
                </a:solidFill>
                <a:latin typeface="Open Sans"/>
                <a:ea typeface="Open Sans"/>
                <a:cs typeface="Open Sans"/>
                <a:sym typeface="Open Sans"/>
              </a:rPr>
              <a:t>(A)+</a:t>
            </a:r>
            <a:r>
              <a:rPr b="1" lang="es">
                <a:solidFill>
                  <a:srgbClr val="999999"/>
                </a:solidFill>
                <a:latin typeface="Open Sans"/>
                <a:ea typeface="Open Sans"/>
                <a:cs typeface="Open Sans"/>
                <a:sym typeface="Open Sans"/>
              </a:rPr>
              <a:t>P</a:t>
            </a:r>
            <a:r>
              <a:rPr lang="es">
                <a:solidFill>
                  <a:srgbClr val="999999"/>
                </a:solidFill>
                <a:latin typeface="Open Sans"/>
                <a:ea typeface="Open Sans"/>
                <a:cs typeface="Open Sans"/>
                <a:sym typeface="Open Sans"/>
              </a:rPr>
              <a:t>(B), p/ disjuntos</a:t>
            </a:r>
            <a:endParaRPr>
              <a:solidFill>
                <a:srgbClr val="999999"/>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Medida de Probabilidad</a:t>
            </a:r>
            <a:endParaRPr b="1" sz="3000">
              <a:latin typeface="Open Sans"/>
              <a:ea typeface="Open Sans"/>
              <a:cs typeface="Open Sans"/>
              <a:sym typeface="Open Sans"/>
            </a:endParaRPr>
          </a:p>
        </p:txBody>
      </p:sp>
      <p:sp>
        <p:nvSpPr>
          <p:cNvPr id="305" name="Google Shape;305;p39"/>
          <p:cNvSpPr txBox="1"/>
          <p:nvPr>
            <p:ph idx="1" type="body"/>
          </p:nvPr>
        </p:nvSpPr>
        <p:spPr>
          <a:xfrm>
            <a:off x="297250" y="1225225"/>
            <a:ext cx="89451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rgbClr val="999999"/>
                </a:solidFill>
              </a:rPr>
              <a:t>si Ω={a</a:t>
            </a:r>
            <a:r>
              <a:rPr baseline="-25000" lang="es" sz="2200">
                <a:solidFill>
                  <a:srgbClr val="999999"/>
                </a:solidFill>
              </a:rPr>
              <a:t>1</a:t>
            </a:r>
            <a:r>
              <a:rPr lang="es" sz="2200">
                <a:solidFill>
                  <a:srgbClr val="999999"/>
                </a:solidFill>
              </a:rPr>
              <a:t>,...,a</a:t>
            </a:r>
            <a:r>
              <a:rPr baseline="-25000" lang="es" sz="2200">
                <a:solidFill>
                  <a:srgbClr val="999999"/>
                </a:solidFill>
              </a:rPr>
              <a:t>k</a:t>
            </a:r>
            <a:r>
              <a:rPr lang="es" sz="2200">
                <a:solidFill>
                  <a:srgbClr val="999999"/>
                </a:solidFill>
              </a:rPr>
              <a:t> } y </a:t>
            </a:r>
            <a:r>
              <a:rPr b="1" lang="es" sz="2200">
                <a:solidFill>
                  <a:srgbClr val="999999"/>
                </a:solidFill>
              </a:rPr>
              <a:t>P</a:t>
            </a:r>
            <a:r>
              <a:rPr lang="es" sz="2200">
                <a:solidFill>
                  <a:srgbClr val="999999"/>
                </a:solidFill>
              </a:rPr>
              <a:t>({a</a:t>
            </a:r>
            <a:r>
              <a:rPr baseline="-25000" lang="es" sz="2200">
                <a:solidFill>
                  <a:srgbClr val="999999"/>
                </a:solidFill>
              </a:rPr>
              <a:t>i</a:t>
            </a:r>
            <a:r>
              <a:rPr lang="es" sz="2200">
                <a:solidFill>
                  <a:srgbClr val="999999"/>
                </a:solidFill>
              </a:rPr>
              <a:t>})=1/k ⟹ </a:t>
            </a:r>
            <a:r>
              <a:rPr b="1" lang="es" sz="2200">
                <a:solidFill>
                  <a:srgbClr val="999999"/>
                </a:solidFill>
              </a:rPr>
              <a:t>P</a:t>
            </a:r>
            <a:r>
              <a:rPr lang="es" sz="2200">
                <a:solidFill>
                  <a:srgbClr val="999999"/>
                </a:solidFill>
              </a:rPr>
              <a:t>(A)=#A/#Ω</a:t>
            </a:r>
            <a:r>
              <a:rPr lang="es" sz="2200">
                <a:solidFill>
                  <a:srgbClr val="999999"/>
                </a:solidFill>
              </a:rPr>
              <a:t>=#A/k</a:t>
            </a:r>
            <a:r>
              <a:rPr lang="es" sz="2200">
                <a:solidFill>
                  <a:srgbClr val="999999"/>
                </a:solidFill>
              </a:rPr>
              <a:t>, proporción </a:t>
            </a:r>
            <a:endParaRPr sz="2200">
              <a:solidFill>
                <a:srgbClr val="999999"/>
              </a:solidFill>
            </a:endParaRPr>
          </a:p>
          <a:p>
            <a:pPr indent="0" lvl="0" marL="0" rtl="0" algn="l">
              <a:spcBef>
                <a:spcPts val="1400"/>
              </a:spcBef>
              <a:spcAft>
                <a:spcPts val="0"/>
              </a:spcAft>
              <a:buNone/>
            </a:pPr>
            <a:r>
              <a:rPr lang="es" sz="2200" u="sng">
                <a:solidFill>
                  <a:srgbClr val="1D7E74"/>
                </a:solidFill>
              </a:rPr>
              <a:t>Ejemplo 2:</a:t>
            </a:r>
            <a:endParaRPr sz="2200" u="sng">
              <a:solidFill>
                <a:srgbClr val="1D7E74"/>
              </a:solidFill>
            </a:endParaRPr>
          </a:p>
          <a:p>
            <a:pPr indent="0" lvl="0" marL="0" rtl="0" algn="l">
              <a:spcBef>
                <a:spcPts val="1400"/>
              </a:spcBef>
              <a:spcAft>
                <a:spcPts val="0"/>
              </a:spcAft>
              <a:buNone/>
            </a:pPr>
            <a:r>
              <a:rPr lang="es" sz="2200"/>
              <a:t>El experimento consiste en lanzar una moneda tres veces y observar la sucesión de caras y cecas.</a:t>
            </a:r>
            <a:endParaRPr sz="2200"/>
          </a:p>
          <a:p>
            <a:pPr indent="0" lvl="0" marL="0" rtl="0" algn="l">
              <a:spcBef>
                <a:spcPts val="1400"/>
              </a:spcBef>
              <a:spcAft>
                <a:spcPts val="0"/>
              </a:spcAft>
              <a:buNone/>
            </a:pPr>
            <a:r>
              <a:rPr lang="es" sz="2200"/>
              <a:t>Ejercicio en papel: calcular 1) Ω={a</a:t>
            </a:r>
            <a:r>
              <a:rPr baseline="-25000" lang="es" sz="2200"/>
              <a:t>1</a:t>
            </a:r>
            <a:r>
              <a:rPr lang="es" sz="2200"/>
              <a:t>,...,a</a:t>
            </a:r>
            <a:r>
              <a:rPr baseline="-25000" lang="es" sz="2200"/>
              <a:t>k</a:t>
            </a:r>
            <a:r>
              <a:rPr lang="es" sz="2200"/>
              <a:t> } y luego k=#Ω</a:t>
            </a:r>
            <a:endParaRPr sz="2200"/>
          </a:p>
          <a:p>
            <a:pPr indent="0" lvl="0" marL="0" rtl="0" algn="l">
              <a:spcBef>
                <a:spcPts val="1400"/>
              </a:spcBef>
              <a:spcAft>
                <a:spcPts val="0"/>
              </a:spcAft>
              <a:buNone/>
            </a:pPr>
            <a:r>
              <a:rPr lang="es" sz="2200"/>
              <a:t>2) P(A), probabilidad de que salgan dos o más caras, e identificar A</a:t>
            </a:r>
            <a:endParaRPr sz="2200"/>
          </a:p>
          <a:p>
            <a:pPr indent="0" lvl="0" marL="0" rtl="0" algn="l">
              <a:spcBef>
                <a:spcPts val="1400"/>
              </a:spcBef>
              <a:spcAft>
                <a:spcPts val="1400"/>
              </a:spcAft>
              <a:buNone/>
            </a:pPr>
            <a:r>
              <a:rPr lang="es" sz="2200"/>
              <a:t>3) Probabilidad que salgan menos de dos caras</a:t>
            </a:r>
            <a:endParaRPr sz="2200"/>
          </a:p>
        </p:txBody>
      </p:sp>
      <p:sp>
        <p:nvSpPr>
          <p:cNvPr id="306" name="Google Shape;306;p39"/>
          <p:cNvSpPr txBox="1"/>
          <p:nvPr/>
        </p:nvSpPr>
        <p:spPr>
          <a:xfrm>
            <a:off x="6471575" y="149000"/>
            <a:ext cx="2748600" cy="15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rgbClr val="999999"/>
                </a:solidFill>
                <a:latin typeface="Open Sans"/>
                <a:ea typeface="Open Sans"/>
                <a:cs typeface="Open Sans"/>
                <a:sym typeface="Open Sans"/>
              </a:rPr>
              <a:t>P(A</a:t>
            </a:r>
            <a:r>
              <a:rPr baseline="30000" lang="es">
                <a:solidFill>
                  <a:srgbClr val="999999"/>
                </a:solidFill>
                <a:latin typeface="Open Sans"/>
                <a:ea typeface="Open Sans"/>
                <a:cs typeface="Open Sans"/>
                <a:sym typeface="Open Sans"/>
              </a:rPr>
              <a:t>c</a:t>
            </a:r>
            <a:r>
              <a:rPr lang="es">
                <a:solidFill>
                  <a:srgbClr val="999999"/>
                </a:solidFill>
                <a:latin typeface="Open Sans"/>
                <a:ea typeface="Open Sans"/>
                <a:cs typeface="Open Sans"/>
                <a:sym typeface="Open Sans"/>
              </a:rPr>
              <a:t>)=1-P(A)</a:t>
            </a:r>
            <a:endParaRPr>
              <a:solidFill>
                <a:srgbClr val="999999"/>
              </a:solidFill>
              <a:latin typeface="Open Sans"/>
              <a:ea typeface="Open Sans"/>
              <a:cs typeface="Open Sans"/>
              <a:sym typeface="Open Sans"/>
            </a:endParaRPr>
          </a:p>
          <a:p>
            <a:pPr indent="0" lvl="0" marL="0" rtl="0" algn="l">
              <a:lnSpc>
                <a:spcPct val="115000"/>
              </a:lnSpc>
              <a:spcBef>
                <a:spcPts val="1400"/>
              </a:spcBef>
              <a:spcAft>
                <a:spcPts val="0"/>
              </a:spcAft>
              <a:buNone/>
            </a:pPr>
            <a:r>
              <a:rPr lang="es">
                <a:solidFill>
                  <a:srgbClr val="999999"/>
                </a:solidFill>
                <a:latin typeface="Open Sans"/>
                <a:ea typeface="Open Sans"/>
                <a:cs typeface="Open Sans"/>
                <a:sym typeface="Open Sans"/>
              </a:rPr>
              <a:t>P(A)=1-P(A</a:t>
            </a:r>
            <a:r>
              <a:rPr baseline="30000" lang="es">
                <a:solidFill>
                  <a:srgbClr val="999999"/>
                </a:solidFill>
                <a:latin typeface="Open Sans"/>
                <a:ea typeface="Open Sans"/>
                <a:cs typeface="Open Sans"/>
                <a:sym typeface="Open Sans"/>
              </a:rPr>
              <a:t>c</a:t>
            </a:r>
            <a:r>
              <a:rPr lang="es">
                <a:solidFill>
                  <a:srgbClr val="999999"/>
                </a:solidFill>
                <a:latin typeface="Open Sans"/>
                <a:ea typeface="Open Sans"/>
                <a:cs typeface="Open Sans"/>
                <a:sym typeface="Open Sans"/>
              </a:rPr>
              <a:t>)</a:t>
            </a:r>
            <a:endParaRPr>
              <a:solidFill>
                <a:srgbClr val="999999"/>
              </a:solidFill>
              <a:latin typeface="Open Sans"/>
              <a:ea typeface="Open Sans"/>
              <a:cs typeface="Open Sans"/>
              <a:sym typeface="Open Sans"/>
            </a:endParaRPr>
          </a:p>
          <a:p>
            <a:pPr indent="0" lvl="0" marL="0" rtl="0" algn="l">
              <a:lnSpc>
                <a:spcPct val="115000"/>
              </a:lnSpc>
              <a:spcBef>
                <a:spcPts val="1400"/>
              </a:spcBef>
              <a:spcAft>
                <a:spcPts val="1400"/>
              </a:spcAft>
              <a:buNone/>
            </a:pPr>
            <a:r>
              <a:t/>
            </a:r>
            <a:endParaRPr>
              <a:solidFill>
                <a:srgbClr val="999999"/>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Medida De Probabilidad</a:t>
            </a:r>
            <a:endParaRPr b="1" sz="3000">
              <a:latin typeface="Open Sans"/>
              <a:ea typeface="Open Sans"/>
              <a:cs typeface="Open Sans"/>
              <a:sym typeface="Open Sans"/>
            </a:endParaRPr>
          </a:p>
        </p:txBody>
      </p:sp>
      <p:sp>
        <p:nvSpPr>
          <p:cNvPr id="312" name="Google Shape;312;p40"/>
          <p:cNvSpPr txBox="1"/>
          <p:nvPr>
            <p:ph idx="1" type="body"/>
          </p:nvPr>
        </p:nvSpPr>
        <p:spPr>
          <a:xfrm>
            <a:off x="229150" y="1143000"/>
            <a:ext cx="8520600" cy="21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200" u="sng">
                <a:solidFill>
                  <a:srgbClr val="1D7E74"/>
                </a:solidFill>
              </a:rPr>
              <a:t>Ejemplo 2:</a:t>
            </a:r>
            <a:endParaRPr sz="2200" u="sng">
              <a:solidFill>
                <a:srgbClr val="1D7E74"/>
              </a:solidFill>
            </a:endParaRPr>
          </a:p>
          <a:p>
            <a:pPr indent="0" lvl="0" marL="0" rtl="0" algn="l">
              <a:spcBef>
                <a:spcPts val="1400"/>
              </a:spcBef>
              <a:spcAft>
                <a:spcPts val="1400"/>
              </a:spcAft>
              <a:buNone/>
            </a:pPr>
            <a:r>
              <a:rPr lang="es" sz="2200"/>
              <a:t>Lanzar una moneda tres veces y observar la sucesión de caras y cecas</a:t>
            </a:r>
            <a:endParaRPr sz="2200"/>
          </a:p>
        </p:txBody>
      </p:sp>
      <p:pic>
        <p:nvPicPr>
          <p:cNvPr id="313" name="Google Shape;313;p40"/>
          <p:cNvPicPr preferRelativeResize="0"/>
          <p:nvPr/>
        </p:nvPicPr>
        <p:blipFill rotWithShape="1">
          <a:blip r:embed="rId3">
            <a:alphaModFix/>
          </a:blip>
          <a:srcRect b="33893" l="0" r="0" t="0"/>
          <a:stretch/>
        </p:blipFill>
        <p:spPr>
          <a:xfrm>
            <a:off x="533400" y="2807050"/>
            <a:ext cx="8215874" cy="1398300"/>
          </a:xfrm>
          <a:prstGeom prst="rect">
            <a:avLst/>
          </a:prstGeom>
          <a:noFill/>
          <a:ln>
            <a:noFill/>
          </a:ln>
        </p:spPr>
      </p:pic>
      <p:sp>
        <p:nvSpPr>
          <p:cNvPr id="314" name="Google Shape;314;p40"/>
          <p:cNvSpPr txBox="1"/>
          <p:nvPr/>
        </p:nvSpPr>
        <p:spPr>
          <a:xfrm>
            <a:off x="-416375" y="3748925"/>
            <a:ext cx="2685900" cy="360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s">
                <a:latin typeface="Open Sans"/>
                <a:ea typeface="Open Sans"/>
                <a:cs typeface="Open Sans"/>
                <a:sym typeface="Open Sans"/>
              </a:rPr>
              <a:t>1)  </a:t>
            </a:r>
            <a:r>
              <a:rPr lang="es">
                <a:latin typeface="Open Sans"/>
                <a:ea typeface="Open Sans"/>
                <a:cs typeface="Open Sans"/>
                <a:sym typeface="Open Sans"/>
              </a:rPr>
              <a:t>Ω=</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457200" rtl="0" algn="l">
              <a:spcBef>
                <a:spcPts val="0"/>
              </a:spcBef>
              <a:spcAft>
                <a:spcPts val="0"/>
              </a:spcAft>
              <a:buNone/>
            </a:pPr>
            <a:r>
              <a:rPr lang="es">
                <a:latin typeface="Open Sans"/>
                <a:ea typeface="Open Sans"/>
                <a:cs typeface="Open Sans"/>
                <a:sym typeface="Open Sans"/>
              </a:rPr>
              <a:t>A={ccc,ccs,csc,scc}</a:t>
            </a:r>
            <a:br>
              <a:rPr lang="es">
                <a:latin typeface="Open Sans"/>
                <a:ea typeface="Open Sans"/>
                <a:cs typeface="Open Sans"/>
                <a:sym typeface="Open Sans"/>
              </a:rPr>
            </a:br>
            <a:r>
              <a:rPr lang="es">
                <a:latin typeface="Open Sans"/>
                <a:ea typeface="Open Sans"/>
                <a:cs typeface="Open Sans"/>
                <a:sym typeface="Open Sans"/>
              </a:rPr>
              <a:t>#A=4</a:t>
            </a:r>
            <a:endParaRPr>
              <a:latin typeface="Open Sans"/>
              <a:ea typeface="Open Sans"/>
              <a:cs typeface="Open Sans"/>
              <a:sym typeface="Open Sans"/>
            </a:endParaRPr>
          </a:p>
          <a:p>
            <a:pPr indent="0" lvl="0" marL="457200" rtl="0" algn="l">
              <a:spcBef>
                <a:spcPts val="0"/>
              </a:spcBef>
              <a:spcAft>
                <a:spcPts val="0"/>
              </a:spcAft>
              <a:buNone/>
            </a:pPr>
            <a:r>
              <a:rPr lang="es">
                <a:latin typeface="Open Sans"/>
                <a:ea typeface="Open Sans"/>
                <a:cs typeface="Open Sans"/>
                <a:sym typeface="Open Sans"/>
              </a:rPr>
              <a:t>P(A)=4/8=0.5 , P(A</a:t>
            </a:r>
            <a:r>
              <a:rPr baseline="30000" lang="es">
                <a:latin typeface="Open Sans"/>
                <a:ea typeface="Open Sans"/>
                <a:cs typeface="Open Sans"/>
                <a:sym typeface="Open Sans"/>
              </a:rPr>
              <a:t>C</a:t>
            </a:r>
            <a:r>
              <a:rPr lang="es">
                <a:latin typeface="Open Sans"/>
                <a:ea typeface="Open Sans"/>
                <a:cs typeface="Open Sans"/>
                <a:sym typeface="Open Sans"/>
              </a:rPr>
              <a:t>)=0.5</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Medida De Probabilidad</a:t>
            </a:r>
            <a:endParaRPr b="1" sz="3000">
              <a:latin typeface="Open Sans"/>
              <a:ea typeface="Open Sans"/>
              <a:cs typeface="Open Sans"/>
              <a:sym typeface="Open Sans"/>
            </a:endParaRPr>
          </a:p>
        </p:txBody>
      </p:sp>
      <p:sp>
        <p:nvSpPr>
          <p:cNvPr id="320" name="Google Shape;320;p41"/>
          <p:cNvSpPr txBox="1"/>
          <p:nvPr>
            <p:ph idx="1" type="body"/>
          </p:nvPr>
        </p:nvSpPr>
        <p:spPr>
          <a:xfrm>
            <a:off x="229150" y="1143000"/>
            <a:ext cx="8520600" cy="3493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sz="2000"/>
              <a:t>La Tana Ferro: </a:t>
            </a:r>
            <a:r>
              <a:rPr lang="es" sz="1600" u="sng">
                <a:solidFill>
                  <a:schemeClr val="hlink"/>
                </a:solidFill>
                <a:hlinkClick r:id="rId3"/>
              </a:rPr>
              <a:t>https://www.youtube.com/watch?v=4HXDQZbXoYc&amp;feature=youtu.be</a:t>
            </a:r>
            <a:endParaRPr sz="1600"/>
          </a:p>
          <a:p>
            <a:pPr indent="0" lvl="0" marL="0" rtl="0" algn="l">
              <a:lnSpc>
                <a:spcPct val="150000"/>
              </a:lnSpc>
              <a:spcBef>
                <a:spcPts val="1400"/>
              </a:spcBef>
              <a:spcAft>
                <a:spcPts val="0"/>
              </a:spcAft>
              <a:buNone/>
            </a:pPr>
            <a:r>
              <a:rPr lang="es" sz="2000" u="sng"/>
              <a:t>Ejemplo 3:</a:t>
            </a:r>
            <a:r>
              <a:rPr lang="es" sz="2000"/>
              <a:t> ¿</a:t>
            </a:r>
            <a:r>
              <a:rPr lang="es" sz="2000"/>
              <a:t>Cuál es la probabilidad de que entre “n” personas dos tengan el mismo signo? </a:t>
            </a:r>
            <a:endParaRPr sz="2000"/>
          </a:p>
          <a:p>
            <a:pPr indent="0" lvl="0" marL="0" rtl="0" algn="l">
              <a:lnSpc>
                <a:spcPct val="150000"/>
              </a:lnSpc>
              <a:spcBef>
                <a:spcPts val="1400"/>
              </a:spcBef>
              <a:spcAft>
                <a:spcPts val="0"/>
              </a:spcAft>
              <a:buNone/>
            </a:pPr>
            <a:r>
              <a:rPr lang="es" sz="2000" u="sng"/>
              <a:t>Ejemplo 4:</a:t>
            </a:r>
            <a:r>
              <a:rPr lang="es" sz="2000"/>
              <a:t> ¿Cuál es la probabilidad de que entre “n” personas dos hayan nacido el mismo día? </a:t>
            </a:r>
            <a:endParaRPr sz="2000">
              <a:highlight>
                <a:srgbClr val="FF9900"/>
              </a:highlight>
            </a:endParaRPr>
          </a:p>
          <a:p>
            <a:pPr indent="0" lvl="0" marL="0" rtl="0" algn="l">
              <a:lnSpc>
                <a:spcPct val="150000"/>
              </a:lnSpc>
              <a:spcBef>
                <a:spcPts val="1400"/>
              </a:spcBef>
              <a:spcAft>
                <a:spcPts val="1400"/>
              </a:spcAft>
              <a:buNone/>
            </a:pPr>
            <a:r>
              <a:rPr lang="es" sz="2000"/>
              <a:t>Notebook: 02_zodiaco.ipynb</a:t>
            </a:r>
            <a:r>
              <a:rPr lang="es" sz="2000"/>
              <a:t> </a:t>
            </a:r>
            <a:r>
              <a:rPr lang="es" sz="2000"/>
              <a:t>[</a:t>
            </a:r>
            <a:r>
              <a:rPr lang="es" sz="2000" u="sng">
                <a:solidFill>
                  <a:schemeClr val="hlink"/>
                </a:solidFill>
                <a:hlinkClick r:id="rId4"/>
              </a:rPr>
              <a:t>Colab</a:t>
            </a:r>
            <a:r>
              <a:rPr lang="es" sz="2000"/>
              <a:t>] [</a:t>
            </a:r>
            <a:r>
              <a:rPr lang="es" sz="2000" u="sng">
                <a:solidFill>
                  <a:schemeClr val="hlink"/>
                </a:solidFill>
                <a:hlinkClick r:id="rId5"/>
              </a:rPr>
              <a:t>JupyterLab</a:t>
            </a:r>
            <a:r>
              <a:rPr lang="es" sz="2000"/>
              <a:t>]</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4400"/>
              <a:t>¿Qué es la Ciencia de Datos?</a:t>
            </a:r>
            <a:endParaRPr b="1" sz="4400" u="sng">
              <a:solidFill>
                <a:srgbClr val="99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Probabilidad condicional e independencia</a:t>
            </a:r>
            <a:endParaRPr b="1" sz="3000">
              <a:latin typeface="Open Sans"/>
              <a:ea typeface="Open Sans"/>
              <a:cs typeface="Open Sans"/>
              <a:sym typeface="Open Sans"/>
            </a:endParaRPr>
          </a:p>
        </p:txBody>
      </p:sp>
      <p:sp>
        <p:nvSpPr>
          <p:cNvPr id="326" name="Google Shape;326;p42"/>
          <p:cNvSpPr txBox="1"/>
          <p:nvPr>
            <p:ph idx="1" type="body"/>
          </p:nvPr>
        </p:nvSpPr>
        <p:spPr>
          <a:xfrm>
            <a:off x="311700" y="1225225"/>
            <a:ext cx="88323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200"/>
              <a:t>Cúal es la probabilidad de que una persona elegida al azar tenga ojos marrones? Y si elijo al azar pero sólo entre personas rubias?</a:t>
            </a:r>
            <a:endParaRPr sz="2200"/>
          </a:p>
          <a:p>
            <a:pPr indent="0" lvl="0" marL="0" rtl="0" algn="l">
              <a:spcBef>
                <a:spcPts val="1400"/>
              </a:spcBef>
              <a:spcAft>
                <a:spcPts val="0"/>
              </a:spcAft>
              <a:buNone/>
            </a:pPr>
            <a:r>
              <a:t/>
            </a:r>
            <a:endParaRPr sz="2200"/>
          </a:p>
          <a:p>
            <a:pPr indent="-381000" lvl="0" marL="457200" rtl="0" algn="l">
              <a:spcBef>
                <a:spcPts val="1400"/>
              </a:spcBef>
              <a:spcAft>
                <a:spcPts val="0"/>
              </a:spcAft>
              <a:buSzPts val="2400"/>
              <a:buChar char="●"/>
            </a:pPr>
            <a:r>
              <a:rPr lang="es" sz="2400"/>
              <a:t>Probabilidad condicional </a:t>
            </a:r>
            <a:r>
              <a:rPr b="1" lang="es" sz="2400"/>
              <a:t>P</a:t>
            </a:r>
            <a:r>
              <a:rPr lang="es" sz="2400"/>
              <a:t>(A|B)=</a:t>
            </a:r>
            <a:r>
              <a:rPr b="1" lang="es" sz="2400"/>
              <a:t>P</a:t>
            </a:r>
            <a:r>
              <a:rPr lang="es" sz="2400"/>
              <a:t>(A∩B)/</a:t>
            </a:r>
            <a:r>
              <a:rPr b="1" lang="es" sz="2400"/>
              <a:t>P</a:t>
            </a:r>
            <a:r>
              <a:rPr lang="es" sz="2400"/>
              <a:t>(B), si </a:t>
            </a:r>
            <a:r>
              <a:rPr b="1" lang="es" sz="2400"/>
              <a:t>P</a:t>
            </a:r>
            <a:r>
              <a:rPr lang="es" sz="2400"/>
              <a:t>(B)≠0</a:t>
            </a:r>
            <a:endParaRPr sz="2400"/>
          </a:p>
          <a:p>
            <a:pPr indent="0" lvl="0" marL="457200" rtl="0" algn="l">
              <a:spcBef>
                <a:spcPts val="1400"/>
              </a:spcBef>
              <a:spcAft>
                <a:spcPts val="0"/>
              </a:spcAft>
              <a:buNone/>
            </a:pPr>
            <a:r>
              <a:t/>
            </a:r>
            <a:endParaRPr sz="2400"/>
          </a:p>
          <a:p>
            <a:pPr indent="-381000" lvl="0" marL="457200" rtl="0" algn="l">
              <a:spcBef>
                <a:spcPts val="1400"/>
              </a:spcBef>
              <a:spcAft>
                <a:spcPts val="0"/>
              </a:spcAft>
              <a:buSzPts val="2400"/>
              <a:buChar char="●"/>
            </a:pPr>
            <a:r>
              <a:rPr lang="es" sz="2400"/>
              <a:t>A y B se dicen independientes si </a:t>
            </a:r>
            <a:r>
              <a:rPr b="1" lang="es" sz="2400"/>
              <a:t>P</a:t>
            </a:r>
            <a:r>
              <a:rPr lang="es" sz="2400"/>
              <a:t>(A∩B)=</a:t>
            </a:r>
            <a:r>
              <a:rPr b="1" lang="es" sz="2400"/>
              <a:t>P</a:t>
            </a:r>
            <a:r>
              <a:rPr lang="es" sz="2400"/>
              <a:t>(A).</a:t>
            </a:r>
            <a:r>
              <a:rPr b="1" lang="es" sz="2400"/>
              <a:t>P</a:t>
            </a:r>
            <a:r>
              <a:rPr lang="es" sz="2400"/>
              <a:t>(B), </a:t>
            </a:r>
            <a:endParaRPr sz="2400"/>
          </a:p>
          <a:p>
            <a:pPr indent="-381000" lvl="1" marL="914400" rtl="0" algn="l">
              <a:spcBef>
                <a:spcPts val="0"/>
              </a:spcBef>
              <a:spcAft>
                <a:spcPts val="0"/>
              </a:spcAft>
              <a:buSzPts val="2400"/>
              <a:buChar char="○"/>
            </a:pPr>
            <a:r>
              <a:rPr lang="es" sz="2400"/>
              <a:t>de manera equivalente si </a:t>
            </a:r>
            <a:r>
              <a:rPr b="1" lang="es" sz="2400"/>
              <a:t>P</a:t>
            </a:r>
            <a:r>
              <a:rPr lang="es" sz="2400"/>
              <a:t>(A|B)=</a:t>
            </a:r>
            <a:r>
              <a:rPr b="1" lang="es" sz="2400"/>
              <a:t>P</a:t>
            </a:r>
            <a:r>
              <a:rPr lang="es" sz="2400"/>
              <a:t>(A) con </a:t>
            </a:r>
            <a:r>
              <a:rPr b="1" lang="es" sz="2400"/>
              <a:t>P</a:t>
            </a:r>
            <a:r>
              <a:rPr lang="es" sz="2400"/>
              <a:t>(B)≠0</a:t>
            </a:r>
            <a:endParaRPr sz="2400"/>
          </a:p>
          <a:p>
            <a:pPr indent="0" lvl="0" marL="0" rtl="0" algn="l">
              <a:spcBef>
                <a:spcPts val="1400"/>
              </a:spcBef>
              <a:spcAft>
                <a:spcPts val="1600"/>
              </a:spcAft>
              <a:buNone/>
            </a:pPr>
            <a:r>
              <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Probabilidad condicional e independencia</a:t>
            </a:r>
            <a:endParaRPr b="1" sz="3000">
              <a:latin typeface="Open Sans"/>
              <a:ea typeface="Open Sans"/>
              <a:cs typeface="Open Sans"/>
              <a:sym typeface="Open Sans"/>
            </a:endParaRPr>
          </a:p>
        </p:txBody>
      </p:sp>
      <p:sp>
        <p:nvSpPr>
          <p:cNvPr id="332" name="Google Shape;332;p43"/>
          <p:cNvSpPr txBox="1"/>
          <p:nvPr>
            <p:ph idx="1" type="body"/>
          </p:nvPr>
        </p:nvSpPr>
        <p:spPr>
          <a:xfrm>
            <a:off x="235500" y="1377625"/>
            <a:ext cx="8832300" cy="3354000"/>
          </a:xfrm>
          <a:prstGeom prst="rect">
            <a:avLst/>
          </a:prstGeom>
        </p:spPr>
        <p:txBody>
          <a:bodyPr anchorCtr="0" anchor="t" bIns="91425" lIns="91425" spcFirstLastPara="1" rIns="91425" wrap="square" tIns="91425">
            <a:noAutofit/>
          </a:bodyPr>
          <a:lstStyle/>
          <a:p>
            <a:pPr indent="0" lvl="0" marL="457200" rtl="0" algn="r">
              <a:spcBef>
                <a:spcPts val="0"/>
              </a:spcBef>
              <a:spcAft>
                <a:spcPts val="0"/>
              </a:spcAft>
              <a:buNone/>
            </a:pPr>
            <a:r>
              <a:rPr b="1" lang="es" sz="2400">
                <a:solidFill>
                  <a:srgbClr val="999999"/>
                </a:solidFill>
              </a:rPr>
              <a:t>P</a:t>
            </a:r>
            <a:r>
              <a:rPr lang="es" sz="2400">
                <a:solidFill>
                  <a:srgbClr val="999999"/>
                </a:solidFill>
              </a:rPr>
              <a:t>(A|B)=</a:t>
            </a:r>
            <a:r>
              <a:rPr b="1" lang="es" sz="2400">
                <a:solidFill>
                  <a:srgbClr val="999999"/>
                </a:solidFill>
              </a:rPr>
              <a:t>P</a:t>
            </a:r>
            <a:r>
              <a:rPr lang="es" sz="2400">
                <a:solidFill>
                  <a:srgbClr val="999999"/>
                </a:solidFill>
              </a:rPr>
              <a:t>(A∩B)/</a:t>
            </a:r>
            <a:r>
              <a:rPr b="1" lang="es" sz="2400">
                <a:solidFill>
                  <a:srgbClr val="999999"/>
                </a:solidFill>
              </a:rPr>
              <a:t>P</a:t>
            </a:r>
            <a:r>
              <a:rPr lang="es" sz="2400">
                <a:solidFill>
                  <a:srgbClr val="999999"/>
                </a:solidFill>
              </a:rPr>
              <a:t>(B), si </a:t>
            </a:r>
            <a:r>
              <a:rPr b="1" lang="es" sz="2400">
                <a:solidFill>
                  <a:srgbClr val="999999"/>
                </a:solidFill>
              </a:rPr>
              <a:t>P</a:t>
            </a:r>
            <a:r>
              <a:rPr lang="es" sz="2400">
                <a:solidFill>
                  <a:srgbClr val="999999"/>
                </a:solidFill>
              </a:rPr>
              <a:t>(B)≠0</a:t>
            </a:r>
            <a:endParaRPr sz="2400">
              <a:solidFill>
                <a:srgbClr val="999999"/>
              </a:solidFill>
            </a:endParaRPr>
          </a:p>
          <a:p>
            <a:pPr indent="0" lvl="0" marL="0" rtl="0" algn="l">
              <a:spcBef>
                <a:spcPts val="1400"/>
              </a:spcBef>
              <a:spcAft>
                <a:spcPts val="0"/>
              </a:spcAft>
              <a:buNone/>
            </a:pPr>
            <a:r>
              <a:rPr b="1" lang="es" sz="2400" u="sng">
                <a:solidFill>
                  <a:srgbClr val="155B54"/>
                </a:solidFill>
              </a:rPr>
              <a:t>Ejercicio:</a:t>
            </a:r>
            <a:r>
              <a:rPr lang="es" sz="2400"/>
              <a:t> considerando la base de datos generada</a:t>
            </a:r>
            <a:endParaRPr sz="2400"/>
          </a:p>
          <a:p>
            <a:pPr indent="-381000" lvl="0" marL="457200" rtl="0" algn="l">
              <a:spcBef>
                <a:spcPts val="1400"/>
              </a:spcBef>
              <a:spcAft>
                <a:spcPts val="0"/>
              </a:spcAft>
              <a:buSzPts val="2400"/>
              <a:buAutoNum type="arabicParenR"/>
            </a:pPr>
            <a:r>
              <a:rPr lang="es" sz="2400"/>
              <a:t>Estimar la probabilidad de A=ser mujer y la probabilidad </a:t>
            </a:r>
            <a:r>
              <a:rPr lang="es" sz="2400"/>
              <a:t>condicional de ser mujer en el signo de Aries (B)</a:t>
            </a:r>
            <a:endParaRPr sz="2400"/>
          </a:p>
          <a:p>
            <a:pPr indent="-381000" lvl="0" marL="457200" rtl="0" algn="l">
              <a:spcBef>
                <a:spcPts val="0"/>
              </a:spcBef>
              <a:spcAft>
                <a:spcPts val="0"/>
              </a:spcAft>
              <a:buSzPts val="2400"/>
              <a:buAutoNum type="arabicParenR"/>
            </a:pPr>
            <a:r>
              <a:rPr lang="es" sz="2400"/>
              <a:t>Son independientes Ay B?</a:t>
            </a:r>
            <a:endParaRPr sz="2400"/>
          </a:p>
          <a:p>
            <a:pPr indent="0" lvl="0" marL="457200" rtl="0" algn="r">
              <a:spcBef>
                <a:spcPts val="1400"/>
              </a:spcBef>
              <a:spcAft>
                <a:spcPts val="0"/>
              </a:spcAft>
              <a:buNone/>
            </a:pPr>
            <a:r>
              <a:rPr b="1" lang="es" sz="2400">
                <a:solidFill>
                  <a:srgbClr val="999999"/>
                </a:solidFill>
              </a:rPr>
              <a:t>P</a:t>
            </a:r>
            <a:r>
              <a:rPr lang="es" sz="2400">
                <a:solidFill>
                  <a:srgbClr val="999999"/>
                </a:solidFill>
              </a:rPr>
              <a:t>(A∩B)=</a:t>
            </a:r>
            <a:r>
              <a:rPr b="1" lang="es" sz="2400">
                <a:solidFill>
                  <a:srgbClr val="999999"/>
                </a:solidFill>
              </a:rPr>
              <a:t>P</a:t>
            </a:r>
            <a:r>
              <a:rPr lang="es" sz="2400">
                <a:solidFill>
                  <a:srgbClr val="999999"/>
                </a:solidFill>
              </a:rPr>
              <a:t>(A).</a:t>
            </a:r>
            <a:r>
              <a:rPr b="1" lang="es" sz="2400">
                <a:solidFill>
                  <a:srgbClr val="999999"/>
                </a:solidFill>
              </a:rPr>
              <a:t>P</a:t>
            </a:r>
            <a:r>
              <a:rPr lang="es" sz="2400">
                <a:solidFill>
                  <a:srgbClr val="999999"/>
                </a:solidFill>
              </a:rPr>
              <a:t>(B)?, </a:t>
            </a:r>
            <a:endParaRPr sz="2400">
              <a:solidFill>
                <a:srgbClr val="999999"/>
              </a:solidFill>
            </a:endParaRPr>
          </a:p>
          <a:p>
            <a:pPr indent="0" lvl="0" marL="914400" rtl="0" algn="r">
              <a:spcBef>
                <a:spcPts val="1400"/>
              </a:spcBef>
              <a:spcAft>
                <a:spcPts val="0"/>
              </a:spcAft>
              <a:buNone/>
            </a:pPr>
            <a:r>
              <a:rPr lang="es" sz="2400">
                <a:solidFill>
                  <a:srgbClr val="999999"/>
                </a:solidFill>
              </a:rPr>
              <a:t> ó </a:t>
            </a:r>
            <a:r>
              <a:rPr b="1" lang="es" sz="2400">
                <a:solidFill>
                  <a:srgbClr val="999999"/>
                </a:solidFill>
              </a:rPr>
              <a:t>P</a:t>
            </a:r>
            <a:r>
              <a:rPr lang="es" sz="2400">
                <a:solidFill>
                  <a:srgbClr val="999999"/>
                </a:solidFill>
              </a:rPr>
              <a:t>(A|B)=</a:t>
            </a:r>
            <a:r>
              <a:rPr b="1" lang="es" sz="2400">
                <a:solidFill>
                  <a:srgbClr val="999999"/>
                </a:solidFill>
              </a:rPr>
              <a:t>P</a:t>
            </a:r>
            <a:r>
              <a:rPr lang="es" sz="2400">
                <a:solidFill>
                  <a:srgbClr val="999999"/>
                </a:solidFill>
              </a:rPr>
              <a:t>(A)?</a:t>
            </a:r>
            <a:endParaRPr sz="2400">
              <a:solidFill>
                <a:srgbClr val="999999"/>
              </a:solidFill>
              <a:highlight>
                <a:srgbClr val="FF9900"/>
              </a:highlight>
            </a:endParaRPr>
          </a:p>
          <a:p>
            <a:pPr indent="0" lvl="0" marL="914400" rtl="0" algn="l">
              <a:spcBef>
                <a:spcPts val="1400"/>
              </a:spcBef>
              <a:spcAft>
                <a:spcPts val="0"/>
              </a:spcAft>
              <a:buNone/>
            </a:pPr>
            <a:r>
              <a:t/>
            </a:r>
            <a:endParaRPr sz="2400"/>
          </a:p>
          <a:p>
            <a:pPr indent="0" lvl="0" marL="0" rtl="0" algn="l">
              <a:spcBef>
                <a:spcPts val="1400"/>
              </a:spcBef>
              <a:spcAft>
                <a:spcPts val="1600"/>
              </a:spcAft>
              <a:buNone/>
            </a:pPr>
            <a:r>
              <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490250" y="450150"/>
            <a:ext cx="798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Demo y ejercicios con Notebook</a:t>
            </a:r>
            <a:r>
              <a:rPr lang="es"/>
              <a:t> </a:t>
            </a:r>
            <a:endParaRPr/>
          </a:p>
          <a:p>
            <a:pPr indent="0" lvl="0" marL="0" rtl="0" algn="l">
              <a:spcBef>
                <a:spcPts val="0"/>
              </a:spcBef>
              <a:spcAft>
                <a:spcPts val="0"/>
              </a:spcAft>
              <a:buNone/>
            </a:pPr>
            <a:r>
              <a:rPr lang="es" sz="3600"/>
              <a:t>03_probabilidad.ipynb</a:t>
            </a:r>
            <a:r>
              <a:rPr lang="es" sz="3600"/>
              <a:t> </a:t>
            </a:r>
            <a:r>
              <a:rPr lang="es" sz="3400"/>
              <a:t>[</a:t>
            </a:r>
            <a:r>
              <a:rPr lang="es" sz="3400" u="sng">
                <a:solidFill>
                  <a:schemeClr val="accent5"/>
                </a:solidFill>
                <a:hlinkClick r:id="rId3"/>
              </a:rPr>
              <a:t>Colab</a:t>
            </a:r>
            <a:r>
              <a:rPr lang="es" sz="3400"/>
              <a:t>] [</a:t>
            </a:r>
            <a:r>
              <a:rPr lang="es" sz="3400" u="sng">
                <a:solidFill>
                  <a:schemeClr val="accent5"/>
                </a:solidFill>
                <a:hlinkClick r:id="rId4"/>
              </a:rPr>
              <a:t>JupyterLab</a:t>
            </a:r>
            <a:r>
              <a:rPr lang="es" sz="3400"/>
              <a:t>]</a:t>
            </a:r>
            <a:r>
              <a:rPr lang="es" sz="3600"/>
              <a:t> </a:t>
            </a:r>
            <a:endParaRPr sz="3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5"/>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Pregunta del ejercicio:</a:t>
            </a:r>
            <a:endParaRPr/>
          </a:p>
          <a:p>
            <a:pPr indent="0" lvl="0" marL="0" rtl="0" algn="l">
              <a:spcBef>
                <a:spcPts val="0"/>
              </a:spcBef>
              <a:spcAft>
                <a:spcPts val="0"/>
              </a:spcAft>
              <a:buNone/>
            </a:pPr>
            <a:r>
              <a:rPr lang="es"/>
              <a:t>Eran independientes o no?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Teorema del producto </a:t>
            </a:r>
            <a:endParaRPr b="1" sz="3000">
              <a:latin typeface="Open Sans"/>
              <a:ea typeface="Open Sans"/>
              <a:cs typeface="Open Sans"/>
              <a:sym typeface="Open Sans"/>
            </a:endParaRPr>
          </a:p>
        </p:txBody>
      </p:sp>
      <p:sp>
        <p:nvSpPr>
          <p:cNvPr id="348" name="Google Shape;348;p46"/>
          <p:cNvSpPr txBox="1"/>
          <p:nvPr>
            <p:ph idx="1" type="body"/>
          </p:nvPr>
        </p:nvSpPr>
        <p:spPr>
          <a:xfrm>
            <a:off x="311700" y="13776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200"/>
              <a:t>Si P(A</a:t>
            </a:r>
            <a:r>
              <a:rPr baseline="-25000" lang="es" sz="2200"/>
              <a:t>1</a:t>
            </a:r>
            <a:r>
              <a:rPr lang="es" sz="2200"/>
              <a:t>)≠0, </a:t>
            </a:r>
            <a:r>
              <a:rPr lang="es" sz="2200"/>
              <a:t>P(A</a:t>
            </a:r>
            <a:r>
              <a:rPr baseline="-25000" lang="es" sz="2200"/>
              <a:t>2</a:t>
            </a:r>
            <a:r>
              <a:rPr lang="es" sz="2200"/>
              <a:t>)≠0 y P(A</a:t>
            </a:r>
            <a:r>
              <a:rPr baseline="-25000" lang="es" sz="2200"/>
              <a:t>3</a:t>
            </a:r>
            <a:r>
              <a:rPr lang="es" sz="2200"/>
              <a:t>)≠0, se cumple:</a:t>
            </a:r>
            <a:endParaRPr sz="2200"/>
          </a:p>
          <a:p>
            <a:pPr indent="0" lvl="0" marL="0" rtl="0" algn="l">
              <a:lnSpc>
                <a:spcPct val="100000"/>
              </a:lnSpc>
              <a:spcBef>
                <a:spcPts val="0"/>
              </a:spcBef>
              <a:spcAft>
                <a:spcPts val="0"/>
              </a:spcAft>
              <a:buClr>
                <a:schemeClr val="dk1"/>
              </a:buClr>
              <a:buSzPts val="1100"/>
              <a:buFont typeface="Arial"/>
              <a:buNone/>
            </a:pPr>
            <a:r>
              <a:t/>
            </a:r>
            <a:endParaRPr sz="2200"/>
          </a:p>
          <a:p>
            <a:pPr indent="0" lvl="0" marL="0" rtl="0" algn="l">
              <a:lnSpc>
                <a:spcPct val="100000"/>
              </a:lnSpc>
              <a:spcBef>
                <a:spcPts val="0"/>
              </a:spcBef>
              <a:spcAft>
                <a:spcPts val="0"/>
              </a:spcAft>
              <a:buNone/>
            </a:pPr>
            <a:r>
              <a:rPr lang="es" sz="2200"/>
              <a:t>P ( A</a:t>
            </a:r>
            <a:r>
              <a:rPr baseline="-25000" lang="es" sz="2200"/>
              <a:t>1</a:t>
            </a:r>
            <a:r>
              <a:rPr lang="es" sz="2200"/>
              <a:t> ∩ A</a:t>
            </a:r>
            <a:r>
              <a:rPr baseline="-25000" lang="es" sz="2200"/>
              <a:t>2</a:t>
            </a:r>
            <a:r>
              <a:rPr lang="es" sz="2200"/>
              <a:t> ∩ A</a:t>
            </a:r>
            <a:r>
              <a:rPr baseline="-25000" lang="es" sz="2200"/>
              <a:t>3</a:t>
            </a:r>
            <a:r>
              <a:rPr lang="es" sz="2200"/>
              <a:t> </a:t>
            </a:r>
            <a:r>
              <a:rPr lang="es" sz="2200"/>
              <a:t>) = P ( A</a:t>
            </a:r>
            <a:r>
              <a:rPr baseline="-25000" lang="es" sz="2200"/>
              <a:t>1</a:t>
            </a:r>
            <a:r>
              <a:rPr lang="es" sz="2200"/>
              <a:t> ) P ( A</a:t>
            </a:r>
            <a:r>
              <a:rPr baseline="-25000" lang="es" sz="2200"/>
              <a:t>2</a:t>
            </a:r>
            <a:r>
              <a:rPr lang="es" sz="2200"/>
              <a:t> | A</a:t>
            </a:r>
            <a:r>
              <a:rPr baseline="-25000" lang="es" sz="2200"/>
              <a:t>1</a:t>
            </a:r>
            <a:r>
              <a:rPr lang="es" sz="2200"/>
              <a:t> ) </a:t>
            </a:r>
            <a:r>
              <a:rPr lang="es" sz="2200"/>
              <a:t>P ( A</a:t>
            </a:r>
            <a:r>
              <a:rPr baseline="-25000" lang="es" sz="2200"/>
              <a:t>3</a:t>
            </a:r>
            <a:r>
              <a:rPr lang="es" sz="2200"/>
              <a:t> | A</a:t>
            </a:r>
            <a:r>
              <a:rPr baseline="-25000" lang="es" sz="2200"/>
              <a:t>1</a:t>
            </a:r>
            <a:r>
              <a:rPr lang="es" sz="2200"/>
              <a:t> ∩ A</a:t>
            </a:r>
            <a:r>
              <a:rPr baseline="-25000" lang="es" sz="2200"/>
              <a:t>2</a:t>
            </a:r>
            <a:r>
              <a:rPr lang="es" sz="2200"/>
              <a:t> )</a:t>
            </a:r>
            <a:endParaRPr sz="2200"/>
          </a:p>
          <a:p>
            <a:pPr indent="0" lvl="0" marL="0" rtl="0" algn="l">
              <a:lnSpc>
                <a:spcPct val="100000"/>
              </a:lnSpc>
              <a:spcBef>
                <a:spcPts val="0"/>
              </a:spcBef>
              <a:spcAft>
                <a:spcPts val="0"/>
              </a:spcAft>
              <a:buNone/>
            </a:pPr>
            <a:r>
              <a:t/>
            </a:r>
            <a:endParaRPr sz="2200"/>
          </a:p>
          <a:p>
            <a:pPr indent="0" lvl="0" marL="0" rtl="0" algn="l">
              <a:lnSpc>
                <a:spcPct val="100000"/>
              </a:lnSpc>
              <a:spcBef>
                <a:spcPts val="0"/>
              </a:spcBef>
              <a:spcAft>
                <a:spcPts val="0"/>
              </a:spcAft>
              <a:buClr>
                <a:schemeClr val="dk1"/>
              </a:buClr>
              <a:buSzPts val="1100"/>
              <a:buFont typeface="Arial"/>
              <a:buNone/>
            </a:pPr>
            <a:r>
              <a:t/>
            </a:r>
            <a:endParaRPr sz="2200"/>
          </a:p>
          <a:p>
            <a:pPr indent="0" lvl="0" marL="0" rtl="0" algn="l">
              <a:lnSpc>
                <a:spcPct val="100000"/>
              </a:lnSpc>
              <a:spcBef>
                <a:spcPts val="0"/>
              </a:spcBef>
              <a:spcAft>
                <a:spcPts val="0"/>
              </a:spcAft>
              <a:buClr>
                <a:schemeClr val="dk1"/>
              </a:buClr>
              <a:buSzPts val="1100"/>
              <a:buFont typeface="Arial"/>
              <a:buNone/>
            </a:pPr>
            <a:r>
              <a:rPr lang="es" sz="2200"/>
              <a:t>Se lee como la probabilidad que pase A</a:t>
            </a:r>
            <a:r>
              <a:rPr baseline="-25000" lang="es" sz="2200"/>
              <a:t>1</a:t>
            </a:r>
            <a:r>
              <a:rPr lang="es" sz="2200"/>
              <a:t>, A</a:t>
            </a:r>
            <a:r>
              <a:rPr baseline="-25000" lang="es" sz="2200"/>
              <a:t>2</a:t>
            </a:r>
            <a:r>
              <a:rPr lang="es" sz="2200"/>
              <a:t> y A</a:t>
            </a:r>
            <a:r>
              <a:rPr baseline="-25000" lang="es" sz="2200"/>
              <a:t>3</a:t>
            </a:r>
            <a:r>
              <a:rPr lang="es" sz="2200"/>
              <a:t> es igual a la probabilidad que ocurra A</a:t>
            </a:r>
            <a:r>
              <a:rPr baseline="-25000" lang="es" sz="2200"/>
              <a:t>1</a:t>
            </a:r>
            <a:r>
              <a:rPr lang="es" sz="2200"/>
              <a:t> por la probabilidad que ocurra A</a:t>
            </a:r>
            <a:r>
              <a:rPr baseline="-25000" lang="es" sz="2200"/>
              <a:t>2</a:t>
            </a:r>
            <a:r>
              <a:rPr lang="es" sz="2200"/>
              <a:t> dado que ocurrió A</a:t>
            </a:r>
            <a:r>
              <a:rPr baseline="-25000" lang="es" sz="2200"/>
              <a:t>1</a:t>
            </a:r>
            <a:r>
              <a:rPr lang="es" sz="2200"/>
              <a:t> por la probabilidad que ocurra A</a:t>
            </a:r>
            <a:r>
              <a:rPr baseline="-25000" lang="es" sz="2200"/>
              <a:t>3</a:t>
            </a:r>
            <a:r>
              <a:rPr lang="es" sz="2200"/>
              <a:t> dado que ocurrieron A</a:t>
            </a:r>
            <a:r>
              <a:rPr baseline="-25000" lang="es" sz="2200"/>
              <a:t>1</a:t>
            </a:r>
            <a:r>
              <a:rPr lang="es" sz="2200"/>
              <a:t> y A</a:t>
            </a:r>
            <a:r>
              <a:rPr baseline="-25000" lang="es" sz="2200"/>
              <a:t>2</a:t>
            </a:r>
            <a:endParaRPr sz="2200"/>
          </a:p>
          <a:p>
            <a:pPr indent="0" lvl="0" marL="0" rtl="0" algn="l">
              <a:spcBef>
                <a:spcPts val="0"/>
              </a:spcBef>
              <a:spcAft>
                <a:spcPts val="1600"/>
              </a:spcAft>
              <a:buNone/>
            </a:pPr>
            <a:r>
              <a:t/>
            </a:r>
            <a:endParaRPr sz="2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7"/>
          <p:cNvSpPr txBox="1"/>
          <p:nvPr/>
        </p:nvSpPr>
        <p:spPr>
          <a:xfrm>
            <a:off x="2406100" y="3131450"/>
            <a:ext cx="6681900" cy="29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solidFill>
                  <a:schemeClr val="dk1"/>
                </a:solidFill>
                <a:latin typeface="Open Sans"/>
                <a:ea typeface="Open Sans"/>
                <a:cs typeface="Open Sans"/>
                <a:sym typeface="Open Sans"/>
              </a:rPr>
              <a:t>= P ( A</a:t>
            </a:r>
            <a:r>
              <a:rPr baseline="-25000" lang="es" sz="2000">
                <a:solidFill>
                  <a:schemeClr val="dk1"/>
                </a:solidFill>
                <a:latin typeface="Open Sans"/>
                <a:ea typeface="Open Sans"/>
                <a:cs typeface="Open Sans"/>
                <a:sym typeface="Open Sans"/>
              </a:rPr>
              <a:t>1</a:t>
            </a:r>
            <a:r>
              <a:rPr lang="es" sz="2000">
                <a:solidFill>
                  <a:schemeClr val="dk1"/>
                </a:solidFill>
                <a:latin typeface="Open Sans"/>
                <a:ea typeface="Open Sans"/>
                <a:cs typeface="Open Sans"/>
                <a:sym typeface="Open Sans"/>
              </a:rPr>
              <a:t> ) P ( A</a:t>
            </a:r>
            <a:r>
              <a:rPr baseline="-25000" lang="es" sz="2000">
                <a:solidFill>
                  <a:schemeClr val="dk1"/>
                </a:solidFill>
                <a:latin typeface="Open Sans"/>
                <a:ea typeface="Open Sans"/>
                <a:cs typeface="Open Sans"/>
                <a:sym typeface="Open Sans"/>
              </a:rPr>
              <a:t>2</a:t>
            </a:r>
            <a:r>
              <a:rPr lang="es" sz="2000">
                <a:solidFill>
                  <a:schemeClr val="dk1"/>
                </a:solidFill>
                <a:latin typeface="Open Sans"/>
                <a:ea typeface="Open Sans"/>
                <a:cs typeface="Open Sans"/>
                <a:sym typeface="Open Sans"/>
              </a:rPr>
              <a:t> | A</a:t>
            </a:r>
            <a:r>
              <a:rPr baseline="-25000" lang="es" sz="2000">
                <a:solidFill>
                  <a:schemeClr val="dk1"/>
                </a:solidFill>
                <a:latin typeface="Open Sans"/>
                <a:ea typeface="Open Sans"/>
                <a:cs typeface="Open Sans"/>
                <a:sym typeface="Open Sans"/>
              </a:rPr>
              <a:t>1</a:t>
            </a:r>
            <a:r>
              <a:rPr lang="es" sz="2000">
                <a:solidFill>
                  <a:schemeClr val="dk1"/>
                </a:solidFill>
                <a:latin typeface="Open Sans"/>
                <a:ea typeface="Open Sans"/>
                <a:cs typeface="Open Sans"/>
                <a:sym typeface="Open Sans"/>
              </a:rPr>
              <a:t> ) P ( A</a:t>
            </a:r>
            <a:r>
              <a:rPr baseline="-25000" lang="es" sz="2000">
                <a:solidFill>
                  <a:schemeClr val="dk1"/>
                </a:solidFill>
                <a:latin typeface="Open Sans"/>
                <a:ea typeface="Open Sans"/>
                <a:cs typeface="Open Sans"/>
                <a:sym typeface="Open Sans"/>
              </a:rPr>
              <a:t>3</a:t>
            </a:r>
            <a:r>
              <a:rPr lang="es" sz="2000">
                <a:solidFill>
                  <a:schemeClr val="dk1"/>
                </a:solidFill>
                <a:latin typeface="Open Sans"/>
                <a:ea typeface="Open Sans"/>
                <a:cs typeface="Open Sans"/>
                <a:sym typeface="Open Sans"/>
              </a:rPr>
              <a:t> | A</a:t>
            </a:r>
            <a:r>
              <a:rPr baseline="-25000" lang="es" sz="2000">
                <a:solidFill>
                  <a:schemeClr val="dk1"/>
                </a:solidFill>
                <a:latin typeface="Open Sans"/>
                <a:ea typeface="Open Sans"/>
                <a:cs typeface="Open Sans"/>
                <a:sym typeface="Open Sans"/>
              </a:rPr>
              <a:t>1</a:t>
            </a:r>
            <a:r>
              <a:rPr lang="es" sz="2000">
                <a:solidFill>
                  <a:schemeClr val="dk1"/>
                </a:solidFill>
                <a:latin typeface="Open Sans"/>
                <a:ea typeface="Open Sans"/>
                <a:cs typeface="Open Sans"/>
                <a:sym typeface="Open Sans"/>
              </a:rPr>
              <a:t> ∩ A</a:t>
            </a:r>
            <a:r>
              <a:rPr baseline="-25000" lang="es" sz="2000">
                <a:solidFill>
                  <a:schemeClr val="dk1"/>
                </a:solidFill>
                <a:latin typeface="Open Sans"/>
                <a:ea typeface="Open Sans"/>
                <a:cs typeface="Open Sans"/>
                <a:sym typeface="Open Sans"/>
              </a:rPr>
              <a:t>2</a:t>
            </a:r>
            <a:r>
              <a:rPr lang="es" sz="2000">
                <a:solidFill>
                  <a:schemeClr val="dk1"/>
                </a:solidFill>
                <a:latin typeface="Open Sans"/>
                <a:ea typeface="Open Sans"/>
                <a:cs typeface="Open Sans"/>
                <a:sym typeface="Open Sans"/>
              </a:rPr>
              <a:t> )</a:t>
            </a:r>
            <a:endParaRPr/>
          </a:p>
        </p:txBody>
      </p:sp>
      <p:sp>
        <p:nvSpPr>
          <p:cNvPr id="354" name="Google Shape;354;p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Teorema del producto </a:t>
            </a:r>
            <a:endParaRPr b="1" sz="3000">
              <a:latin typeface="Open Sans"/>
              <a:ea typeface="Open Sans"/>
              <a:cs typeface="Open Sans"/>
              <a:sym typeface="Open Sans"/>
            </a:endParaRPr>
          </a:p>
        </p:txBody>
      </p:sp>
      <p:sp>
        <p:nvSpPr>
          <p:cNvPr id="355" name="Google Shape;355;p47"/>
          <p:cNvSpPr txBox="1"/>
          <p:nvPr>
            <p:ph idx="1" type="body"/>
          </p:nvPr>
        </p:nvSpPr>
        <p:spPr>
          <a:xfrm>
            <a:off x="311700" y="13776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000" u="sng"/>
              <a:t>Ejemplo 6:</a:t>
            </a:r>
            <a:r>
              <a:rPr lang="es" sz="2000"/>
              <a:t> Una clase tiene 12 niños y 4 niñas. Si se eligen tres estudiantes de la clase al azar, ¿cuál es la probabilidad de que sean todos niños?</a:t>
            </a:r>
            <a:endParaRPr sz="2000"/>
          </a:p>
          <a:p>
            <a:pPr indent="0" lvl="0" marL="0" rtl="0" algn="l">
              <a:lnSpc>
                <a:spcPct val="100000"/>
              </a:lnSpc>
              <a:spcBef>
                <a:spcPts val="0"/>
              </a:spcBef>
              <a:spcAft>
                <a:spcPts val="0"/>
              </a:spcAft>
              <a:buNone/>
            </a:pPr>
            <a:r>
              <a:t/>
            </a:r>
            <a:endParaRPr sz="2000"/>
          </a:p>
        </p:txBody>
      </p:sp>
      <p:sp>
        <p:nvSpPr>
          <p:cNvPr id="356" name="Google Shape;356;p47"/>
          <p:cNvSpPr txBox="1"/>
          <p:nvPr/>
        </p:nvSpPr>
        <p:spPr>
          <a:xfrm>
            <a:off x="304800" y="2514600"/>
            <a:ext cx="8520600" cy="14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solidFill>
                  <a:schemeClr val="dk1"/>
                </a:solidFill>
                <a:latin typeface="Open Sans"/>
                <a:ea typeface="Open Sans"/>
                <a:cs typeface="Open Sans"/>
                <a:sym typeface="Open Sans"/>
              </a:rPr>
              <a:t>Solución: si A</a:t>
            </a:r>
            <a:r>
              <a:rPr baseline="-25000" lang="es" sz="2000">
                <a:solidFill>
                  <a:schemeClr val="dk1"/>
                </a:solidFill>
                <a:latin typeface="Open Sans"/>
                <a:ea typeface="Open Sans"/>
                <a:cs typeface="Open Sans"/>
                <a:sym typeface="Open Sans"/>
              </a:rPr>
              <a:t>i</a:t>
            </a:r>
            <a:r>
              <a:rPr lang="es" sz="2000">
                <a:solidFill>
                  <a:schemeClr val="dk1"/>
                </a:solidFill>
                <a:latin typeface="Open Sans"/>
                <a:ea typeface="Open Sans"/>
                <a:cs typeface="Open Sans"/>
                <a:sym typeface="Open Sans"/>
              </a:rPr>
              <a:t>: “el i-ésimo estudiante elegido es un niño”, con i = 1,2,3</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rPr lang="es" sz="2000">
                <a:solidFill>
                  <a:schemeClr val="dk1"/>
                </a:solidFill>
                <a:latin typeface="Open Sans"/>
                <a:ea typeface="Open Sans"/>
                <a:cs typeface="Open Sans"/>
                <a:sym typeface="Open Sans"/>
              </a:rPr>
              <a:t>P ( A</a:t>
            </a:r>
            <a:r>
              <a:rPr baseline="-25000" lang="es" sz="2000">
                <a:solidFill>
                  <a:schemeClr val="dk1"/>
                </a:solidFill>
                <a:latin typeface="Open Sans"/>
                <a:ea typeface="Open Sans"/>
                <a:cs typeface="Open Sans"/>
                <a:sym typeface="Open Sans"/>
              </a:rPr>
              <a:t>1</a:t>
            </a:r>
            <a:r>
              <a:rPr lang="es" sz="2000">
                <a:solidFill>
                  <a:schemeClr val="dk1"/>
                </a:solidFill>
                <a:latin typeface="Open Sans"/>
                <a:ea typeface="Open Sans"/>
                <a:cs typeface="Open Sans"/>
                <a:sym typeface="Open Sans"/>
              </a:rPr>
              <a:t> ∩ A</a:t>
            </a:r>
            <a:r>
              <a:rPr baseline="-25000" lang="es" sz="2000">
                <a:solidFill>
                  <a:schemeClr val="dk1"/>
                </a:solidFill>
                <a:latin typeface="Open Sans"/>
                <a:ea typeface="Open Sans"/>
                <a:cs typeface="Open Sans"/>
                <a:sym typeface="Open Sans"/>
              </a:rPr>
              <a:t>2</a:t>
            </a:r>
            <a:r>
              <a:rPr lang="es" sz="2000">
                <a:solidFill>
                  <a:schemeClr val="dk1"/>
                </a:solidFill>
                <a:latin typeface="Open Sans"/>
                <a:ea typeface="Open Sans"/>
                <a:cs typeface="Open Sans"/>
                <a:sym typeface="Open Sans"/>
              </a:rPr>
              <a:t> ∩ A</a:t>
            </a:r>
            <a:r>
              <a:rPr baseline="-25000" lang="es" sz="2000">
                <a:solidFill>
                  <a:schemeClr val="dk1"/>
                </a:solidFill>
                <a:latin typeface="Open Sans"/>
                <a:ea typeface="Open Sans"/>
                <a:cs typeface="Open Sans"/>
                <a:sym typeface="Open Sans"/>
              </a:rPr>
              <a:t>3</a:t>
            </a:r>
            <a:r>
              <a:rPr lang="es" sz="2000">
                <a:solidFill>
                  <a:schemeClr val="dk1"/>
                </a:solidFill>
                <a:latin typeface="Open Sans"/>
                <a:ea typeface="Open Sans"/>
                <a:cs typeface="Open Sans"/>
                <a:sym typeface="Open Sans"/>
              </a:rPr>
              <a:t> ) </a:t>
            </a:r>
            <a:endParaRPr/>
          </a:p>
        </p:txBody>
      </p:sp>
      <p:sp>
        <p:nvSpPr>
          <p:cNvPr id="357" name="Google Shape;357;p47"/>
          <p:cNvSpPr txBox="1"/>
          <p:nvPr/>
        </p:nvSpPr>
        <p:spPr>
          <a:xfrm>
            <a:off x="2316175" y="3922800"/>
            <a:ext cx="8520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solidFill>
                  <a:schemeClr val="dk1"/>
                </a:solidFill>
                <a:latin typeface="Open Sans"/>
                <a:ea typeface="Open Sans"/>
                <a:cs typeface="Open Sans"/>
                <a:sym typeface="Open Sans"/>
              </a:rPr>
              <a:t> = (12/16) * (11/15)*(10/14)=...=11/28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Teorema de la probabilidad total </a:t>
            </a:r>
            <a:endParaRPr b="1" sz="3000">
              <a:latin typeface="Open Sans"/>
              <a:ea typeface="Open Sans"/>
              <a:cs typeface="Open Sans"/>
              <a:sym typeface="Open Sans"/>
            </a:endParaRPr>
          </a:p>
        </p:txBody>
      </p:sp>
      <p:sp>
        <p:nvSpPr>
          <p:cNvPr id="363" name="Google Shape;363;p48"/>
          <p:cNvSpPr txBox="1"/>
          <p:nvPr>
            <p:ph idx="1" type="body"/>
          </p:nvPr>
        </p:nvSpPr>
        <p:spPr>
          <a:xfrm>
            <a:off x="311700" y="13776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t>Si </a:t>
            </a:r>
            <a:r>
              <a:rPr lang="es" sz="2400"/>
              <a:t>P(A</a:t>
            </a:r>
            <a:r>
              <a:rPr baseline="-25000" lang="es" sz="2400"/>
              <a:t>i</a:t>
            </a:r>
            <a:r>
              <a:rPr lang="es" sz="2400"/>
              <a:t>)&gt;0, con i=1..n y   A</a:t>
            </a:r>
            <a:r>
              <a:rPr baseline="-25000" lang="es" sz="2400"/>
              <a:t>1</a:t>
            </a:r>
            <a:r>
              <a:rPr lang="es" sz="2400"/>
              <a:t> U A</a:t>
            </a:r>
            <a:r>
              <a:rPr baseline="-25000" lang="es" sz="2400"/>
              <a:t>2</a:t>
            </a:r>
            <a:r>
              <a:rPr lang="es" sz="2400"/>
              <a:t> U..U A</a:t>
            </a:r>
            <a:r>
              <a:rPr baseline="-25000" lang="es" sz="2400"/>
              <a:t>n</a:t>
            </a:r>
            <a:r>
              <a:rPr lang="es" sz="2400"/>
              <a:t> =Ω  disjunta , es decir una partición de Ω, luego:</a:t>
            </a:r>
            <a:endParaRPr sz="2400"/>
          </a:p>
          <a:p>
            <a:pPr indent="0" lvl="0" marL="0" rtl="0" algn="l">
              <a:lnSpc>
                <a:spcPct val="100000"/>
              </a:lnSpc>
              <a:spcBef>
                <a:spcPts val="0"/>
              </a:spcBef>
              <a:spcAft>
                <a:spcPts val="0"/>
              </a:spcAft>
              <a:buNone/>
            </a:pPr>
            <a:r>
              <a:t/>
            </a:r>
            <a:endParaRPr sz="2400"/>
          </a:p>
          <a:p>
            <a:pPr indent="457200" lvl="0" marL="0" rtl="0" algn="l">
              <a:lnSpc>
                <a:spcPct val="100000"/>
              </a:lnSpc>
              <a:spcBef>
                <a:spcPts val="0"/>
              </a:spcBef>
              <a:spcAft>
                <a:spcPts val="0"/>
              </a:spcAft>
              <a:buNone/>
            </a:pPr>
            <a:r>
              <a:rPr lang="es" sz="2400"/>
              <a:t>P ( B ) = 	P ( B | A</a:t>
            </a:r>
            <a:r>
              <a:rPr baseline="-25000" lang="es" sz="2400"/>
              <a:t>1</a:t>
            </a:r>
            <a:r>
              <a:rPr lang="es" sz="2400"/>
              <a:t>  ) P ( </a:t>
            </a:r>
            <a:r>
              <a:rPr lang="es" sz="2200"/>
              <a:t>A</a:t>
            </a:r>
            <a:r>
              <a:rPr baseline="-25000" lang="es" sz="2200"/>
              <a:t>1</a:t>
            </a:r>
            <a:r>
              <a:rPr lang="es" sz="2200"/>
              <a:t> </a:t>
            </a:r>
            <a:r>
              <a:rPr lang="es" sz="2400"/>
              <a:t> ) +</a:t>
            </a:r>
            <a:endParaRPr sz="2400"/>
          </a:p>
          <a:p>
            <a:pPr indent="457200" lvl="0" marL="1371600" rtl="0" algn="l">
              <a:lnSpc>
                <a:spcPct val="100000"/>
              </a:lnSpc>
              <a:spcBef>
                <a:spcPts val="0"/>
              </a:spcBef>
              <a:spcAft>
                <a:spcPts val="0"/>
              </a:spcAft>
              <a:buNone/>
            </a:pPr>
            <a:r>
              <a:rPr lang="es" sz="2400"/>
              <a:t>P ( B | </a:t>
            </a:r>
            <a:r>
              <a:rPr lang="es" sz="2200"/>
              <a:t>A</a:t>
            </a:r>
            <a:r>
              <a:rPr baseline="-25000" lang="es" sz="2200"/>
              <a:t>2</a:t>
            </a:r>
            <a:r>
              <a:rPr lang="es" sz="2200"/>
              <a:t> </a:t>
            </a:r>
            <a:r>
              <a:rPr lang="es" sz="2400"/>
              <a:t> ) P ( </a:t>
            </a:r>
            <a:r>
              <a:rPr lang="es" sz="2200"/>
              <a:t>A</a:t>
            </a:r>
            <a:r>
              <a:rPr baseline="-25000" lang="es" sz="2200"/>
              <a:t>2</a:t>
            </a:r>
            <a:r>
              <a:rPr lang="es" sz="2200"/>
              <a:t> </a:t>
            </a:r>
            <a:r>
              <a:rPr lang="es" sz="2400"/>
              <a:t> ) +</a:t>
            </a:r>
            <a:endParaRPr sz="2400"/>
          </a:p>
          <a:p>
            <a:pPr indent="457200" lvl="0" marL="914400" rtl="0" algn="l">
              <a:lnSpc>
                <a:spcPct val="100000"/>
              </a:lnSpc>
              <a:spcBef>
                <a:spcPts val="0"/>
              </a:spcBef>
              <a:spcAft>
                <a:spcPts val="0"/>
              </a:spcAft>
              <a:buNone/>
            </a:pPr>
            <a:r>
              <a:rPr lang="es" sz="2400"/>
              <a:t> … + P ( B | </a:t>
            </a:r>
            <a:r>
              <a:rPr lang="es" sz="2200"/>
              <a:t>A</a:t>
            </a:r>
            <a:r>
              <a:rPr baseline="-25000" lang="es" sz="2200"/>
              <a:t>n</a:t>
            </a:r>
            <a:r>
              <a:rPr lang="es" sz="2200"/>
              <a:t> </a:t>
            </a:r>
            <a:r>
              <a:rPr lang="es" sz="2400"/>
              <a:t> ) P ( </a:t>
            </a:r>
            <a:r>
              <a:rPr lang="es" sz="2200"/>
              <a:t>A</a:t>
            </a:r>
            <a:r>
              <a:rPr baseline="-25000" lang="es" sz="2200"/>
              <a:t>n</a:t>
            </a:r>
            <a:r>
              <a:rPr lang="es" sz="2200"/>
              <a:t> </a:t>
            </a:r>
            <a:r>
              <a:rPr lang="es" sz="2400"/>
              <a:t> )</a:t>
            </a:r>
            <a:endParaRPr sz="2400"/>
          </a:p>
        </p:txBody>
      </p:sp>
      <p:pic>
        <p:nvPicPr>
          <p:cNvPr id="364" name="Google Shape;364;p48"/>
          <p:cNvPicPr preferRelativeResize="0"/>
          <p:nvPr/>
        </p:nvPicPr>
        <p:blipFill>
          <a:blip r:embed="rId3">
            <a:alphaModFix/>
          </a:blip>
          <a:stretch>
            <a:fillRect/>
          </a:stretch>
        </p:blipFill>
        <p:spPr>
          <a:xfrm>
            <a:off x="5819275" y="1776050"/>
            <a:ext cx="3556425" cy="3213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4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Teorema de la probabilidad total </a:t>
            </a:r>
            <a:endParaRPr b="1" sz="3000">
              <a:latin typeface="Open Sans"/>
              <a:ea typeface="Open Sans"/>
              <a:cs typeface="Open Sans"/>
              <a:sym typeface="Open Sans"/>
            </a:endParaRPr>
          </a:p>
        </p:txBody>
      </p:sp>
      <p:sp>
        <p:nvSpPr>
          <p:cNvPr id="370" name="Google Shape;370;p49"/>
          <p:cNvSpPr txBox="1"/>
          <p:nvPr>
            <p:ph idx="1" type="body"/>
          </p:nvPr>
        </p:nvSpPr>
        <p:spPr>
          <a:xfrm>
            <a:off x="311700" y="13776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t>El teorema responde a interrogantes como el siguiente:</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rPr lang="es" sz="2400"/>
              <a:t>Tres máquinas A, B, y C producen respectivamente 60%, 30% y 10% del número total de artículos de una fábrica. Los porcentajes de desperfectos de producción de estas máquinas son respectivamente 2%, 3% y 4%. </a:t>
            </a:r>
            <a:endParaRPr sz="2400"/>
          </a:p>
          <a:p>
            <a:pPr indent="0" lvl="0" marL="0" rtl="0" algn="l">
              <a:lnSpc>
                <a:spcPct val="100000"/>
              </a:lnSpc>
              <a:spcBef>
                <a:spcPts val="0"/>
              </a:spcBef>
              <a:spcAft>
                <a:spcPts val="0"/>
              </a:spcAft>
              <a:buNone/>
            </a:pPr>
            <a:r>
              <a:rPr lang="es" sz="2400"/>
              <a:t>Se selecciona un artículo al azar</a:t>
            </a:r>
            <a:endParaRPr sz="2400"/>
          </a:p>
          <a:p>
            <a:pPr indent="457200" lvl="0" marL="91440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rPr lang="es" sz="2400"/>
              <a:t> ¿Cuál es la probabilidad de que sea defectuoso?</a:t>
            </a:r>
            <a:endParaRPr sz="2400"/>
          </a:p>
          <a:p>
            <a:pPr indent="457200" lvl="0" marL="914400" rtl="0" algn="l">
              <a:lnSpc>
                <a:spcPct val="100000"/>
              </a:lnSpc>
              <a:spcBef>
                <a:spcPts val="0"/>
              </a:spcBef>
              <a:spcAft>
                <a:spcPts val="0"/>
              </a:spcAft>
              <a:buNone/>
            </a:pPr>
            <a:r>
              <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Teorema de la probabilidad total </a:t>
            </a:r>
            <a:endParaRPr b="1" sz="3000">
              <a:latin typeface="Open Sans"/>
              <a:ea typeface="Open Sans"/>
              <a:cs typeface="Open Sans"/>
              <a:sym typeface="Open Sans"/>
            </a:endParaRPr>
          </a:p>
        </p:txBody>
      </p:sp>
      <p:sp>
        <p:nvSpPr>
          <p:cNvPr id="376" name="Google Shape;376;p50"/>
          <p:cNvSpPr txBox="1"/>
          <p:nvPr>
            <p:ph idx="1" type="body"/>
          </p:nvPr>
        </p:nvSpPr>
        <p:spPr>
          <a:xfrm>
            <a:off x="311700" y="13776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200"/>
              <a:t>Solución: Sean los eventos:</a:t>
            </a:r>
            <a:endParaRPr sz="2200"/>
          </a:p>
          <a:p>
            <a:pPr indent="0" lvl="0" marL="0" rtl="0" algn="l">
              <a:lnSpc>
                <a:spcPct val="100000"/>
              </a:lnSpc>
              <a:spcBef>
                <a:spcPts val="0"/>
              </a:spcBef>
              <a:spcAft>
                <a:spcPts val="0"/>
              </a:spcAft>
              <a:buNone/>
            </a:pPr>
            <a:r>
              <a:rPr lang="es" sz="2200"/>
              <a:t>A: “el artículo seleccionado fue producido por la máquina A”</a:t>
            </a:r>
            <a:endParaRPr sz="2200"/>
          </a:p>
          <a:p>
            <a:pPr indent="0" lvl="0" marL="0" rtl="0" algn="l">
              <a:lnSpc>
                <a:spcPct val="100000"/>
              </a:lnSpc>
              <a:spcBef>
                <a:spcPts val="0"/>
              </a:spcBef>
              <a:spcAft>
                <a:spcPts val="0"/>
              </a:spcAft>
              <a:buNone/>
            </a:pPr>
            <a:r>
              <a:rPr lang="es" sz="2200"/>
              <a:t>B: “el artículo seleccionado fue producido por la máquina B”</a:t>
            </a:r>
            <a:endParaRPr sz="2200"/>
          </a:p>
          <a:p>
            <a:pPr indent="0" lvl="0" marL="0" rtl="0" algn="l">
              <a:lnSpc>
                <a:spcPct val="100000"/>
              </a:lnSpc>
              <a:spcBef>
                <a:spcPts val="0"/>
              </a:spcBef>
              <a:spcAft>
                <a:spcPts val="0"/>
              </a:spcAft>
              <a:buNone/>
            </a:pPr>
            <a:r>
              <a:rPr lang="es" sz="2200"/>
              <a:t>C: “el artículo seleccionado fue producido por la máquina C”</a:t>
            </a:r>
            <a:endParaRPr sz="2200"/>
          </a:p>
          <a:p>
            <a:pPr indent="0" lvl="0" marL="0" rtl="0" algn="l">
              <a:lnSpc>
                <a:spcPct val="100000"/>
              </a:lnSpc>
              <a:spcBef>
                <a:spcPts val="0"/>
              </a:spcBef>
              <a:spcAft>
                <a:spcPts val="0"/>
              </a:spcAft>
              <a:buNone/>
            </a:pPr>
            <a:r>
              <a:rPr lang="es" sz="2200"/>
              <a:t>D: “el artículo seleccionado es defectuoso”</a:t>
            </a:r>
            <a:endParaRPr sz="2200"/>
          </a:p>
          <a:p>
            <a:pPr indent="0" lvl="0" marL="0" rtl="0" algn="l">
              <a:lnSpc>
                <a:spcPct val="100000"/>
              </a:lnSpc>
              <a:spcBef>
                <a:spcPts val="0"/>
              </a:spcBef>
              <a:spcAft>
                <a:spcPts val="0"/>
              </a:spcAft>
              <a:buNone/>
            </a:pPr>
            <a:r>
              <a:t/>
            </a:r>
            <a:endParaRPr sz="2200"/>
          </a:p>
          <a:p>
            <a:pPr indent="0" lvl="0" marL="0" rtl="0" algn="l">
              <a:lnSpc>
                <a:spcPct val="100000"/>
              </a:lnSpc>
              <a:spcBef>
                <a:spcPts val="0"/>
              </a:spcBef>
              <a:spcAft>
                <a:spcPts val="0"/>
              </a:spcAft>
              <a:buNone/>
            </a:pPr>
            <a:r>
              <a:t/>
            </a:r>
            <a:endParaRPr sz="2200"/>
          </a:p>
          <a:p>
            <a:pPr indent="457200" lvl="0" marL="914400" rtl="0" algn="l">
              <a:lnSpc>
                <a:spcPct val="100000"/>
              </a:lnSpc>
              <a:spcBef>
                <a:spcPts val="0"/>
              </a:spcBef>
              <a:spcAft>
                <a:spcPts val="0"/>
              </a:spcAft>
              <a:buNone/>
            </a:pPr>
            <a:r>
              <a:t/>
            </a:r>
            <a:endParaRPr sz="2200"/>
          </a:p>
        </p:txBody>
      </p:sp>
      <p:sp>
        <p:nvSpPr>
          <p:cNvPr id="377" name="Google Shape;377;p50"/>
          <p:cNvSpPr txBox="1"/>
          <p:nvPr/>
        </p:nvSpPr>
        <p:spPr>
          <a:xfrm>
            <a:off x="267550" y="3202275"/>
            <a:ext cx="8589300" cy="7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sz="2000">
                <a:solidFill>
                  <a:srgbClr val="000000"/>
                </a:solidFill>
                <a:latin typeface="Open Sans"/>
                <a:ea typeface="Open Sans"/>
                <a:cs typeface="Open Sans"/>
                <a:sym typeface="Open Sans"/>
              </a:rPr>
              <a:t>Los datos que tenemos son los siguientes</a:t>
            </a:r>
            <a:endParaRPr sz="2000">
              <a:solidFill>
                <a:srgbClr val="000000"/>
              </a:solidFill>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t/>
            </a:r>
            <a:endParaRPr sz="2000">
              <a:solidFill>
                <a:srgbClr val="000000"/>
              </a:solidFill>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rPr lang="es" sz="2000">
                <a:solidFill>
                  <a:srgbClr val="000000"/>
                </a:solidFill>
                <a:latin typeface="Open Sans"/>
                <a:ea typeface="Open Sans"/>
                <a:cs typeface="Open Sans"/>
                <a:sym typeface="Open Sans"/>
              </a:rPr>
              <a:t>P ( A ) = 0 . 6                 </a:t>
            </a:r>
            <a:endParaRPr sz="2000">
              <a:solidFill>
                <a:srgbClr val="000000"/>
              </a:solidFill>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rPr lang="es" sz="2000">
                <a:solidFill>
                  <a:srgbClr val="000000"/>
                </a:solidFill>
                <a:latin typeface="Open Sans"/>
                <a:ea typeface="Open Sans"/>
                <a:cs typeface="Open Sans"/>
                <a:sym typeface="Open Sans"/>
              </a:rPr>
              <a:t>P ( B ) = 0 . 3</a:t>
            </a:r>
            <a:endParaRPr sz="2000">
              <a:solidFill>
                <a:srgbClr val="000000"/>
              </a:solidFill>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rPr lang="es" sz="2000">
                <a:solidFill>
                  <a:srgbClr val="000000"/>
                </a:solidFill>
                <a:latin typeface="Open Sans"/>
                <a:ea typeface="Open Sans"/>
                <a:cs typeface="Open Sans"/>
                <a:sym typeface="Open Sans"/>
              </a:rPr>
              <a:t>P ( C ) = 0 . 1 </a:t>
            </a:r>
            <a:endParaRPr sz="2000">
              <a:solidFill>
                <a:srgbClr val="000000"/>
              </a:solidFill>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t/>
            </a:r>
            <a:endParaRPr sz="2000">
              <a:solidFill>
                <a:srgbClr val="000000"/>
              </a:solidFill>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t/>
            </a:r>
            <a:endParaRPr sz="2000">
              <a:solidFill>
                <a:srgbClr val="000000"/>
              </a:solidFill>
              <a:latin typeface="Open Sans"/>
              <a:ea typeface="Open Sans"/>
              <a:cs typeface="Open Sans"/>
              <a:sym typeface="Open Sans"/>
            </a:endParaRPr>
          </a:p>
          <a:p>
            <a:pPr indent="0" lvl="0" marL="0" rtl="0" algn="ctr">
              <a:spcBef>
                <a:spcPts val="0"/>
              </a:spcBef>
              <a:spcAft>
                <a:spcPts val="0"/>
              </a:spcAft>
              <a:buClr>
                <a:srgbClr val="000000"/>
              </a:buClr>
              <a:buSzPts val="1100"/>
              <a:buFont typeface="Arial"/>
              <a:buNone/>
            </a:pPr>
            <a:r>
              <a:t/>
            </a:r>
            <a:endParaRPr sz="2000">
              <a:solidFill>
                <a:srgbClr val="000000"/>
              </a:solidFill>
              <a:latin typeface="Open Sans"/>
              <a:ea typeface="Open Sans"/>
              <a:cs typeface="Open Sans"/>
              <a:sym typeface="Open Sans"/>
            </a:endParaRPr>
          </a:p>
          <a:p>
            <a:pPr indent="0" lvl="0" marL="0" rtl="0" algn="ctr">
              <a:spcBef>
                <a:spcPts val="0"/>
              </a:spcBef>
              <a:spcAft>
                <a:spcPts val="0"/>
              </a:spcAft>
              <a:buClr>
                <a:srgbClr val="000000"/>
              </a:buClr>
              <a:buSzPts val="1100"/>
              <a:buFont typeface="Arial"/>
              <a:buNone/>
            </a:pPr>
            <a:r>
              <a:t/>
            </a:r>
            <a:endParaRPr sz="2000">
              <a:solidFill>
                <a:srgbClr val="000000"/>
              </a:solidFill>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t/>
            </a:r>
            <a:endParaRPr sz="2000">
              <a:solidFill>
                <a:srgbClr val="000000"/>
              </a:solidFill>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t/>
            </a:r>
            <a:endParaRPr sz="2000">
              <a:solidFill>
                <a:srgbClr val="000000"/>
              </a:solidFill>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t/>
            </a:r>
            <a:endParaRPr sz="2000">
              <a:solidFill>
                <a:srgbClr val="000000"/>
              </a:solidFill>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t/>
            </a:r>
            <a:endParaRPr sz="2000">
              <a:solidFill>
                <a:srgbClr val="000000"/>
              </a:solidFill>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378" name="Google Shape;378;p50"/>
          <p:cNvSpPr txBox="1"/>
          <p:nvPr/>
        </p:nvSpPr>
        <p:spPr>
          <a:xfrm>
            <a:off x="2634107" y="3785175"/>
            <a:ext cx="3846000" cy="17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solidFill>
                  <a:srgbClr val="000000"/>
                </a:solidFill>
                <a:latin typeface="Open Sans"/>
                <a:ea typeface="Open Sans"/>
                <a:cs typeface="Open Sans"/>
                <a:sym typeface="Open Sans"/>
              </a:rPr>
              <a:t>P ( D</a:t>
            </a:r>
            <a:r>
              <a:rPr lang="es" sz="2000">
                <a:latin typeface="Open Sans"/>
                <a:ea typeface="Open Sans"/>
                <a:cs typeface="Open Sans"/>
                <a:sym typeface="Open Sans"/>
              </a:rPr>
              <a:t>|</a:t>
            </a:r>
            <a:r>
              <a:rPr lang="es" sz="2000">
                <a:solidFill>
                  <a:srgbClr val="000000"/>
                </a:solidFill>
                <a:latin typeface="Open Sans"/>
                <a:ea typeface="Open Sans"/>
                <a:cs typeface="Open Sans"/>
                <a:sym typeface="Open Sans"/>
              </a:rPr>
              <a:t>A ) = 0 . 02 	</a:t>
            </a:r>
            <a:endParaRPr sz="2000">
              <a:solidFill>
                <a:srgbClr val="000000"/>
              </a:solidFill>
              <a:latin typeface="Open Sans"/>
              <a:ea typeface="Open Sans"/>
              <a:cs typeface="Open Sans"/>
              <a:sym typeface="Open Sans"/>
            </a:endParaRPr>
          </a:p>
          <a:p>
            <a:pPr indent="0" lvl="0" marL="0" rtl="0" algn="l">
              <a:spcBef>
                <a:spcPts val="0"/>
              </a:spcBef>
              <a:spcAft>
                <a:spcPts val="0"/>
              </a:spcAft>
              <a:buNone/>
            </a:pPr>
            <a:r>
              <a:rPr lang="es" sz="2000">
                <a:solidFill>
                  <a:srgbClr val="000000"/>
                </a:solidFill>
                <a:latin typeface="Open Sans"/>
                <a:ea typeface="Open Sans"/>
                <a:cs typeface="Open Sans"/>
                <a:sym typeface="Open Sans"/>
              </a:rPr>
              <a:t>P ( D</a:t>
            </a:r>
            <a:r>
              <a:rPr lang="es" sz="2000">
                <a:latin typeface="Open Sans"/>
                <a:ea typeface="Open Sans"/>
                <a:cs typeface="Open Sans"/>
                <a:sym typeface="Open Sans"/>
              </a:rPr>
              <a:t>|</a:t>
            </a:r>
            <a:r>
              <a:rPr lang="es" sz="2000">
                <a:solidFill>
                  <a:srgbClr val="000000"/>
                </a:solidFill>
                <a:latin typeface="Open Sans"/>
                <a:ea typeface="Open Sans"/>
                <a:cs typeface="Open Sans"/>
                <a:sym typeface="Open Sans"/>
              </a:rPr>
              <a:t>B ) = 0 . 03</a:t>
            </a:r>
            <a:endParaRPr sz="2000">
              <a:solidFill>
                <a:srgbClr val="000000"/>
              </a:solidFill>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rPr lang="es" sz="2000">
                <a:solidFill>
                  <a:srgbClr val="000000"/>
                </a:solidFill>
                <a:latin typeface="Open Sans"/>
                <a:ea typeface="Open Sans"/>
                <a:cs typeface="Open Sans"/>
                <a:sym typeface="Open Sans"/>
              </a:rPr>
              <a:t>P ( D</a:t>
            </a:r>
            <a:r>
              <a:rPr lang="es" sz="2000">
                <a:latin typeface="Open Sans"/>
                <a:ea typeface="Open Sans"/>
                <a:cs typeface="Open Sans"/>
                <a:sym typeface="Open Sans"/>
              </a:rPr>
              <a:t>|</a:t>
            </a:r>
            <a:r>
              <a:rPr lang="es" sz="2000">
                <a:solidFill>
                  <a:srgbClr val="000000"/>
                </a:solidFill>
                <a:latin typeface="Open Sans"/>
                <a:ea typeface="Open Sans"/>
                <a:cs typeface="Open Sans"/>
                <a:sym typeface="Open Sans"/>
              </a:rPr>
              <a:t>C ) = 0 . 04</a:t>
            </a:r>
            <a:endParaRPr sz="2000">
              <a:latin typeface="Open Sans"/>
              <a:ea typeface="Open Sans"/>
              <a:cs typeface="Open Sans"/>
              <a:sym typeface="Open Sans"/>
            </a:endParaRPr>
          </a:p>
        </p:txBody>
      </p:sp>
      <p:sp>
        <p:nvSpPr>
          <p:cNvPr id="379" name="Google Shape;379;p50"/>
          <p:cNvSpPr txBox="1"/>
          <p:nvPr/>
        </p:nvSpPr>
        <p:spPr>
          <a:xfrm>
            <a:off x="5660400" y="4053575"/>
            <a:ext cx="2879100" cy="12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s" sz="2000">
                <a:solidFill>
                  <a:srgbClr val="000000"/>
                </a:solidFill>
                <a:latin typeface="Open Sans"/>
                <a:ea typeface="Open Sans"/>
                <a:cs typeface="Open Sans"/>
                <a:sym typeface="Open Sans"/>
              </a:rPr>
              <a:t>Se pide hallar la P (D ) </a:t>
            </a:r>
            <a:endParaRPr sz="20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Teorema de la probabilidad total </a:t>
            </a:r>
            <a:endParaRPr b="1" sz="3000">
              <a:latin typeface="Open Sans"/>
              <a:ea typeface="Open Sans"/>
              <a:cs typeface="Open Sans"/>
              <a:sym typeface="Open Sans"/>
            </a:endParaRPr>
          </a:p>
        </p:txBody>
      </p:sp>
      <p:sp>
        <p:nvSpPr>
          <p:cNvPr id="385" name="Google Shape;385;p51"/>
          <p:cNvSpPr txBox="1"/>
          <p:nvPr>
            <p:ph idx="1" type="body"/>
          </p:nvPr>
        </p:nvSpPr>
        <p:spPr>
          <a:xfrm>
            <a:off x="311700" y="1282450"/>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t> ¿Cuál es la probabilidad de que sea defectuoso?</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rPr lang="es" sz="2400"/>
              <a:t>P ( D ) = P ( D|A ) P ( A ) + P ( D|B ) P ( B ) + P ( D|C ) P ( C ) </a:t>
            </a:r>
            <a:endParaRPr sz="2400"/>
          </a:p>
          <a:p>
            <a:pPr indent="457200" lvl="0" marL="457200" rtl="0" algn="l">
              <a:lnSpc>
                <a:spcPct val="100000"/>
              </a:lnSpc>
              <a:spcBef>
                <a:spcPts val="0"/>
              </a:spcBef>
              <a:spcAft>
                <a:spcPts val="0"/>
              </a:spcAft>
              <a:buNone/>
            </a:pPr>
            <a:r>
              <a:rPr lang="es" sz="2400"/>
              <a:t>= 0 . 02 × 0 . 6 + 0 . 03 × 0 . 3 + 0 . 04 × 0 . 1 = 0.025</a:t>
            </a:r>
            <a:endParaRPr sz="2400"/>
          </a:p>
          <a:p>
            <a:pPr indent="0" lvl="0" marL="0" rtl="0" algn="l">
              <a:lnSpc>
                <a:spcPct val="100000"/>
              </a:lnSpc>
              <a:spcBef>
                <a:spcPts val="0"/>
              </a:spcBef>
              <a:spcAft>
                <a:spcPts val="0"/>
              </a:spcAft>
              <a:buNone/>
            </a:pPr>
            <a:r>
              <a:t/>
            </a:r>
            <a:endParaRPr sz="2400"/>
          </a:p>
          <a:p>
            <a:pPr indent="457200" lvl="0" marL="914400" rtl="0" algn="l">
              <a:lnSpc>
                <a:spcPct val="100000"/>
              </a:lnSpc>
              <a:spcBef>
                <a:spcPts val="0"/>
              </a:spcBef>
              <a:spcAft>
                <a:spcPts val="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p:nvPr/>
        </p:nvSpPr>
        <p:spPr>
          <a:xfrm>
            <a:off x="567000" y="1570075"/>
            <a:ext cx="2457000" cy="3038700"/>
          </a:xfrm>
          <a:prstGeom prst="re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3" name="Google Shape;83;p16"/>
          <p:cNvSpPr/>
          <p:nvPr/>
        </p:nvSpPr>
        <p:spPr>
          <a:xfrm>
            <a:off x="3253751" y="1356400"/>
            <a:ext cx="2671800" cy="3416700"/>
          </a:xfrm>
          <a:prstGeom prst="re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4" name="Google Shape;84;p16"/>
          <p:cNvSpPr/>
          <p:nvPr/>
        </p:nvSpPr>
        <p:spPr>
          <a:xfrm>
            <a:off x="6155300" y="1545531"/>
            <a:ext cx="2457000" cy="3038700"/>
          </a:xfrm>
          <a:prstGeom prst="re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5" name="Google Shape;85;p16"/>
          <p:cNvSpPr/>
          <p:nvPr/>
        </p:nvSpPr>
        <p:spPr>
          <a:xfrm>
            <a:off x="380200" y="2223825"/>
            <a:ext cx="8418900" cy="619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Algunos conceptos</a:t>
            </a:r>
            <a:endParaRPr/>
          </a:p>
        </p:txBody>
      </p:sp>
      <p:sp>
        <p:nvSpPr>
          <p:cNvPr id="87" name="Google Shape;87;p16"/>
          <p:cNvSpPr txBox="1"/>
          <p:nvPr/>
        </p:nvSpPr>
        <p:spPr>
          <a:xfrm>
            <a:off x="750575" y="1684200"/>
            <a:ext cx="20781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pen Sans"/>
                <a:ea typeface="Open Sans"/>
                <a:cs typeface="Open Sans"/>
                <a:sym typeface="Open Sans"/>
              </a:rPr>
              <a:t>Data Analysis</a:t>
            </a:r>
            <a:endParaRPr b="1" sz="1600">
              <a:solidFill>
                <a:srgbClr val="FFFFFF"/>
              </a:solidFill>
              <a:latin typeface="Open Sans"/>
              <a:ea typeface="Open Sans"/>
              <a:cs typeface="Open Sans"/>
              <a:sym typeface="Open Sans"/>
            </a:endParaRPr>
          </a:p>
        </p:txBody>
      </p:sp>
      <p:sp>
        <p:nvSpPr>
          <p:cNvPr id="88" name="Google Shape;88;p16"/>
          <p:cNvSpPr txBox="1"/>
          <p:nvPr/>
        </p:nvSpPr>
        <p:spPr>
          <a:xfrm>
            <a:off x="3550538" y="1608000"/>
            <a:ext cx="20781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FFFFFF"/>
                </a:solidFill>
                <a:latin typeface="Open Sans"/>
                <a:ea typeface="Open Sans"/>
                <a:cs typeface="Open Sans"/>
                <a:sym typeface="Open Sans"/>
              </a:rPr>
              <a:t>Data Science</a:t>
            </a:r>
            <a:endParaRPr b="1" sz="1800">
              <a:solidFill>
                <a:srgbClr val="FFFFFF"/>
              </a:solidFill>
              <a:latin typeface="Open Sans"/>
              <a:ea typeface="Open Sans"/>
              <a:cs typeface="Open Sans"/>
              <a:sym typeface="Open Sans"/>
            </a:endParaRPr>
          </a:p>
        </p:txBody>
      </p:sp>
      <p:sp>
        <p:nvSpPr>
          <p:cNvPr id="89" name="Google Shape;89;p16"/>
          <p:cNvSpPr txBox="1"/>
          <p:nvPr/>
        </p:nvSpPr>
        <p:spPr>
          <a:xfrm>
            <a:off x="6350513" y="1684200"/>
            <a:ext cx="20781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pen Sans"/>
                <a:ea typeface="Open Sans"/>
                <a:cs typeface="Open Sans"/>
                <a:sym typeface="Open Sans"/>
              </a:rPr>
              <a:t>Machine Learning</a:t>
            </a:r>
            <a:endParaRPr b="1" sz="1600">
              <a:solidFill>
                <a:srgbClr val="FFFFFF"/>
              </a:solidFill>
              <a:latin typeface="Open Sans"/>
              <a:ea typeface="Open Sans"/>
              <a:cs typeface="Open Sans"/>
              <a:sym typeface="Open Sans"/>
            </a:endParaRPr>
          </a:p>
        </p:txBody>
      </p:sp>
      <p:sp>
        <p:nvSpPr>
          <p:cNvPr id="90" name="Google Shape;90;p16"/>
          <p:cNvSpPr/>
          <p:nvPr/>
        </p:nvSpPr>
        <p:spPr>
          <a:xfrm>
            <a:off x="380200" y="2980553"/>
            <a:ext cx="8418900" cy="619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380200" y="3737282"/>
            <a:ext cx="8418900" cy="619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89" name="Shape 389"/>
        <p:cNvGrpSpPr/>
        <p:nvPr/>
      </p:nvGrpSpPr>
      <p:grpSpPr>
        <a:xfrm>
          <a:off x="0" y="0"/>
          <a:ext cx="0" cy="0"/>
          <a:chOff x="0" y="0"/>
          <a:chExt cx="0" cy="0"/>
        </a:xfrm>
      </p:grpSpPr>
      <p:sp>
        <p:nvSpPr>
          <p:cNvPr id="390" name="Google Shape;390;p5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Teorema de Bayes</a:t>
            </a:r>
            <a:endParaRPr b="1" sz="3000">
              <a:latin typeface="Open Sans"/>
              <a:ea typeface="Open Sans"/>
              <a:cs typeface="Open Sans"/>
              <a:sym typeface="Open Sans"/>
            </a:endParaRPr>
          </a:p>
        </p:txBody>
      </p:sp>
      <p:sp>
        <p:nvSpPr>
          <p:cNvPr id="391" name="Google Shape;391;p52"/>
          <p:cNvSpPr txBox="1"/>
          <p:nvPr>
            <p:ph idx="1" type="body"/>
          </p:nvPr>
        </p:nvSpPr>
        <p:spPr>
          <a:xfrm>
            <a:off x="385475" y="1344750"/>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000000"/>
                </a:solidFill>
                <a:latin typeface="Arial"/>
                <a:ea typeface="Arial"/>
                <a:cs typeface="Arial"/>
                <a:sym typeface="Arial"/>
              </a:rPr>
              <a:t>Si P(A</a:t>
            </a:r>
            <a:r>
              <a:rPr baseline="-25000" lang="es" sz="2400">
                <a:solidFill>
                  <a:srgbClr val="000000"/>
                </a:solidFill>
                <a:latin typeface="Arial"/>
                <a:ea typeface="Arial"/>
                <a:cs typeface="Arial"/>
                <a:sym typeface="Arial"/>
              </a:rPr>
              <a:t>i</a:t>
            </a:r>
            <a:r>
              <a:rPr lang="es" sz="2400">
                <a:solidFill>
                  <a:srgbClr val="000000"/>
                </a:solidFill>
                <a:latin typeface="Arial"/>
                <a:ea typeface="Arial"/>
                <a:cs typeface="Arial"/>
                <a:sym typeface="Arial"/>
              </a:rPr>
              <a:t>)&gt;0, con i=1..n y   A</a:t>
            </a:r>
            <a:r>
              <a:rPr baseline="-25000" lang="es" sz="2400">
                <a:solidFill>
                  <a:srgbClr val="000000"/>
                </a:solidFill>
                <a:latin typeface="Arial"/>
                <a:ea typeface="Arial"/>
                <a:cs typeface="Arial"/>
                <a:sym typeface="Arial"/>
              </a:rPr>
              <a:t>1</a:t>
            </a:r>
            <a:r>
              <a:rPr lang="es" sz="2400">
                <a:solidFill>
                  <a:srgbClr val="000000"/>
                </a:solidFill>
                <a:latin typeface="Arial"/>
                <a:ea typeface="Arial"/>
                <a:cs typeface="Arial"/>
                <a:sym typeface="Arial"/>
              </a:rPr>
              <a:t> U A</a:t>
            </a:r>
            <a:r>
              <a:rPr baseline="-25000" lang="es" sz="2400">
                <a:solidFill>
                  <a:srgbClr val="000000"/>
                </a:solidFill>
                <a:latin typeface="Arial"/>
                <a:ea typeface="Arial"/>
                <a:cs typeface="Arial"/>
                <a:sym typeface="Arial"/>
              </a:rPr>
              <a:t>2</a:t>
            </a:r>
            <a:r>
              <a:rPr lang="es" sz="2400">
                <a:solidFill>
                  <a:srgbClr val="000000"/>
                </a:solidFill>
                <a:latin typeface="Arial"/>
                <a:ea typeface="Arial"/>
                <a:cs typeface="Arial"/>
                <a:sym typeface="Arial"/>
              </a:rPr>
              <a:t> U..U A</a:t>
            </a:r>
            <a:r>
              <a:rPr baseline="-25000" lang="es" sz="2400">
                <a:solidFill>
                  <a:srgbClr val="000000"/>
                </a:solidFill>
                <a:latin typeface="Arial"/>
                <a:ea typeface="Arial"/>
                <a:cs typeface="Arial"/>
                <a:sym typeface="Arial"/>
              </a:rPr>
              <a:t>n</a:t>
            </a:r>
            <a:r>
              <a:rPr lang="es" sz="2400">
                <a:solidFill>
                  <a:srgbClr val="000000"/>
                </a:solidFill>
                <a:latin typeface="Arial"/>
                <a:ea typeface="Arial"/>
                <a:cs typeface="Arial"/>
                <a:sym typeface="Arial"/>
              </a:rPr>
              <a:t> =Ω  disjunta , es decir una partición de Ω, luego:</a:t>
            </a:r>
            <a:endParaRPr sz="2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2400">
              <a:solidFill>
                <a:srgbClr val="000000"/>
              </a:solidFill>
              <a:latin typeface="Arial"/>
              <a:ea typeface="Arial"/>
              <a:cs typeface="Arial"/>
              <a:sym typeface="Arial"/>
            </a:endParaRPr>
          </a:p>
          <a:p>
            <a:pPr indent="457200" lvl="0" marL="0" rtl="0" algn="l">
              <a:lnSpc>
                <a:spcPct val="100000"/>
              </a:lnSpc>
              <a:spcBef>
                <a:spcPts val="0"/>
              </a:spcBef>
              <a:spcAft>
                <a:spcPts val="0"/>
              </a:spcAft>
              <a:buNone/>
            </a:pPr>
            <a:r>
              <a:rPr lang="es" sz="2400">
                <a:solidFill>
                  <a:srgbClr val="000000"/>
                </a:solidFill>
                <a:highlight>
                  <a:srgbClr val="83E3D9"/>
                </a:highlight>
                <a:latin typeface="Arial"/>
                <a:ea typeface="Arial"/>
                <a:cs typeface="Arial"/>
                <a:sym typeface="Arial"/>
              </a:rPr>
              <a:t>P (</a:t>
            </a:r>
            <a:r>
              <a:rPr lang="es" sz="2400">
                <a:highlight>
                  <a:srgbClr val="83E3D9"/>
                </a:highlight>
                <a:latin typeface="Arial"/>
                <a:ea typeface="Arial"/>
                <a:cs typeface="Arial"/>
                <a:sym typeface="Arial"/>
              </a:rPr>
              <a:t>A</a:t>
            </a:r>
            <a:r>
              <a:rPr baseline="-25000" lang="es" sz="2400">
                <a:highlight>
                  <a:srgbClr val="83E3D9"/>
                </a:highlight>
                <a:latin typeface="Arial"/>
                <a:ea typeface="Arial"/>
                <a:cs typeface="Arial"/>
                <a:sym typeface="Arial"/>
              </a:rPr>
              <a:t>k</a:t>
            </a:r>
            <a:r>
              <a:rPr lang="es" sz="2400">
                <a:highlight>
                  <a:srgbClr val="83E3D9"/>
                </a:highlight>
                <a:latin typeface="Arial"/>
                <a:ea typeface="Arial"/>
                <a:cs typeface="Arial"/>
                <a:sym typeface="Arial"/>
              </a:rPr>
              <a:t>|</a:t>
            </a:r>
            <a:r>
              <a:rPr lang="es" sz="2400">
                <a:solidFill>
                  <a:srgbClr val="000000"/>
                </a:solidFill>
                <a:highlight>
                  <a:srgbClr val="83E3D9"/>
                </a:highlight>
                <a:latin typeface="Arial"/>
                <a:ea typeface="Arial"/>
                <a:cs typeface="Arial"/>
                <a:sym typeface="Arial"/>
              </a:rPr>
              <a:t>B) = </a:t>
            </a:r>
            <a:r>
              <a:rPr lang="es" sz="2400">
                <a:highlight>
                  <a:srgbClr val="83E3D9"/>
                </a:highlight>
                <a:latin typeface="Arial"/>
                <a:ea typeface="Arial"/>
                <a:cs typeface="Arial"/>
                <a:sym typeface="Arial"/>
              </a:rPr>
              <a:t>P (B|A</a:t>
            </a:r>
            <a:r>
              <a:rPr baseline="-25000" lang="es" sz="2400">
                <a:highlight>
                  <a:srgbClr val="83E3D9"/>
                </a:highlight>
                <a:latin typeface="Arial"/>
                <a:ea typeface="Arial"/>
                <a:cs typeface="Arial"/>
                <a:sym typeface="Arial"/>
              </a:rPr>
              <a:t>k</a:t>
            </a:r>
            <a:r>
              <a:rPr lang="es" sz="2400">
                <a:highlight>
                  <a:srgbClr val="83E3D9"/>
                </a:highlight>
                <a:latin typeface="Arial"/>
                <a:ea typeface="Arial"/>
                <a:cs typeface="Arial"/>
                <a:sym typeface="Arial"/>
              </a:rPr>
              <a:t>) P(</a:t>
            </a:r>
            <a:r>
              <a:rPr lang="es" sz="2200">
                <a:highlight>
                  <a:srgbClr val="83E3D9"/>
                </a:highlight>
                <a:latin typeface="Arial"/>
                <a:ea typeface="Arial"/>
                <a:cs typeface="Arial"/>
                <a:sym typeface="Arial"/>
              </a:rPr>
              <a:t>A</a:t>
            </a:r>
            <a:r>
              <a:rPr baseline="-25000" lang="es" sz="2400">
                <a:highlight>
                  <a:srgbClr val="83E3D9"/>
                </a:highlight>
                <a:latin typeface="Arial"/>
                <a:ea typeface="Arial"/>
                <a:cs typeface="Arial"/>
                <a:sym typeface="Arial"/>
              </a:rPr>
              <a:t>k</a:t>
            </a:r>
            <a:r>
              <a:rPr lang="es" sz="2400">
                <a:highlight>
                  <a:srgbClr val="83E3D9"/>
                </a:highlight>
                <a:latin typeface="Arial"/>
                <a:ea typeface="Arial"/>
                <a:cs typeface="Arial"/>
                <a:sym typeface="Arial"/>
              </a:rPr>
              <a:t>)/</a:t>
            </a:r>
            <a:r>
              <a:rPr lang="es" sz="2400">
                <a:solidFill>
                  <a:srgbClr val="000000"/>
                </a:solidFill>
                <a:highlight>
                  <a:srgbClr val="83E3D9"/>
                </a:highlight>
                <a:latin typeface="Arial"/>
                <a:ea typeface="Arial"/>
                <a:cs typeface="Arial"/>
                <a:sym typeface="Arial"/>
              </a:rPr>
              <a:t>P(B),</a:t>
            </a:r>
            <a:r>
              <a:rPr lang="es" sz="2400">
                <a:solidFill>
                  <a:srgbClr val="000000"/>
                </a:solidFill>
                <a:latin typeface="Arial"/>
                <a:ea typeface="Arial"/>
                <a:cs typeface="Arial"/>
                <a:sym typeface="Arial"/>
              </a:rPr>
              <a:t> 	</a:t>
            </a:r>
            <a:r>
              <a:rPr lang="es" sz="2400">
                <a:solidFill>
                  <a:srgbClr val="999999"/>
                </a:solidFill>
                <a:latin typeface="Arial"/>
                <a:ea typeface="Arial"/>
                <a:cs typeface="Arial"/>
                <a:sym typeface="Arial"/>
              </a:rPr>
              <a:t>o bien</a:t>
            </a:r>
            <a:endParaRPr sz="2400">
              <a:solidFill>
                <a:srgbClr val="999999"/>
              </a:solidFill>
              <a:latin typeface="Arial"/>
              <a:ea typeface="Arial"/>
              <a:cs typeface="Arial"/>
              <a:sym typeface="Arial"/>
            </a:endParaRPr>
          </a:p>
          <a:p>
            <a:pPr indent="457200" lvl="0" marL="0" rtl="0" algn="l">
              <a:lnSpc>
                <a:spcPct val="100000"/>
              </a:lnSpc>
              <a:spcBef>
                <a:spcPts val="0"/>
              </a:spcBef>
              <a:spcAft>
                <a:spcPts val="0"/>
              </a:spcAft>
              <a:buNone/>
            </a:pPr>
            <a:r>
              <a:t/>
            </a:r>
            <a:endParaRPr sz="2400">
              <a:solidFill>
                <a:srgbClr val="000000"/>
              </a:solidFill>
              <a:latin typeface="Arial"/>
              <a:ea typeface="Arial"/>
              <a:cs typeface="Arial"/>
              <a:sym typeface="Arial"/>
            </a:endParaRPr>
          </a:p>
          <a:p>
            <a:pPr indent="457200" lvl="0" marL="914400" rtl="0" algn="l">
              <a:lnSpc>
                <a:spcPct val="100000"/>
              </a:lnSpc>
              <a:spcBef>
                <a:spcPts val="0"/>
              </a:spcBef>
              <a:spcAft>
                <a:spcPts val="0"/>
              </a:spcAft>
              <a:buNone/>
            </a:pPr>
            <a:r>
              <a:rPr lang="es" sz="2400">
                <a:solidFill>
                  <a:srgbClr val="000000"/>
                </a:solidFill>
                <a:latin typeface="Arial"/>
                <a:ea typeface="Arial"/>
                <a:cs typeface="Arial"/>
                <a:sym typeface="Arial"/>
              </a:rPr>
              <a:t>   = </a:t>
            </a:r>
            <a:r>
              <a:rPr lang="es" sz="2400">
                <a:latin typeface="Arial"/>
                <a:ea typeface="Arial"/>
                <a:cs typeface="Arial"/>
                <a:sym typeface="Arial"/>
              </a:rPr>
              <a:t>P (B|A</a:t>
            </a:r>
            <a:r>
              <a:rPr baseline="-25000" lang="es" sz="2400">
                <a:latin typeface="Arial"/>
                <a:ea typeface="Arial"/>
                <a:cs typeface="Arial"/>
                <a:sym typeface="Arial"/>
              </a:rPr>
              <a:t>k</a:t>
            </a:r>
            <a:r>
              <a:rPr lang="es" sz="2400">
                <a:latin typeface="Arial"/>
                <a:ea typeface="Arial"/>
                <a:cs typeface="Arial"/>
                <a:sym typeface="Arial"/>
              </a:rPr>
              <a:t>) P(</a:t>
            </a:r>
            <a:r>
              <a:rPr lang="es" sz="2200">
                <a:latin typeface="Arial"/>
                <a:ea typeface="Arial"/>
                <a:cs typeface="Arial"/>
                <a:sym typeface="Arial"/>
              </a:rPr>
              <a:t>A</a:t>
            </a:r>
            <a:r>
              <a:rPr baseline="-25000" lang="es" sz="2400">
                <a:latin typeface="Arial"/>
                <a:ea typeface="Arial"/>
                <a:cs typeface="Arial"/>
                <a:sym typeface="Arial"/>
              </a:rPr>
              <a:t>k</a:t>
            </a:r>
            <a:r>
              <a:rPr lang="es" sz="2400">
                <a:latin typeface="Arial"/>
                <a:ea typeface="Arial"/>
                <a:cs typeface="Arial"/>
                <a:sym typeface="Arial"/>
              </a:rPr>
              <a:t>) / ∑</a:t>
            </a:r>
            <a:r>
              <a:rPr baseline="-25000" lang="es" sz="2400">
                <a:latin typeface="Arial"/>
                <a:ea typeface="Arial"/>
                <a:cs typeface="Arial"/>
                <a:sym typeface="Arial"/>
              </a:rPr>
              <a:t>i </a:t>
            </a:r>
            <a:r>
              <a:rPr lang="es" sz="2400">
                <a:latin typeface="Arial"/>
                <a:ea typeface="Arial"/>
                <a:cs typeface="Arial"/>
                <a:sym typeface="Arial"/>
              </a:rPr>
              <a:t>P ( B | A</a:t>
            </a:r>
            <a:r>
              <a:rPr baseline="-25000" lang="es" sz="2400">
                <a:latin typeface="Arial"/>
                <a:ea typeface="Arial"/>
                <a:cs typeface="Arial"/>
                <a:sym typeface="Arial"/>
              </a:rPr>
              <a:t>i</a:t>
            </a:r>
            <a:r>
              <a:rPr lang="es" sz="2400">
                <a:latin typeface="Arial"/>
                <a:ea typeface="Arial"/>
                <a:cs typeface="Arial"/>
                <a:sym typeface="Arial"/>
              </a:rPr>
              <a:t> ) P ( </a:t>
            </a:r>
            <a:r>
              <a:rPr lang="es" sz="2200">
                <a:latin typeface="Arial"/>
                <a:ea typeface="Arial"/>
                <a:cs typeface="Arial"/>
                <a:sym typeface="Arial"/>
              </a:rPr>
              <a:t>A</a:t>
            </a:r>
            <a:r>
              <a:rPr baseline="-25000" lang="es" sz="2200">
                <a:latin typeface="Arial"/>
                <a:ea typeface="Arial"/>
                <a:cs typeface="Arial"/>
                <a:sym typeface="Arial"/>
              </a:rPr>
              <a:t>i</a:t>
            </a:r>
            <a:r>
              <a:rPr lang="es" sz="2200">
                <a:latin typeface="Arial"/>
                <a:ea typeface="Arial"/>
                <a:cs typeface="Arial"/>
                <a:sym typeface="Arial"/>
              </a:rPr>
              <a:t> </a:t>
            </a:r>
            <a:r>
              <a:rPr lang="es" sz="2400">
                <a:latin typeface="Arial"/>
                <a:ea typeface="Arial"/>
                <a:cs typeface="Arial"/>
                <a:sym typeface="Arial"/>
              </a:rPr>
              <a:t>)</a:t>
            </a:r>
            <a:endParaRPr sz="2400">
              <a:solidFill>
                <a:srgbClr val="000000"/>
              </a:solidFill>
              <a:latin typeface="Arial"/>
              <a:ea typeface="Arial"/>
              <a:cs typeface="Arial"/>
              <a:sym typeface="Arial"/>
            </a:endParaRPr>
          </a:p>
          <a:p>
            <a:pPr indent="0" lvl="0" marL="0" rtl="0" algn="l">
              <a:spcBef>
                <a:spcPts val="0"/>
              </a:spcBef>
              <a:spcAft>
                <a:spcPts val="0"/>
              </a:spcAft>
              <a:buNone/>
            </a:pPr>
            <a:r>
              <a:t/>
            </a:r>
            <a:endParaRPr sz="2400">
              <a:highlight>
                <a:srgbClr val="FF9900"/>
              </a:highlight>
            </a:endParaRPr>
          </a:p>
          <a:p>
            <a:pPr indent="0" lvl="0" marL="0" rtl="0" algn="l">
              <a:spcBef>
                <a:spcPts val="1400"/>
              </a:spcBef>
              <a:spcAft>
                <a:spcPts val="0"/>
              </a:spcAft>
              <a:buNone/>
            </a:pPr>
            <a:r>
              <a:t/>
            </a:r>
            <a:endParaRPr sz="2400">
              <a:solidFill>
                <a:srgbClr val="1B786E"/>
              </a:solidFill>
            </a:endParaRPr>
          </a:p>
          <a:p>
            <a:pPr indent="0" lvl="0" marL="0" rtl="0" algn="l">
              <a:spcBef>
                <a:spcPts val="1400"/>
              </a:spcBef>
              <a:spcAft>
                <a:spcPts val="0"/>
              </a:spcAft>
              <a:buNone/>
            </a:pPr>
            <a:r>
              <a:t/>
            </a:r>
            <a:endParaRPr sz="2400">
              <a:solidFill>
                <a:srgbClr val="1B786E"/>
              </a:solidFill>
            </a:endParaRPr>
          </a:p>
          <a:p>
            <a:pPr indent="0" lvl="0" marL="0" rtl="0" algn="l">
              <a:spcBef>
                <a:spcPts val="1400"/>
              </a:spcBef>
              <a:spcAft>
                <a:spcPts val="1600"/>
              </a:spcAft>
              <a:buNone/>
            </a:pPr>
            <a:r>
              <a:t/>
            </a:r>
            <a:endParaRPr sz="2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Teorema de Bayes</a:t>
            </a:r>
            <a:endParaRPr/>
          </a:p>
        </p:txBody>
      </p:sp>
      <p:sp>
        <p:nvSpPr>
          <p:cNvPr id="397" name="Google Shape;397;p53"/>
          <p:cNvSpPr txBox="1"/>
          <p:nvPr>
            <p:ph idx="1" type="body"/>
          </p:nvPr>
        </p:nvSpPr>
        <p:spPr>
          <a:xfrm>
            <a:off x="159300" y="1149025"/>
            <a:ext cx="8826000" cy="103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A , B y C partición (unión disjunta) de </a:t>
            </a:r>
            <a:r>
              <a:rPr lang="es">
                <a:latin typeface="Arial"/>
                <a:ea typeface="Arial"/>
                <a:cs typeface="Arial"/>
                <a:sym typeface="Arial"/>
              </a:rPr>
              <a:t>Ω</a:t>
            </a:r>
            <a:r>
              <a:rPr lang="es"/>
              <a:t>  D subconj de </a:t>
            </a:r>
            <a:r>
              <a:rPr lang="es">
                <a:latin typeface="Arial"/>
                <a:ea typeface="Arial"/>
                <a:cs typeface="Arial"/>
                <a:sym typeface="Arial"/>
              </a:rPr>
              <a:t>Ω</a:t>
            </a:r>
            <a:r>
              <a:rPr lang="es"/>
              <a:t>, todos con prob no nula</a:t>
            </a:r>
            <a:endParaRPr/>
          </a:p>
        </p:txBody>
      </p:sp>
      <p:graphicFrame>
        <p:nvGraphicFramePr>
          <p:cNvPr id="398" name="Google Shape;398;p53"/>
          <p:cNvGraphicFramePr/>
          <p:nvPr/>
        </p:nvGraphicFramePr>
        <p:xfrm>
          <a:off x="7836850" y="1837605"/>
          <a:ext cx="3000000" cy="3000000"/>
        </p:xfrm>
        <a:graphic>
          <a:graphicData uri="http://schemas.openxmlformats.org/drawingml/2006/table">
            <a:tbl>
              <a:tblPr>
                <a:noFill/>
                <a:tableStyleId>{775EAAC3-17AF-4652-BEA1-A7D4ACCFBC1E}</a:tableStyleId>
              </a:tblPr>
              <a:tblGrid>
                <a:gridCol w="382850"/>
                <a:gridCol w="382850"/>
                <a:gridCol w="382850"/>
              </a:tblGrid>
              <a:tr h="348925">
                <a:tc>
                  <a:txBody>
                    <a:bodyPr/>
                    <a:lstStyle/>
                    <a:p>
                      <a:pPr indent="0" lvl="0" marL="0" rtl="0" algn="l">
                        <a:spcBef>
                          <a:spcPts val="0"/>
                        </a:spcBef>
                        <a:spcAft>
                          <a:spcPts val="0"/>
                        </a:spcAft>
                        <a:buNone/>
                      </a:pPr>
                      <a:r>
                        <a:t/>
                      </a:r>
                      <a:endParaRPr/>
                    </a:p>
                  </a:txBody>
                  <a:tcPr marT="91425" marB="91425" marR="91425" marL="91425">
                    <a:solidFill>
                      <a:srgbClr val="E06666"/>
                    </a:solidFill>
                  </a:tcPr>
                </a:tc>
                <a:tc>
                  <a:txBody>
                    <a:bodyPr/>
                    <a:lstStyle/>
                    <a:p>
                      <a:pPr indent="0" lvl="0" marL="0" rtl="0" algn="l">
                        <a:spcBef>
                          <a:spcPts val="0"/>
                        </a:spcBef>
                        <a:spcAft>
                          <a:spcPts val="0"/>
                        </a:spcAft>
                        <a:buNone/>
                      </a:pPr>
                      <a:r>
                        <a:t/>
                      </a:r>
                      <a:endParaRPr/>
                    </a:p>
                  </a:txBody>
                  <a:tcPr marT="91425" marB="91425" marR="91425" marL="91425">
                    <a:solidFill>
                      <a:srgbClr val="E06666"/>
                    </a:solidFill>
                  </a:tcPr>
                </a:tc>
                <a:tc>
                  <a:txBody>
                    <a:bodyPr/>
                    <a:lstStyle/>
                    <a:p>
                      <a:pPr indent="0" lvl="0" marL="0" rtl="0" algn="l">
                        <a:spcBef>
                          <a:spcPts val="0"/>
                        </a:spcBef>
                        <a:spcAft>
                          <a:spcPts val="0"/>
                        </a:spcAft>
                        <a:buNone/>
                      </a:pPr>
                      <a:r>
                        <a:t/>
                      </a:r>
                      <a:endParaRPr/>
                    </a:p>
                  </a:txBody>
                  <a:tcPr marT="91425" marB="91425" marR="91425" marL="91425">
                    <a:solidFill>
                      <a:srgbClr val="E06666"/>
                    </a:solidFill>
                  </a:tcPr>
                </a:tc>
              </a:tr>
              <a:tr h="345575">
                <a:tc>
                  <a:txBody>
                    <a:bodyPr/>
                    <a:lstStyle/>
                    <a:p>
                      <a:pPr indent="0" lvl="0" marL="0" rtl="0" algn="l">
                        <a:spcBef>
                          <a:spcPts val="0"/>
                        </a:spcBef>
                        <a:spcAft>
                          <a:spcPts val="0"/>
                        </a:spcAft>
                        <a:buNone/>
                      </a:pPr>
                      <a:r>
                        <a:t/>
                      </a:r>
                      <a:endParaRPr/>
                    </a:p>
                  </a:txBody>
                  <a:tcPr marT="91425" marB="91425" marR="91425" marL="91425">
                    <a:solidFill>
                      <a:srgbClr val="E06666"/>
                    </a:solidFill>
                  </a:tcPr>
                </a:tc>
                <a:tc>
                  <a:txBody>
                    <a:bodyPr/>
                    <a:lstStyle/>
                    <a:p>
                      <a:pPr indent="0" lvl="0" marL="0" rtl="0" algn="l">
                        <a:spcBef>
                          <a:spcPts val="0"/>
                        </a:spcBef>
                        <a:spcAft>
                          <a:spcPts val="0"/>
                        </a:spcAft>
                        <a:buNone/>
                      </a:pPr>
                      <a:r>
                        <a:rPr lang="es"/>
                        <a:t>A</a:t>
                      </a:r>
                      <a:endParaRPr/>
                    </a:p>
                  </a:txBody>
                  <a:tcPr marT="91425" marB="91425" marR="91425" marL="91425">
                    <a:solidFill>
                      <a:srgbClr val="E06666"/>
                    </a:solidFill>
                  </a:tcPr>
                </a:tc>
                <a:tc>
                  <a:txBody>
                    <a:bodyPr/>
                    <a:lstStyle/>
                    <a:p>
                      <a:pPr indent="0" lvl="0" marL="0" rtl="0" algn="l">
                        <a:spcBef>
                          <a:spcPts val="0"/>
                        </a:spcBef>
                        <a:spcAft>
                          <a:spcPts val="0"/>
                        </a:spcAft>
                        <a:buNone/>
                      </a:pPr>
                      <a:r>
                        <a:t/>
                      </a:r>
                      <a:endParaRPr/>
                    </a:p>
                  </a:txBody>
                  <a:tcPr marT="91425" marB="91425" marR="91425" marL="91425">
                    <a:solidFill>
                      <a:srgbClr val="E06666"/>
                    </a:solidFill>
                  </a:tcPr>
                </a:tc>
              </a:tr>
              <a:tr h="317625">
                <a:tc>
                  <a:txBody>
                    <a:bodyPr/>
                    <a:lstStyle/>
                    <a:p>
                      <a:pPr indent="0" lvl="0" marL="0" rtl="0" algn="l">
                        <a:spcBef>
                          <a:spcPts val="0"/>
                        </a:spcBef>
                        <a:spcAft>
                          <a:spcPts val="0"/>
                        </a:spcAft>
                        <a:buNone/>
                      </a:pPr>
                      <a:r>
                        <a:t/>
                      </a:r>
                      <a:endParaRPr/>
                    </a:p>
                  </a:txBody>
                  <a:tcPr marT="91425" marB="91425" marR="91425" marL="91425">
                    <a:solidFill>
                      <a:srgbClr val="E06666"/>
                    </a:solidFill>
                  </a:tcPr>
                </a:tc>
                <a:tc>
                  <a:txBody>
                    <a:bodyPr/>
                    <a:lstStyle/>
                    <a:p>
                      <a:pPr indent="0" lvl="0" marL="0" rtl="0" algn="l">
                        <a:spcBef>
                          <a:spcPts val="0"/>
                        </a:spcBef>
                        <a:spcAft>
                          <a:spcPts val="0"/>
                        </a:spcAft>
                        <a:buNone/>
                      </a:pPr>
                      <a:r>
                        <a:t/>
                      </a:r>
                      <a:endParaRPr/>
                    </a:p>
                  </a:txBody>
                  <a:tcPr marT="91425" marB="91425" marR="91425" marL="91425">
                    <a:solidFill>
                      <a:srgbClr val="E06666"/>
                    </a:solidFill>
                  </a:tcPr>
                </a:tc>
                <a:tc>
                  <a:txBody>
                    <a:bodyPr/>
                    <a:lstStyle/>
                    <a:p>
                      <a:pPr indent="0" lvl="0" marL="0" rtl="0" algn="l">
                        <a:spcBef>
                          <a:spcPts val="0"/>
                        </a:spcBef>
                        <a:spcAft>
                          <a:spcPts val="0"/>
                        </a:spcAft>
                        <a:buNone/>
                      </a:pPr>
                      <a:r>
                        <a:t/>
                      </a:r>
                      <a:endParaRPr/>
                    </a:p>
                  </a:txBody>
                  <a:tcPr marT="91425" marB="91425" marR="91425" marL="91425">
                    <a:solidFill>
                      <a:srgbClr val="E06666"/>
                    </a:solidFill>
                  </a:tcPr>
                </a:tc>
              </a:tr>
              <a:tr h="317625">
                <a:tc>
                  <a:txBody>
                    <a:bodyPr/>
                    <a:lstStyle/>
                    <a:p>
                      <a:pPr indent="0" lvl="0" marL="0" rtl="0" algn="l">
                        <a:spcBef>
                          <a:spcPts val="0"/>
                        </a:spcBef>
                        <a:spcAft>
                          <a:spcPts val="0"/>
                        </a:spcAft>
                        <a:buNone/>
                      </a:pPr>
                      <a:r>
                        <a:t/>
                      </a:r>
                      <a:endParaRPr/>
                    </a:p>
                  </a:txBody>
                  <a:tcPr marT="91425" marB="91425" marR="91425" marL="91425">
                    <a:solidFill>
                      <a:srgbClr val="E06666"/>
                    </a:solidFill>
                  </a:tcPr>
                </a:tc>
                <a:tc>
                  <a:txBody>
                    <a:bodyPr/>
                    <a:lstStyle/>
                    <a:p>
                      <a:pPr indent="0" lvl="0" marL="0" rtl="0" algn="l">
                        <a:spcBef>
                          <a:spcPts val="0"/>
                        </a:spcBef>
                        <a:spcAft>
                          <a:spcPts val="0"/>
                        </a:spcAft>
                        <a:buNone/>
                      </a:pPr>
                      <a:r>
                        <a:t/>
                      </a:r>
                      <a:endParaRPr/>
                    </a:p>
                  </a:txBody>
                  <a:tcPr marT="91425" marB="91425" marR="91425" marL="91425">
                    <a:solidFill>
                      <a:srgbClr val="E06666"/>
                    </a:solidFill>
                  </a:tcPr>
                </a:tc>
                <a:tc>
                  <a:txBody>
                    <a:bodyPr/>
                    <a:lstStyle/>
                    <a:p>
                      <a:pPr indent="0" lvl="0" marL="0" rtl="0" algn="l">
                        <a:spcBef>
                          <a:spcPts val="0"/>
                        </a:spcBef>
                        <a:spcAft>
                          <a:spcPts val="0"/>
                        </a:spcAft>
                        <a:buNone/>
                      </a:pPr>
                      <a:r>
                        <a:t/>
                      </a:r>
                      <a:endParaRPr/>
                    </a:p>
                  </a:txBody>
                  <a:tcPr marT="91425" marB="91425" marR="91425" marL="91425">
                    <a:solidFill>
                      <a:srgbClr val="E06666"/>
                    </a:solidFill>
                  </a:tcPr>
                </a:tc>
              </a:tr>
              <a:tr h="317625">
                <a:tc>
                  <a:txBody>
                    <a:bodyPr/>
                    <a:lstStyle/>
                    <a:p>
                      <a:pPr indent="0" lvl="0" marL="0" rtl="0" algn="l">
                        <a:spcBef>
                          <a:spcPts val="0"/>
                        </a:spcBef>
                        <a:spcAft>
                          <a:spcPts val="0"/>
                        </a:spcAft>
                        <a:buNone/>
                      </a:pPr>
                      <a:r>
                        <a:t/>
                      </a:r>
                      <a:endParaRPr/>
                    </a:p>
                  </a:txBody>
                  <a:tcPr marT="91425" marB="91425" marR="91425" marL="91425">
                    <a:solidFill>
                      <a:srgbClr val="76A5AF"/>
                    </a:solidFill>
                  </a:tcPr>
                </a:tc>
                <a:tc>
                  <a:txBody>
                    <a:bodyPr/>
                    <a:lstStyle/>
                    <a:p>
                      <a:pPr indent="0" lvl="0" marL="0" rtl="0" algn="l">
                        <a:spcBef>
                          <a:spcPts val="0"/>
                        </a:spcBef>
                        <a:spcAft>
                          <a:spcPts val="0"/>
                        </a:spcAft>
                        <a:buNone/>
                      </a:pPr>
                      <a:r>
                        <a:t/>
                      </a:r>
                      <a:endParaRPr/>
                    </a:p>
                  </a:txBody>
                  <a:tcPr marT="91425" marB="91425" marR="91425" marL="91425">
                    <a:solidFill>
                      <a:srgbClr val="76A5AF"/>
                    </a:solidFill>
                  </a:tcPr>
                </a:tc>
                <a:tc>
                  <a:txBody>
                    <a:bodyPr/>
                    <a:lstStyle/>
                    <a:p>
                      <a:pPr indent="0" lvl="0" marL="0" rtl="0" algn="l">
                        <a:spcBef>
                          <a:spcPts val="0"/>
                        </a:spcBef>
                        <a:spcAft>
                          <a:spcPts val="0"/>
                        </a:spcAft>
                        <a:buNone/>
                      </a:pPr>
                      <a:r>
                        <a:t/>
                      </a:r>
                      <a:endParaRPr/>
                    </a:p>
                  </a:txBody>
                  <a:tcPr marT="91425" marB="91425" marR="91425" marL="91425">
                    <a:solidFill>
                      <a:srgbClr val="76A5AF"/>
                    </a:solidFill>
                  </a:tcPr>
                </a:tc>
              </a:tr>
              <a:tr h="345575">
                <a:tc>
                  <a:txBody>
                    <a:bodyPr/>
                    <a:lstStyle/>
                    <a:p>
                      <a:pPr indent="0" lvl="0" marL="0" rtl="0" algn="l">
                        <a:spcBef>
                          <a:spcPts val="0"/>
                        </a:spcBef>
                        <a:spcAft>
                          <a:spcPts val="0"/>
                        </a:spcAft>
                        <a:buNone/>
                      </a:pPr>
                      <a:r>
                        <a:t/>
                      </a:r>
                      <a:endParaRPr/>
                    </a:p>
                  </a:txBody>
                  <a:tcPr marT="91425" marB="91425" marR="91425" marL="91425">
                    <a:solidFill>
                      <a:srgbClr val="76A5AF"/>
                    </a:solidFill>
                  </a:tcPr>
                </a:tc>
                <a:tc>
                  <a:txBody>
                    <a:bodyPr/>
                    <a:lstStyle/>
                    <a:p>
                      <a:pPr indent="0" lvl="0" marL="0" rtl="0" algn="l">
                        <a:spcBef>
                          <a:spcPts val="0"/>
                        </a:spcBef>
                        <a:spcAft>
                          <a:spcPts val="0"/>
                        </a:spcAft>
                        <a:buNone/>
                      </a:pPr>
                      <a:r>
                        <a:rPr lang="es"/>
                        <a:t>B</a:t>
                      </a:r>
                      <a:endParaRPr/>
                    </a:p>
                  </a:txBody>
                  <a:tcPr marT="91425" marB="91425" marR="91425" marL="91425">
                    <a:solidFill>
                      <a:srgbClr val="76A5AF"/>
                    </a:solidFill>
                  </a:tcPr>
                </a:tc>
                <a:tc>
                  <a:txBody>
                    <a:bodyPr/>
                    <a:lstStyle/>
                    <a:p>
                      <a:pPr indent="0" lvl="0" marL="0" rtl="0" algn="l">
                        <a:spcBef>
                          <a:spcPts val="0"/>
                        </a:spcBef>
                        <a:spcAft>
                          <a:spcPts val="0"/>
                        </a:spcAft>
                        <a:buNone/>
                      </a:pPr>
                      <a:r>
                        <a:t/>
                      </a:r>
                      <a:endParaRPr/>
                    </a:p>
                  </a:txBody>
                  <a:tcPr marT="91425" marB="91425" marR="91425" marL="91425">
                    <a:solidFill>
                      <a:srgbClr val="76A5AF"/>
                    </a:solidFill>
                  </a:tcPr>
                </a:tc>
              </a:tr>
              <a:tr h="317625">
                <a:tc>
                  <a:txBody>
                    <a:bodyPr/>
                    <a:lstStyle/>
                    <a:p>
                      <a:pPr indent="0" lvl="0" marL="0" rtl="0" algn="l">
                        <a:spcBef>
                          <a:spcPts val="0"/>
                        </a:spcBef>
                        <a:spcAft>
                          <a:spcPts val="0"/>
                        </a:spcAft>
                        <a:buNone/>
                      </a:pPr>
                      <a:r>
                        <a:t/>
                      </a:r>
                      <a:endParaRPr/>
                    </a:p>
                  </a:txBody>
                  <a:tcPr marT="91425" marB="91425" marR="91425" marL="91425">
                    <a:solidFill>
                      <a:srgbClr val="76A5AF"/>
                    </a:solidFill>
                  </a:tcPr>
                </a:tc>
                <a:tc>
                  <a:txBody>
                    <a:bodyPr/>
                    <a:lstStyle/>
                    <a:p>
                      <a:pPr indent="0" lvl="0" marL="0" rtl="0" algn="l">
                        <a:spcBef>
                          <a:spcPts val="0"/>
                        </a:spcBef>
                        <a:spcAft>
                          <a:spcPts val="0"/>
                        </a:spcAft>
                        <a:buNone/>
                      </a:pPr>
                      <a:r>
                        <a:t/>
                      </a:r>
                      <a:endParaRPr/>
                    </a:p>
                  </a:txBody>
                  <a:tcPr marT="91425" marB="91425" marR="91425" marL="91425">
                    <a:solidFill>
                      <a:srgbClr val="76A5AF"/>
                    </a:solidFill>
                  </a:tcPr>
                </a:tc>
                <a:tc>
                  <a:txBody>
                    <a:bodyPr/>
                    <a:lstStyle/>
                    <a:p>
                      <a:pPr indent="0" lvl="0" marL="0" rtl="0" algn="l">
                        <a:spcBef>
                          <a:spcPts val="0"/>
                        </a:spcBef>
                        <a:spcAft>
                          <a:spcPts val="0"/>
                        </a:spcAft>
                        <a:buNone/>
                      </a:pPr>
                      <a:r>
                        <a:t/>
                      </a:r>
                      <a:endParaRPr/>
                    </a:p>
                  </a:txBody>
                  <a:tcPr marT="91425" marB="91425" marR="91425" marL="91425">
                    <a:solidFill>
                      <a:srgbClr val="76A5AF"/>
                    </a:solidFill>
                  </a:tcPr>
                </a:tc>
              </a:tr>
              <a:tr h="345575">
                <a:tc>
                  <a:txBody>
                    <a:bodyPr/>
                    <a:lstStyle/>
                    <a:p>
                      <a:pPr indent="0" lvl="0" marL="0" rtl="0" algn="l">
                        <a:spcBef>
                          <a:spcPts val="0"/>
                        </a:spcBef>
                        <a:spcAft>
                          <a:spcPts val="0"/>
                        </a:spcAft>
                        <a:buNone/>
                      </a:pPr>
                      <a:r>
                        <a:t/>
                      </a:r>
                      <a:endParaRPr/>
                    </a:p>
                  </a:txBody>
                  <a:tcPr marT="91425" marB="91425" marR="91425" marL="91425">
                    <a:solidFill>
                      <a:srgbClr val="93C47D"/>
                    </a:solidFill>
                  </a:tcPr>
                </a:tc>
                <a:tc>
                  <a:txBody>
                    <a:bodyPr/>
                    <a:lstStyle/>
                    <a:p>
                      <a:pPr indent="0" lvl="0" marL="0" rtl="0" algn="l">
                        <a:spcBef>
                          <a:spcPts val="0"/>
                        </a:spcBef>
                        <a:spcAft>
                          <a:spcPts val="0"/>
                        </a:spcAft>
                        <a:buNone/>
                      </a:pPr>
                      <a:r>
                        <a:rPr lang="es"/>
                        <a:t>C</a:t>
                      </a:r>
                      <a:endParaRPr/>
                    </a:p>
                  </a:txBody>
                  <a:tcPr marT="91425" marB="91425" marR="91425" marL="91425">
                    <a:solidFill>
                      <a:srgbClr val="93C47D"/>
                    </a:solidFill>
                  </a:tcPr>
                </a:tc>
                <a:tc>
                  <a:txBody>
                    <a:bodyPr/>
                    <a:lstStyle/>
                    <a:p>
                      <a:pPr indent="0" lvl="0" marL="0" rtl="0" algn="l">
                        <a:spcBef>
                          <a:spcPts val="0"/>
                        </a:spcBef>
                        <a:spcAft>
                          <a:spcPts val="0"/>
                        </a:spcAft>
                        <a:buNone/>
                      </a:pPr>
                      <a:r>
                        <a:t/>
                      </a:r>
                      <a:endParaRPr/>
                    </a:p>
                  </a:txBody>
                  <a:tcPr marT="91425" marB="91425" marR="91425" marL="91425">
                    <a:solidFill>
                      <a:srgbClr val="93C47D"/>
                    </a:solidFill>
                  </a:tcPr>
                </a:tc>
              </a:tr>
            </a:tbl>
          </a:graphicData>
        </a:graphic>
      </p:graphicFrame>
      <p:sp>
        <p:nvSpPr>
          <p:cNvPr id="399" name="Google Shape;399;p53"/>
          <p:cNvSpPr txBox="1"/>
          <p:nvPr>
            <p:ph idx="1" type="body"/>
          </p:nvPr>
        </p:nvSpPr>
        <p:spPr>
          <a:xfrm>
            <a:off x="159300" y="1606225"/>
            <a:ext cx="7739100" cy="1032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666666"/>
                </a:solidFill>
              </a:rPr>
              <a:t>P(</a:t>
            </a:r>
            <a:r>
              <a:rPr lang="es"/>
              <a:t>A∩ D)=P(A∩ D)</a:t>
            </a:r>
            <a:endParaRPr/>
          </a:p>
          <a:p>
            <a:pPr indent="0" lvl="0" marL="0" rtl="0" algn="l">
              <a:spcBef>
                <a:spcPts val="1600"/>
              </a:spcBef>
              <a:spcAft>
                <a:spcPts val="0"/>
              </a:spcAft>
              <a:buNone/>
            </a:pPr>
            <a:r>
              <a:rPr lang="es"/>
              <a:t>P(A|D).P(D)=P(D|A).P(A)</a:t>
            </a:r>
            <a:endParaRPr/>
          </a:p>
          <a:p>
            <a:pPr indent="457200" lvl="0" marL="3200400" rtl="0" algn="l">
              <a:spcBef>
                <a:spcPts val="1600"/>
              </a:spcBef>
              <a:spcAft>
                <a:spcPts val="0"/>
              </a:spcAft>
              <a:buNone/>
            </a:pPr>
            <a:r>
              <a:rPr b="1" lang="es">
                <a:solidFill>
                  <a:srgbClr val="155B54"/>
                </a:solidFill>
              </a:rPr>
              <a:t>Bayes </a:t>
            </a:r>
            <a:endParaRPr b="1">
              <a:solidFill>
                <a:srgbClr val="155B54"/>
              </a:solidFill>
            </a:endParaRPr>
          </a:p>
          <a:p>
            <a:pPr indent="457200" lvl="0" marL="3200400" rtl="0" algn="l">
              <a:spcBef>
                <a:spcPts val="1600"/>
              </a:spcBef>
              <a:spcAft>
                <a:spcPts val="0"/>
              </a:spcAft>
              <a:buNone/>
            </a:pPr>
            <a:r>
              <a:t/>
            </a:r>
            <a:endParaRPr/>
          </a:p>
          <a:p>
            <a:pPr indent="0" lvl="0" marL="0" rtl="0" algn="l">
              <a:spcBef>
                <a:spcPts val="1600"/>
              </a:spcBef>
              <a:spcAft>
                <a:spcPts val="0"/>
              </a:spcAft>
              <a:buNone/>
            </a:pPr>
            <a:r>
              <a:rPr lang="es"/>
              <a:t>y usando P (D) = P (D|A) P (A) + P (D|B) P (B) + P (D|C) P (C) </a:t>
            </a:r>
            <a:endParaRPr/>
          </a:p>
          <a:p>
            <a:pPr indent="457200" lvl="0" marL="5943600" rtl="0" algn="l">
              <a:spcBef>
                <a:spcPts val="1600"/>
              </a:spcBef>
              <a:spcAft>
                <a:spcPts val="0"/>
              </a:spcAft>
              <a:buNone/>
            </a:pPr>
            <a:r>
              <a:rPr lang="es"/>
              <a:t>, </a:t>
            </a:r>
            <a:r>
              <a:rPr b="1" lang="es">
                <a:solidFill>
                  <a:srgbClr val="155B54"/>
                </a:solidFill>
              </a:rPr>
              <a:t>Bayes</a:t>
            </a:r>
            <a:r>
              <a:rPr lang="es"/>
              <a:t> </a:t>
            </a:r>
            <a:endParaRPr/>
          </a:p>
          <a:p>
            <a:pPr indent="0" lvl="0" marL="0" rtl="0" algn="l">
              <a:spcBef>
                <a:spcPts val="1600"/>
              </a:spcBef>
              <a:spcAft>
                <a:spcPts val="0"/>
              </a:spcAft>
              <a:buNone/>
            </a:pPr>
            <a:r>
              <a:t/>
            </a:r>
            <a:endParaRPr>
              <a:highlight>
                <a:srgbClr val="F3F3F3"/>
              </a:highlight>
            </a:endParaRPr>
          </a:p>
          <a:p>
            <a:pPr indent="0" lvl="0" marL="0" rtl="0" algn="l">
              <a:lnSpc>
                <a:spcPct val="100000"/>
              </a:lnSpc>
              <a:spcBef>
                <a:spcPts val="1600"/>
              </a:spcBef>
              <a:spcAft>
                <a:spcPts val="0"/>
              </a:spcAft>
              <a:buNone/>
            </a:pPr>
            <a:r>
              <a:t/>
            </a:r>
            <a:endParaRPr>
              <a:solidFill>
                <a:srgbClr val="666666"/>
              </a:solidFill>
              <a:highlight>
                <a:srgbClr val="F3F3F3"/>
              </a:highlight>
            </a:endParaRPr>
          </a:p>
          <a:p>
            <a:pPr indent="0" lvl="0" marL="0" rtl="0" algn="l">
              <a:lnSpc>
                <a:spcPct val="100000"/>
              </a:lnSpc>
              <a:spcBef>
                <a:spcPts val="0"/>
              </a:spcBef>
              <a:spcAft>
                <a:spcPts val="0"/>
              </a:spcAft>
              <a:buNone/>
            </a:pPr>
            <a:r>
              <a:t/>
            </a:r>
            <a:endParaRPr>
              <a:solidFill>
                <a:srgbClr val="666666"/>
              </a:solidFill>
              <a:highlight>
                <a:srgbClr val="F3F3F3"/>
              </a:highlight>
            </a:endParaRPr>
          </a:p>
        </p:txBody>
      </p:sp>
      <p:pic>
        <p:nvPicPr>
          <p:cNvPr id="400" name="Google Shape;400;p53"/>
          <p:cNvPicPr preferRelativeResize="0"/>
          <p:nvPr/>
        </p:nvPicPr>
        <p:blipFill>
          <a:blip r:embed="rId3">
            <a:alphaModFix/>
          </a:blip>
          <a:stretch>
            <a:fillRect/>
          </a:stretch>
        </p:blipFill>
        <p:spPr>
          <a:xfrm>
            <a:off x="152400" y="4227050"/>
            <a:ext cx="6391700" cy="631975"/>
          </a:xfrm>
          <a:prstGeom prst="rect">
            <a:avLst/>
          </a:prstGeom>
          <a:noFill/>
          <a:ln>
            <a:noFill/>
          </a:ln>
        </p:spPr>
      </p:pic>
      <p:pic>
        <p:nvPicPr>
          <p:cNvPr id="401" name="Google Shape;401;p53"/>
          <p:cNvPicPr preferRelativeResize="0"/>
          <p:nvPr/>
        </p:nvPicPr>
        <p:blipFill>
          <a:blip r:embed="rId4">
            <a:alphaModFix/>
          </a:blip>
          <a:stretch>
            <a:fillRect/>
          </a:stretch>
        </p:blipFill>
        <p:spPr>
          <a:xfrm>
            <a:off x="533400" y="2714425"/>
            <a:ext cx="2829524" cy="6319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5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Teorema de Bayes, ejercicio</a:t>
            </a:r>
            <a:endParaRPr/>
          </a:p>
        </p:txBody>
      </p:sp>
      <p:sp>
        <p:nvSpPr>
          <p:cNvPr id="407" name="Google Shape;407;p54"/>
          <p:cNvSpPr txBox="1"/>
          <p:nvPr>
            <p:ph idx="1" type="body"/>
          </p:nvPr>
        </p:nvSpPr>
        <p:spPr>
          <a:xfrm>
            <a:off x="311700" y="1225225"/>
            <a:ext cx="8520600" cy="10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Calcular la probabilidad de que un producto defectuoso haya sido fabricado por la maquinaria A.</a:t>
            </a:r>
            <a:endParaRPr/>
          </a:p>
          <a:p>
            <a:pPr indent="0" lvl="0" marL="0" rtl="0" algn="l">
              <a:spcBef>
                <a:spcPts val="160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5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Teorema de Bayes, ejercicio</a:t>
            </a:r>
            <a:endParaRPr/>
          </a:p>
        </p:txBody>
      </p:sp>
      <p:sp>
        <p:nvSpPr>
          <p:cNvPr id="413" name="Google Shape;413;p55"/>
          <p:cNvSpPr txBox="1"/>
          <p:nvPr>
            <p:ph idx="1" type="body"/>
          </p:nvPr>
        </p:nvSpPr>
        <p:spPr>
          <a:xfrm>
            <a:off x="83100" y="1225225"/>
            <a:ext cx="7739100" cy="103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Calcular la probabilidad de que un producto defectuoso haya sido fabricado por la maquinaria A.</a:t>
            </a:r>
            <a:endParaRPr/>
          </a:p>
        </p:txBody>
      </p:sp>
      <p:sp>
        <p:nvSpPr>
          <p:cNvPr id="414" name="Google Shape;414;p55"/>
          <p:cNvSpPr txBox="1"/>
          <p:nvPr/>
        </p:nvSpPr>
        <p:spPr>
          <a:xfrm>
            <a:off x="5477100" y="2750"/>
            <a:ext cx="1623900" cy="11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solidFill>
                  <a:srgbClr val="666666"/>
                </a:solidFill>
                <a:latin typeface="Open Sans"/>
                <a:ea typeface="Open Sans"/>
                <a:cs typeface="Open Sans"/>
                <a:sym typeface="Open Sans"/>
              </a:rPr>
              <a:t>P ( A ) = 0 . 6                 </a:t>
            </a:r>
            <a:endParaRPr sz="2000">
              <a:solidFill>
                <a:srgbClr val="666666"/>
              </a:solidFill>
              <a:latin typeface="Open Sans"/>
              <a:ea typeface="Open Sans"/>
              <a:cs typeface="Open Sans"/>
              <a:sym typeface="Open Sans"/>
            </a:endParaRPr>
          </a:p>
          <a:p>
            <a:pPr indent="0" lvl="0" marL="0" rtl="0" algn="l">
              <a:spcBef>
                <a:spcPts val="0"/>
              </a:spcBef>
              <a:spcAft>
                <a:spcPts val="0"/>
              </a:spcAft>
              <a:buNone/>
            </a:pPr>
            <a:r>
              <a:rPr lang="es" sz="2000">
                <a:solidFill>
                  <a:srgbClr val="666666"/>
                </a:solidFill>
                <a:latin typeface="Open Sans"/>
                <a:ea typeface="Open Sans"/>
                <a:cs typeface="Open Sans"/>
                <a:sym typeface="Open Sans"/>
              </a:rPr>
              <a:t>P ( B ) = 0 . 3</a:t>
            </a:r>
            <a:endParaRPr sz="2000">
              <a:solidFill>
                <a:srgbClr val="666666"/>
              </a:solidFill>
              <a:latin typeface="Open Sans"/>
              <a:ea typeface="Open Sans"/>
              <a:cs typeface="Open Sans"/>
              <a:sym typeface="Open Sans"/>
            </a:endParaRPr>
          </a:p>
          <a:p>
            <a:pPr indent="0" lvl="0" marL="0" rtl="0" algn="l">
              <a:spcBef>
                <a:spcPts val="0"/>
              </a:spcBef>
              <a:spcAft>
                <a:spcPts val="0"/>
              </a:spcAft>
              <a:buNone/>
            </a:pPr>
            <a:r>
              <a:rPr lang="es" sz="2000">
                <a:solidFill>
                  <a:srgbClr val="666666"/>
                </a:solidFill>
                <a:latin typeface="Open Sans"/>
                <a:ea typeface="Open Sans"/>
                <a:cs typeface="Open Sans"/>
                <a:sym typeface="Open Sans"/>
              </a:rPr>
              <a:t>P ( C ) = 0 . 1 </a:t>
            </a:r>
            <a:endParaRPr>
              <a:solidFill>
                <a:srgbClr val="666666"/>
              </a:solidFill>
            </a:endParaRPr>
          </a:p>
        </p:txBody>
      </p:sp>
      <p:sp>
        <p:nvSpPr>
          <p:cNvPr id="415" name="Google Shape;415;p55"/>
          <p:cNvSpPr txBox="1"/>
          <p:nvPr/>
        </p:nvSpPr>
        <p:spPr>
          <a:xfrm>
            <a:off x="7101000" y="11125"/>
            <a:ext cx="2690100" cy="17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solidFill>
                  <a:srgbClr val="666666"/>
                </a:solidFill>
                <a:latin typeface="Open Sans"/>
                <a:ea typeface="Open Sans"/>
                <a:cs typeface="Open Sans"/>
                <a:sym typeface="Open Sans"/>
              </a:rPr>
              <a:t>P ( D|A ) = 0 . 02</a:t>
            </a:r>
            <a:endParaRPr sz="2000">
              <a:solidFill>
                <a:srgbClr val="666666"/>
              </a:solidFill>
              <a:latin typeface="Open Sans"/>
              <a:ea typeface="Open Sans"/>
              <a:cs typeface="Open Sans"/>
              <a:sym typeface="Open Sans"/>
            </a:endParaRPr>
          </a:p>
          <a:p>
            <a:pPr indent="0" lvl="0" marL="0" rtl="0" algn="l">
              <a:spcBef>
                <a:spcPts val="0"/>
              </a:spcBef>
              <a:spcAft>
                <a:spcPts val="0"/>
              </a:spcAft>
              <a:buNone/>
            </a:pPr>
            <a:r>
              <a:rPr lang="es" sz="2000">
                <a:solidFill>
                  <a:srgbClr val="666666"/>
                </a:solidFill>
                <a:latin typeface="Open Sans"/>
                <a:ea typeface="Open Sans"/>
                <a:cs typeface="Open Sans"/>
                <a:sym typeface="Open Sans"/>
              </a:rPr>
              <a:t>P ( D|B ) = 0 . 03</a:t>
            </a:r>
            <a:endParaRPr sz="2000">
              <a:solidFill>
                <a:srgbClr val="666666"/>
              </a:solidFill>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rPr lang="es" sz="2000">
                <a:solidFill>
                  <a:srgbClr val="666666"/>
                </a:solidFill>
                <a:latin typeface="Open Sans"/>
                <a:ea typeface="Open Sans"/>
                <a:cs typeface="Open Sans"/>
                <a:sym typeface="Open Sans"/>
              </a:rPr>
              <a:t>P ( D|C ) = 0 . 04</a:t>
            </a:r>
            <a:endParaRPr sz="2000">
              <a:solidFill>
                <a:srgbClr val="666666"/>
              </a:solidFill>
              <a:latin typeface="Open Sans"/>
              <a:ea typeface="Open Sans"/>
              <a:cs typeface="Open Sans"/>
              <a:sym typeface="Open Sans"/>
            </a:endParaRPr>
          </a:p>
        </p:txBody>
      </p:sp>
      <p:graphicFrame>
        <p:nvGraphicFramePr>
          <p:cNvPr id="416" name="Google Shape;416;p55"/>
          <p:cNvGraphicFramePr/>
          <p:nvPr/>
        </p:nvGraphicFramePr>
        <p:xfrm>
          <a:off x="7913050" y="1228005"/>
          <a:ext cx="3000000" cy="3000000"/>
        </p:xfrm>
        <a:graphic>
          <a:graphicData uri="http://schemas.openxmlformats.org/drawingml/2006/table">
            <a:tbl>
              <a:tblPr>
                <a:noFill/>
                <a:tableStyleId>{775EAAC3-17AF-4652-BEA1-A7D4ACCFBC1E}</a:tableStyleId>
              </a:tblPr>
              <a:tblGrid>
                <a:gridCol w="382850"/>
                <a:gridCol w="382850"/>
                <a:gridCol w="382850"/>
              </a:tblGrid>
              <a:tr h="348925">
                <a:tc>
                  <a:txBody>
                    <a:bodyPr/>
                    <a:lstStyle/>
                    <a:p>
                      <a:pPr indent="0" lvl="0" marL="0" rtl="0" algn="l">
                        <a:spcBef>
                          <a:spcPts val="0"/>
                        </a:spcBef>
                        <a:spcAft>
                          <a:spcPts val="0"/>
                        </a:spcAft>
                        <a:buNone/>
                      </a:pPr>
                      <a:r>
                        <a:t/>
                      </a:r>
                      <a:endParaRPr/>
                    </a:p>
                  </a:txBody>
                  <a:tcPr marT="91425" marB="91425" marR="91425" marL="91425">
                    <a:solidFill>
                      <a:srgbClr val="E06666"/>
                    </a:solidFill>
                  </a:tcPr>
                </a:tc>
                <a:tc>
                  <a:txBody>
                    <a:bodyPr/>
                    <a:lstStyle/>
                    <a:p>
                      <a:pPr indent="0" lvl="0" marL="0" rtl="0" algn="l">
                        <a:spcBef>
                          <a:spcPts val="0"/>
                        </a:spcBef>
                        <a:spcAft>
                          <a:spcPts val="0"/>
                        </a:spcAft>
                        <a:buNone/>
                      </a:pPr>
                      <a:r>
                        <a:t/>
                      </a:r>
                      <a:endParaRPr/>
                    </a:p>
                  </a:txBody>
                  <a:tcPr marT="91425" marB="91425" marR="91425" marL="91425">
                    <a:solidFill>
                      <a:srgbClr val="E06666"/>
                    </a:solidFill>
                  </a:tcPr>
                </a:tc>
                <a:tc>
                  <a:txBody>
                    <a:bodyPr/>
                    <a:lstStyle/>
                    <a:p>
                      <a:pPr indent="0" lvl="0" marL="0" rtl="0" algn="l">
                        <a:spcBef>
                          <a:spcPts val="0"/>
                        </a:spcBef>
                        <a:spcAft>
                          <a:spcPts val="0"/>
                        </a:spcAft>
                        <a:buNone/>
                      </a:pPr>
                      <a:r>
                        <a:t/>
                      </a:r>
                      <a:endParaRPr/>
                    </a:p>
                  </a:txBody>
                  <a:tcPr marT="91425" marB="91425" marR="91425" marL="91425">
                    <a:solidFill>
                      <a:srgbClr val="E06666"/>
                    </a:solidFill>
                  </a:tcPr>
                </a:tc>
              </a:tr>
              <a:tr h="348925">
                <a:tc>
                  <a:txBody>
                    <a:bodyPr/>
                    <a:lstStyle/>
                    <a:p>
                      <a:pPr indent="0" lvl="0" marL="0" rtl="0" algn="l">
                        <a:spcBef>
                          <a:spcPts val="0"/>
                        </a:spcBef>
                        <a:spcAft>
                          <a:spcPts val="0"/>
                        </a:spcAft>
                        <a:buNone/>
                      </a:pPr>
                      <a:r>
                        <a:t/>
                      </a:r>
                      <a:endParaRPr/>
                    </a:p>
                  </a:txBody>
                  <a:tcPr marT="91425" marB="91425" marR="91425" marL="91425">
                    <a:solidFill>
                      <a:srgbClr val="E06666"/>
                    </a:solidFill>
                  </a:tcPr>
                </a:tc>
                <a:tc>
                  <a:txBody>
                    <a:bodyPr/>
                    <a:lstStyle/>
                    <a:p>
                      <a:pPr indent="0" lvl="0" marL="0" rtl="0" algn="l">
                        <a:spcBef>
                          <a:spcPts val="0"/>
                        </a:spcBef>
                        <a:spcAft>
                          <a:spcPts val="0"/>
                        </a:spcAft>
                        <a:buNone/>
                      </a:pPr>
                      <a:r>
                        <a:t/>
                      </a:r>
                      <a:endParaRPr/>
                    </a:p>
                  </a:txBody>
                  <a:tcPr marT="91425" marB="91425" marR="91425" marL="91425">
                    <a:solidFill>
                      <a:srgbClr val="E06666"/>
                    </a:solidFill>
                  </a:tcPr>
                </a:tc>
                <a:tc>
                  <a:txBody>
                    <a:bodyPr/>
                    <a:lstStyle/>
                    <a:p>
                      <a:pPr indent="0" lvl="0" marL="0" rtl="0" algn="l">
                        <a:spcBef>
                          <a:spcPts val="0"/>
                        </a:spcBef>
                        <a:spcAft>
                          <a:spcPts val="0"/>
                        </a:spcAft>
                        <a:buNone/>
                      </a:pPr>
                      <a:r>
                        <a:t/>
                      </a:r>
                      <a:endParaRPr/>
                    </a:p>
                  </a:txBody>
                  <a:tcPr marT="91425" marB="91425" marR="91425" marL="91425">
                    <a:solidFill>
                      <a:srgbClr val="E06666"/>
                    </a:solidFill>
                  </a:tcPr>
                </a:tc>
              </a:tr>
              <a:tr h="348925">
                <a:tc>
                  <a:txBody>
                    <a:bodyPr/>
                    <a:lstStyle/>
                    <a:p>
                      <a:pPr indent="0" lvl="0" marL="0" rtl="0" algn="l">
                        <a:spcBef>
                          <a:spcPts val="0"/>
                        </a:spcBef>
                        <a:spcAft>
                          <a:spcPts val="0"/>
                        </a:spcAft>
                        <a:buNone/>
                      </a:pPr>
                      <a:r>
                        <a:t/>
                      </a:r>
                      <a:endParaRPr/>
                    </a:p>
                  </a:txBody>
                  <a:tcPr marT="91425" marB="91425" marR="91425" marL="91425">
                    <a:solidFill>
                      <a:srgbClr val="E06666"/>
                    </a:solidFill>
                  </a:tcPr>
                </a:tc>
                <a:tc>
                  <a:txBody>
                    <a:bodyPr/>
                    <a:lstStyle/>
                    <a:p>
                      <a:pPr indent="0" lvl="0" marL="0" rtl="0" algn="l">
                        <a:spcBef>
                          <a:spcPts val="0"/>
                        </a:spcBef>
                        <a:spcAft>
                          <a:spcPts val="0"/>
                        </a:spcAft>
                        <a:buNone/>
                      </a:pPr>
                      <a:r>
                        <a:t/>
                      </a:r>
                      <a:endParaRPr/>
                    </a:p>
                  </a:txBody>
                  <a:tcPr marT="91425" marB="91425" marR="91425" marL="91425">
                    <a:solidFill>
                      <a:srgbClr val="E06666"/>
                    </a:solidFill>
                  </a:tcPr>
                </a:tc>
                <a:tc>
                  <a:txBody>
                    <a:bodyPr/>
                    <a:lstStyle/>
                    <a:p>
                      <a:pPr indent="0" lvl="0" marL="0" rtl="0" algn="l">
                        <a:spcBef>
                          <a:spcPts val="0"/>
                        </a:spcBef>
                        <a:spcAft>
                          <a:spcPts val="0"/>
                        </a:spcAft>
                        <a:buNone/>
                      </a:pPr>
                      <a:r>
                        <a:t/>
                      </a:r>
                      <a:endParaRPr/>
                    </a:p>
                  </a:txBody>
                  <a:tcPr marT="91425" marB="91425" marR="91425" marL="91425">
                    <a:solidFill>
                      <a:srgbClr val="E06666"/>
                    </a:solidFill>
                  </a:tcPr>
                </a:tc>
              </a:tr>
              <a:tr h="345575">
                <a:tc>
                  <a:txBody>
                    <a:bodyPr/>
                    <a:lstStyle/>
                    <a:p>
                      <a:pPr indent="0" lvl="0" marL="0" rtl="0" algn="l">
                        <a:spcBef>
                          <a:spcPts val="0"/>
                        </a:spcBef>
                        <a:spcAft>
                          <a:spcPts val="0"/>
                        </a:spcAft>
                        <a:buNone/>
                      </a:pPr>
                      <a:r>
                        <a:t/>
                      </a:r>
                      <a:endParaRPr/>
                    </a:p>
                  </a:txBody>
                  <a:tcPr marT="91425" marB="91425" marR="91425" marL="91425">
                    <a:solidFill>
                      <a:srgbClr val="E06666"/>
                    </a:solidFill>
                  </a:tcPr>
                </a:tc>
                <a:tc>
                  <a:txBody>
                    <a:bodyPr/>
                    <a:lstStyle/>
                    <a:p>
                      <a:pPr indent="0" lvl="0" marL="0" rtl="0" algn="l">
                        <a:spcBef>
                          <a:spcPts val="0"/>
                        </a:spcBef>
                        <a:spcAft>
                          <a:spcPts val="0"/>
                        </a:spcAft>
                        <a:buNone/>
                      </a:pPr>
                      <a:r>
                        <a:rPr lang="es"/>
                        <a:t>A</a:t>
                      </a:r>
                      <a:endParaRPr/>
                    </a:p>
                  </a:txBody>
                  <a:tcPr marT="91425" marB="91425" marR="91425" marL="91425">
                    <a:solidFill>
                      <a:srgbClr val="E06666"/>
                    </a:solidFill>
                  </a:tcPr>
                </a:tc>
                <a:tc>
                  <a:txBody>
                    <a:bodyPr/>
                    <a:lstStyle/>
                    <a:p>
                      <a:pPr indent="0" lvl="0" marL="0" rtl="0" algn="l">
                        <a:spcBef>
                          <a:spcPts val="0"/>
                        </a:spcBef>
                        <a:spcAft>
                          <a:spcPts val="0"/>
                        </a:spcAft>
                        <a:buNone/>
                      </a:pPr>
                      <a:r>
                        <a:t/>
                      </a:r>
                      <a:endParaRPr/>
                    </a:p>
                  </a:txBody>
                  <a:tcPr marT="91425" marB="91425" marR="91425" marL="91425">
                    <a:solidFill>
                      <a:srgbClr val="E06666"/>
                    </a:solidFill>
                  </a:tcPr>
                </a:tc>
              </a:tr>
              <a:tr h="317625">
                <a:tc>
                  <a:txBody>
                    <a:bodyPr/>
                    <a:lstStyle/>
                    <a:p>
                      <a:pPr indent="0" lvl="0" marL="0" rtl="0" algn="l">
                        <a:spcBef>
                          <a:spcPts val="0"/>
                        </a:spcBef>
                        <a:spcAft>
                          <a:spcPts val="0"/>
                        </a:spcAft>
                        <a:buNone/>
                      </a:pPr>
                      <a:r>
                        <a:t/>
                      </a:r>
                      <a:endParaRPr/>
                    </a:p>
                  </a:txBody>
                  <a:tcPr marT="91425" marB="91425" marR="91425" marL="91425">
                    <a:solidFill>
                      <a:srgbClr val="E06666"/>
                    </a:solidFill>
                  </a:tcPr>
                </a:tc>
                <a:tc>
                  <a:txBody>
                    <a:bodyPr/>
                    <a:lstStyle/>
                    <a:p>
                      <a:pPr indent="0" lvl="0" marL="0" rtl="0" algn="l">
                        <a:spcBef>
                          <a:spcPts val="0"/>
                        </a:spcBef>
                        <a:spcAft>
                          <a:spcPts val="0"/>
                        </a:spcAft>
                        <a:buNone/>
                      </a:pPr>
                      <a:r>
                        <a:t/>
                      </a:r>
                      <a:endParaRPr/>
                    </a:p>
                  </a:txBody>
                  <a:tcPr marT="91425" marB="91425" marR="91425" marL="91425">
                    <a:solidFill>
                      <a:srgbClr val="E06666"/>
                    </a:solidFill>
                  </a:tcPr>
                </a:tc>
                <a:tc>
                  <a:txBody>
                    <a:bodyPr/>
                    <a:lstStyle/>
                    <a:p>
                      <a:pPr indent="0" lvl="0" marL="0" rtl="0" algn="l">
                        <a:spcBef>
                          <a:spcPts val="0"/>
                        </a:spcBef>
                        <a:spcAft>
                          <a:spcPts val="0"/>
                        </a:spcAft>
                        <a:buNone/>
                      </a:pPr>
                      <a:r>
                        <a:t/>
                      </a:r>
                      <a:endParaRPr/>
                    </a:p>
                  </a:txBody>
                  <a:tcPr marT="91425" marB="91425" marR="91425" marL="91425">
                    <a:solidFill>
                      <a:srgbClr val="E06666"/>
                    </a:solidFill>
                  </a:tcPr>
                </a:tc>
              </a:tr>
              <a:tr h="317625">
                <a:tc>
                  <a:txBody>
                    <a:bodyPr/>
                    <a:lstStyle/>
                    <a:p>
                      <a:pPr indent="0" lvl="0" marL="0" rtl="0" algn="l">
                        <a:spcBef>
                          <a:spcPts val="0"/>
                        </a:spcBef>
                        <a:spcAft>
                          <a:spcPts val="0"/>
                        </a:spcAft>
                        <a:buNone/>
                      </a:pPr>
                      <a:r>
                        <a:t/>
                      </a:r>
                      <a:endParaRPr/>
                    </a:p>
                  </a:txBody>
                  <a:tcPr marT="91425" marB="91425" marR="91425" marL="91425">
                    <a:solidFill>
                      <a:srgbClr val="E06666"/>
                    </a:solidFill>
                  </a:tcPr>
                </a:tc>
                <a:tc>
                  <a:txBody>
                    <a:bodyPr/>
                    <a:lstStyle/>
                    <a:p>
                      <a:pPr indent="0" lvl="0" marL="0" rtl="0" algn="l">
                        <a:spcBef>
                          <a:spcPts val="0"/>
                        </a:spcBef>
                        <a:spcAft>
                          <a:spcPts val="0"/>
                        </a:spcAft>
                        <a:buNone/>
                      </a:pPr>
                      <a:r>
                        <a:t/>
                      </a:r>
                      <a:endParaRPr/>
                    </a:p>
                  </a:txBody>
                  <a:tcPr marT="91425" marB="91425" marR="91425" marL="91425">
                    <a:solidFill>
                      <a:srgbClr val="E06666"/>
                    </a:solidFill>
                  </a:tcPr>
                </a:tc>
                <a:tc>
                  <a:txBody>
                    <a:bodyPr/>
                    <a:lstStyle/>
                    <a:p>
                      <a:pPr indent="0" lvl="0" marL="0" rtl="0" algn="l">
                        <a:spcBef>
                          <a:spcPts val="0"/>
                        </a:spcBef>
                        <a:spcAft>
                          <a:spcPts val="0"/>
                        </a:spcAft>
                        <a:buNone/>
                      </a:pPr>
                      <a:r>
                        <a:t/>
                      </a:r>
                      <a:endParaRPr/>
                    </a:p>
                  </a:txBody>
                  <a:tcPr marT="91425" marB="91425" marR="91425" marL="91425">
                    <a:solidFill>
                      <a:srgbClr val="E06666"/>
                    </a:solidFill>
                  </a:tcPr>
                </a:tc>
              </a:tr>
              <a:tr h="317625">
                <a:tc>
                  <a:txBody>
                    <a:bodyPr/>
                    <a:lstStyle/>
                    <a:p>
                      <a:pPr indent="0" lvl="0" marL="0" rtl="0" algn="l">
                        <a:spcBef>
                          <a:spcPts val="0"/>
                        </a:spcBef>
                        <a:spcAft>
                          <a:spcPts val="0"/>
                        </a:spcAft>
                        <a:buNone/>
                      </a:pPr>
                      <a:r>
                        <a:t/>
                      </a:r>
                      <a:endParaRPr/>
                    </a:p>
                  </a:txBody>
                  <a:tcPr marT="91425" marB="91425" marR="91425" marL="91425">
                    <a:solidFill>
                      <a:srgbClr val="76A5AF"/>
                    </a:solidFill>
                  </a:tcPr>
                </a:tc>
                <a:tc>
                  <a:txBody>
                    <a:bodyPr/>
                    <a:lstStyle/>
                    <a:p>
                      <a:pPr indent="0" lvl="0" marL="0" rtl="0" algn="l">
                        <a:spcBef>
                          <a:spcPts val="0"/>
                        </a:spcBef>
                        <a:spcAft>
                          <a:spcPts val="0"/>
                        </a:spcAft>
                        <a:buNone/>
                      </a:pPr>
                      <a:r>
                        <a:t/>
                      </a:r>
                      <a:endParaRPr/>
                    </a:p>
                  </a:txBody>
                  <a:tcPr marT="91425" marB="91425" marR="91425" marL="91425">
                    <a:solidFill>
                      <a:srgbClr val="76A5AF"/>
                    </a:solidFill>
                  </a:tcPr>
                </a:tc>
                <a:tc>
                  <a:txBody>
                    <a:bodyPr/>
                    <a:lstStyle/>
                    <a:p>
                      <a:pPr indent="0" lvl="0" marL="0" rtl="0" algn="l">
                        <a:spcBef>
                          <a:spcPts val="0"/>
                        </a:spcBef>
                        <a:spcAft>
                          <a:spcPts val="0"/>
                        </a:spcAft>
                        <a:buNone/>
                      </a:pPr>
                      <a:r>
                        <a:t/>
                      </a:r>
                      <a:endParaRPr/>
                    </a:p>
                  </a:txBody>
                  <a:tcPr marT="91425" marB="91425" marR="91425" marL="91425">
                    <a:solidFill>
                      <a:srgbClr val="76A5AF"/>
                    </a:solidFill>
                  </a:tcPr>
                </a:tc>
              </a:tr>
              <a:tr h="345575">
                <a:tc>
                  <a:txBody>
                    <a:bodyPr/>
                    <a:lstStyle/>
                    <a:p>
                      <a:pPr indent="0" lvl="0" marL="0" rtl="0" algn="l">
                        <a:spcBef>
                          <a:spcPts val="0"/>
                        </a:spcBef>
                        <a:spcAft>
                          <a:spcPts val="0"/>
                        </a:spcAft>
                        <a:buNone/>
                      </a:pPr>
                      <a:r>
                        <a:t/>
                      </a:r>
                      <a:endParaRPr/>
                    </a:p>
                  </a:txBody>
                  <a:tcPr marT="91425" marB="91425" marR="91425" marL="91425">
                    <a:solidFill>
                      <a:srgbClr val="76A5AF"/>
                    </a:solidFill>
                  </a:tcPr>
                </a:tc>
                <a:tc>
                  <a:txBody>
                    <a:bodyPr/>
                    <a:lstStyle/>
                    <a:p>
                      <a:pPr indent="0" lvl="0" marL="0" rtl="0" algn="l">
                        <a:spcBef>
                          <a:spcPts val="0"/>
                        </a:spcBef>
                        <a:spcAft>
                          <a:spcPts val="0"/>
                        </a:spcAft>
                        <a:buNone/>
                      </a:pPr>
                      <a:r>
                        <a:rPr lang="es"/>
                        <a:t>B</a:t>
                      </a:r>
                      <a:endParaRPr/>
                    </a:p>
                  </a:txBody>
                  <a:tcPr marT="91425" marB="91425" marR="91425" marL="91425">
                    <a:solidFill>
                      <a:srgbClr val="76A5AF"/>
                    </a:solidFill>
                  </a:tcPr>
                </a:tc>
                <a:tc>
                  <a:txBody>
                    <a:bodyPr/>
                    <a:lstStyle/>
                    <a:p>
                      <a:pPr indent="0" lvl="0" marL="0" rtl="0" algn="l">
                        <a:spcBef>
                          <a:spcPts val="0"/>
                        </a:spcBef>
                        <a:spcAft>
                          <a:spcPts val="0"/>
                        </a:spcAft>
                        <a:buNone/>
                      </a:pPr>
                      <a:r>
                        <a:t/>
                      </a:r>
                      <a:endParaRPr/>
                    </a:p>
                  </a:txBody>
                  <a:tcPr marT="91425" marB="91425" marR="91425" marL="91425">
                    <a:solidFill>
                      <a:srgbClr val="76A5AF"/>
                    </a:solidFill>
                  </a:tcPr>
                </a:tc>
              </a:tr>
              <a:tr h="317625">
                <a:tc>
                  <a:txBody>
                    <a:bodyPr/>
                    <a:lstStyle/>
                    <a:p>
                      <a:pPr indent="0" lvl="0" marL="0" rtl="0" algn="l">
                        <a:spcBef>
                          <a:spcPts val="0"/>
                        </a:spcBef>
                        <a:spcAft>
                          <a:spcPts val="0"/>
                        </a:spcAft>
                        <a:buNone/>
                      </a:pPr>
                      <a:r>
                        <a:t/>
                      </a:r>
                      <a:endParaRPr/>
                    </a:p>
                  </a:txBody>
                  <a:tcPr marT="91425" marB="91425" marR="91425" marL="91425">
                    <a:solidFill>
                      <a:srgbClr val="76A5AF"/>
                    </a:solidFill>
                  </a:tcPr>
                </a:tc>
                <a:tc>
                  <a:txBody>
                    <a:bodyPr/>
                    <a:lstStyle/>
                    <a:p>
                      <a:pPr indent="0" lvl="0" marL="0" rtl="0" algn="l">
                        <a:spcBef>
                          <a:spcPts val="0"/>
                        </a:spcBef>
                        <a:spcAft>
                          <a:spcPts val="0"/>
                        </a:spcAft>
                        <a:buNone/>
                      </a:pPr>
                      <a:r>
                        <a:t/>
                      </a:r>
                      <a:endParaRPr/>
                    </a:p>
                  </a:txBody>
                  <a:tcPr marT="91425" marB="91425" marR="91425" marL="91425">
                    <a:solidFill>
                      <a:srgbClr val="76A5AF"/>
                    </a:solidFill>
                  </a:tcPr>
                </a:tc>
                <a:tc>
                  <a:txBody>
                    <a:bodyPr/>
                    <a:lstStyle/>
                    <a:p>
                      <a:pPr indent="0" lvl="0" marL="0" rtl="0" algn="l">
                        <a:spcBef>
                          <a:spcPts val="0"/>
                        </a:spcBef>
                        <a:spcAft>
                          <a:spcPts val="0"/>
                        </a:spcAft>
                        <a:buNone/>
                      </a:pPr>
                      <a:r>
                        <a:t/>
                      </a:r>
                      <a:endParaRPr/>
                    </a:p>
                  </a:txBody>
                  <a:tcPr marT="91425" marB="91425" marR="91425" marL="91425">
                    <a:solidFill>
                      <a:srgbClr val="76A5AF"/>
                    </a:solidFill>
                  </a:tcPr>
                </a:tc>
              </a:tr>
              <a:tr h="345575">
                <a:tc>
                  <a:txBody>
                    <a:bodyPr/>
                    <a:lstStyle/>
                    <a:p>
                      <a:pPr indent="0" lvl="0" marL="0" rtl="0" algn="l">
                        <a:spcBef>
                          <a:spcPts val="0"/>
                        </a:spcBef>
                        <a:spcAft>
                          <a:spcPts val="0"/>
                        </a:spcAft>
                        <a:buNone/>
                      </a:pPr>
                      <a:r>
                        <a:t/>
                      </a:r>
                      <a:endParaRPr/>
                    </a:p>
                  </a:txBody>
                  <a:tcPr marT="91425" marB="91425" marR="91425" marL="91425">
                    <a:solidFill>
                      <a:srgbClr val="93C47D"/>
                    </a:solidFill>
                  </a:tcPr>
                </a:tc>
                <a:tc>
                  <a:txBody>
                    <a:bodyPr/>
                    <a:lstStyle/>
                    <a:p>
                      <a:pPr indent="0" lvl="0" marL="0" rtl="0" algn="l">
                        <a:spcBef>
                          <a:spcPts val="0"/>
                        </a:spcBef>
                        <a:spcAft>
                          <a:spcPts val="0"/>
                        </a:spcAft>
                        <a:buNone/>
                      </a:pPr>
                      <a:r>
                        <a:rPr lang="es"/>
                        <a:t>C</a:t>
                      </a:r>
                      <a:endParaRPr/>
                    </a:p>
                  </a:txBody>
                  <a:tcPr marT="91425" marB="91425" marR="91425" marL="91425">
                    <a:solidFill>
                      <a:srgbClr val="93C47D"/>
                    </a:solidFill>
                  </a:tcPr>
                </a:tc>
                <a:tc>
                  <a:txBody>
                    <a:bodyPr/>
                    <a:lstStyle/>
                    <a:p>
                      <a:pPr indent="0" lvl="0" marL="0" rtl="0" algn="l">
                        <a:spcBef>
                          <a:spcPts val="0"/>
                        </a:spcBef>
                        <a:spcAft>
                          <a:spcPts val="0"/>
                        </a:spcAft>
                        <a:buNone/>
                      </a:pPr>
                      <a:r>
                        <a:t/>
                      </a:r>
                      <a:endParaRPr/>
                    </a:p>
                  </a:txBody>
                  <a:tcPr marT="91425" marB="91425" marR="91425" marL="91425">
                    <a:solidFill>
                      <a:srgbClr val="93C47D"/>
                    </a:solidFill>
                  </a:tcPr>
                </a:tc>
              </a:tr>
            </a:tbl>
          </a:graphicData>
        </a:graphic>
      </p:graphicFrame>
      <p:sp>
        <p:nvSpPr>
          <p:cNvPr id="417" name="Google Shape;417;p55"/>
          <p:cNvSpPr txBox="1"/>
          <p:nvPr>
            <p:ph idx="1" type="body"/>
          </p:nvPr>
        </p:nvSpPr>
        <p:spPr>
          <a:xfrm>
            <a:off x="159300" y="2139625"/>
            <a:ext cx="8230200" cy="10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a:t>
            </a:r>
            <a:r>
              <a:rPr lang="es"/>
              <a:t>∩ D)=P(A∩ D)</a:t>
            </a:r>
            <a:endParaRPr/>
          </a:p>
          <a:p>
            <a:pPr indent="0" lvl="0" marL="0" rtl="0" algn="l">
              <a:spcBef>
                <a:spcPts val="1600"/>
              </a:spcBef>
              <a:spcAft>
                <a:spcPts val="0"/>
              </a:spcAft>
              <a:buNone/>
            </a:pPr>
            <a:r>
              <a:rPr lang="es"/>
              <a:t>P(A|D).P(D)=P(D|A).P(A)</a:t>
            </a:r>
            <a:endParaRPr/>
          </a:p>
          <a:p>
            <a:pPr indent="0" lvl="0" marL="0" rtl="0" algn="l">
              <a:spcBef>
                <a:spcPts val="1600"/>
              </a:spcBef>
              <a:spcAft>
                <a:spcPts val="0"/>
              </a:spcAft>
              <a:buNone/>
            </a:pPr>
            <a:r>
              <a:rPr lang="es"/>
              <a:t>P(A|D)=P(D|A).P(A)/P(D), </a:t>
            </a:r>
            <a:r>
              <a:rPr b="1" lang="es">
                <a:solidFill>
                  <a:srgbClr val="155B54"/>
                </a:solidFill>
              </a:rPr>
              <a:t>Bayes </a:t>
            </a:r>
            <a:endParaRPr b="1">
              <a:solidFill>
                <a:srgbClr val="155B54"/>
              </a:solidFill>
            </a:endParaRPr>
          </a:p>
          <a:p>
            <a:pPr indent="0" lvl="0" marL="0" rtl="0" algn="l">
              <a:spcBef>
                <a:spcPts val="1600"/>
              </a:spcBef>
              <a:spcAft>
                <a:spcPts val="0"/>
              </a:spcAft>
              <a:buNone/>
            </a:pPr>
            <a:r>
              <a:rPr lang="es"/>
              <a:t>P(A|D)=0.02 . 0.6/0.025=0,48‬‬    (notar que A y D no son independientes)</a:t>
            </a:r>
            <a:endParaRPr/>
          </a:p>
          <a:p>
            <a:pPr indent="0" lvl="0" marL="0" rtl="0" algn="l">
              <a:lnSpc>
                <a:spcPct val="100000"/>
              </a:lnSpc>
              <a:spcBef>
                <a:spcPts val="1600"/>
              </a:spcBef>
              <a:spcAft>
                <a:spcPts val="0"/>
              </a:spcAft>
              <a:buNone/>
            </a:pPr>
            <a:r>
              <a:t/>
            </a:r>
            <a:endParaRPr>
              <a:solidFill>
                <a:srgbClr val="666666"/>
              </a:solidFill>
            </a:endParaRPr>
          </a:p>
          <a:p>
            <a:pPr indent="0" lvl="0" marL="0" rtl="0" algn="l">
              <a:lnSpc>
                <a:spcPct val="100000"/>
              </a:lnSpc>
              <a:spcBef>
                <a:spcPts val="0"/>
              </a:spcBef>
              <a:spcAft>
                <a:spcPts val="0"/>
              </a:spcAft>
              <a:buNone/>
            </a:pPr>
            <a:r>
              <a:rPr lang="es">
                <a:solidFill>
                  <a:srgbClr val="666666"/>
                </a:solidFill>
              </a:rPr>
              <a:t>P (D) = P (D|A) P (A) + P (D|B) P (B) + P (D|C) P (C)= 0.025 </a:t>
            </a:r>
            <a:endParaRPr>
              <a:solidFill>
                <a:srgbClr val="666666"/>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56"/>
          <p:cNvSpPr txBox="1"/>
          <p:nvPr>
            <p:ph idx="1" type="body"/>
          </p:nvPr>
        </p:nvSpPr>
        <p:spPr>
          <a:xfrm>
            <a:off x="159300" y="768025"/>
            <a:ext cx="9144000" cy="335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sz="2000"/>
              <a:t>Volviendo al </a:t>
            </a:r>
            <a:r>
              <a:rPr lang="es" sz="2000" u="sng">
                <a:solidFill>
                  <a:srgbClr val="1B786E"/>
                </a:solidFill>
              </a:rPr>
              <a:t>Ejemplo 1</a:t>
            </a:r>
            <a:r>
              <a:rPr lang="es" sz="2000"/>
              <a:t>:</a:t>
            </a:r>
            <a:endParaRPr sz="2000"/>
          </a:p>
          <a:p>
            <a:pPr indent="0" lvl="0" marL="457200" rtl="0" algn="l">
              <a:spcBef>
                <a:spcPts val="1600"/>
              </a:spcBef>
              <a:spcAft>
                <a:spcPts val="0"/>
              </a:spcAft>
              <a:buNone/>
            </a:pPr>
            <a:r>
              <a:rPr lang="es" sz="2000"/>
              <a:t>Un estudio antropométrico de los habitantes de la Argentina</a:t>
            </a:r>
            <a:endParaRPr sz="2000"/>
          </a:p>
          <a:p>
            <a:pPr indent="0" lvl="0" marL="457200" rtl="0" algn="l">
              <a:spcBef>
                <a:spcPts val="1600"/>
              </a:spcBef>
              <a:spcAft>
                <a:spcPts val="0"/>
              </a:spcAft>
              <a:buNone/>
            </a:pPr>
            <a:r>
              <a:rPr lang="es" sz="2000"/>
              <a:t>Identificamos partes básicas necesarias</a:t>
            </a:r>
            <a:endParaRPr sz="2000"/>
          </a:p>
          <a:p>
            <a:pPr indent="-355600" lvl="1" marL="914400" rtl="0" algn="l">
              <a:spcBef>
                <a:spcPts val="1600"/>
              </a:spcBef>
              <a:spcAft>
                <a:spcPts val="0"/>
              </a:spcAft>
              <a:buSzPts val="2000"/>
              <a:buChar char="○"/>
            </a:pPr>
            <a:r>
              <a:rPr b="1" lang="es" sz="2000"/>
              <a:t>Población (</a:t>
            </a:r>
            <a:r>
              <a:rPr lang="es" sz="2000"/>
              <a:t>Ω</a:t>
            </a:r>
            <a:r>
              <a:rPr lang="es" sz="2400">
                <a:latin typeface="Arial"/>
                <a:ea typeface="Arial"/>
                <a:cs typeface="Arial"/>
                <a:sym typeface="Arial"/>
              </a:rPr>
              <a:t>)</a:t>
            </a:r>
            <a:r>
              <a:rPr b="1" lang="es" sz="2000"/>
              <a:t>:</a:t>
            </a:r>
            <a:r>
              <a:rPr lang="es" sz="2000"/>
              <a:t> Los habitantes de la Argentina (en mayo del 2020).</a:t>
            </a:r>
            <a:endParaRPr sz="2000"/>
          </a:p>
          <a:p>
            <a:pPr indent="-355600" lvl="1" marL="914400" rtl="0" algn="l">
              <a:spcBef>
                <a:spcPts val="0"/>
              </a:spcBef>
              <a:spcAft>
                <a:spcPts val="0"/>
              </a:spcAft>
              <a:buSzPts val="2000"/>
              <a:buChar char="○"/>
            </a:pPr>
            <a:r>
              <a:rPr b="1" lang="es" sz="2000"/>
              <a:t>Medición de interés:</a:t>
            </a:r>
            <a:r>
              <a:rPr lang="es" sz="2000"/>
              <a:t> Altura</a:t>
            </a:r>
            <a:endParaRPr sz="2000"/>
          </a:p>
          <a:p>
            <a:pPr indent="-355600" lvl="1" marL="914400" rtl="0" algn="l">
              <a:spcBef>
                <a:spcPts val="0"/>
              </a:spcBef>
              <a:spcAft>
                <a:spcPts val="0"/>
              </a:spcAft>
              <a:buSzPts val="2000"/>
              <a:buChar char="○"/>
            </a:pPr>
            <a:r>
              <a:rPr b="1" lang="es" sz="2000"/>
              <a:t>Herramienta más específica para abordar el problema?</a:t>
            </a:r>
            <a:endParaRPr b="1" sz="2000"/>
          </a:p>
          <a:p>
            <a:pPr indent="0" lvl="0" marL="0" rtl="0" algn="l">
              <a:spcBef>
                <a:spcPts val="1600"/>
              </a:spcBef>
              <a:spcAft>
                <a:spcPts val="1600"/>
              </a:spcAft>
              <a:buNone/>
            </a:pPr>
            <a:r>
              <a:t/>
            </a:r>
            <a:endParaRPr sz="16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57"/>
          <p:cNvSpPr txBox="1"/>
          <p:nvPr>
            <p:ph type="title"/>
          </p:nvPr>
        </p:nvSpPr>
        <p:spPr>
          <a:xfrm>
            <a:off x="311700" y="316800"/>
            <a:ext cx="339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Variable Aleatoria</a:t>
            </a:r>
            <a:endParaRPr/>
          </a:p>
        </p:txBody>
      </p:sp>
      <p:sp>
        <p:nvSpPr>
          <p:cNvPr id="428" name="Google Shape;428;p57"/>
          <p:cNvSpPr txBox="1"/>
          <p:nvPr>
            <p:ph idx="1" type="body"/>
          </p:nvPr>
        </p:nvSpPr>
        <p:spPr>
          <a:xfrm>
            <a:off x="374375" y="1281875"/>
            <a:ext cx="8556900" cy="3439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s" sz="1800"/>
              <a:t>Una </a:t>
            </a:r>
            <a:r>
              <a:rPr b="1" lang="es" sz="1800"/>
              <a:t>variable aleatoria </a:t>
            </a:r>
            <a:r>
              <a:rPr b="1" lang="es" sz="1800">
                <a:solidFill>
                  <a:srgbClr val="1B786E"/>
                </a:solidFill>
              </a:rPr>
              <a:t>(v.a.)</a:t>
            </a:r>
            <a:r>
              <a:rPr b="1" lang="es" sz="1800"/>
              <a:t> </a:t>
            </a:r>
            <a:r>
              <a:rPr lang="es" sz="1800"/>
              <a:t> X es una función</a:t>
            </a:r>
            <a:endParaRPr sz="1800"/>
          </a:p>
          <a:p>
            <a:pPr indent="0" lvl="0" marL="457200" rtl="0" algn="l">
              <a:lnSpc>
                <a:spcPct val="200000"/>
              </a:lnSpc>
              <a:spcBef>
                <a:spcPts val="1600"/>
              </a:spcBef>
              <a:spcAft>
                <a:spcPts val="0"/>
              </a:spcAft>
              <a:buNone/>
            </a:pPr>
            <a:r>
              <a:rPr lang="es" sz="1800"/>
              <a:t>X: Ω⇾R</a:t>
            </a:r>
            <a:endParaRPr sz="1800"/>
          </a:p>
          <a:p>
            <a:pPr indent="0" lvl="0" marL="0" rtl="0" algn="l">
              <a:lnSpc>
                <a:spcPct val="200000"/>
              </a:lnSpc>
              <a:spcBef>
                <a:spcPts val="1600"/>
              </a:spcBef>
              <a:spcAft>
                <a:spcPts val="0"/>
              </a:spcAft>
              <a:buNone/>
            </a:pPr>
            <a:r>
              <a:rPr lang="es" sz="1800"/>
              <a:t>Donde Ω es un conjunto (</a:t>
            </a:r>
            <a:r>
              <a:rPr b="1" lang="es" sz="1800"/>
              <a:t>Espacio de estados</a:t>
            </a:r>
            <a:r>
              <a:rPr lang="es" sz="1800"/>
              <a:t>) y R los números reales</a:t>
            </a:r>
            <a:endParaRPr sz="1800"/>
          </a:p>
          <a:p>
            <a:pPr indent="0" lvl="0" marL="0" rtl="0" algn="l">
              <a:lnSpc>
                <a:spcPct val="200000"/>
              </a:lnSpc>
              <a:spcBef>
                <a:spcPts val="1600"/>
              </a:spcBef>
              <a:spcAft>
                <a:spcPts val="0"/>
              </a:spcAft>
              <a:buNone/>
            </a:pPr>
            <a:r>
              <a:rPr lang="es" sz="1800"/>
              <a:t>Es decir, para cada ω en Ω , X(ω) es un número real.</a:t>
            </a:r>
            <a:endParaRPr sz="1800"/>
          </a:p>
          <a:p>
            <a:pPr indent="0" lvl="0" marL="0" rtl="0" algn="l">
              <a:lnSpc>
                <a:spcPct val="200000"/>
              </a:lnSpc>
              <a:spcBef>
                <a:spcPts val="1600"/>
              </a:spcBef>
              <a:spcAft>
                <a:spcPts val="0"/>
              </a:spcAft>
              <a:buNone/>
            </a:pPr>
            <a:r>
              <a:rPr b="1" lang="es" sz="1800"/>
              <a:t>Notación:</a:t>
            </a:r>
            <a:r>
              <a:rPr lang="es" sz="1800"/>
              <a:t> se anota a una variable aleatoria con letras mayúsculas X, Y, Z, W,...</a:t>
            </a:r>
            <a:endParaRPr sz="1800"/>
          </a:p>
          <a:p>
            <a:pPr indent="0" lvl="0" marL="0" rtl="0" algn="l">
              <a:lnSpc>
                <a:spcPct val="200000"/>
              </a:lnSpc>
              <a:spcBef>
                <a:spcPts val="1600"/>
              </a:spcBef>
              <a:spcAft>
                <a:spcPts val="1600"/>
              </a:spcAft>
              <a:buNone/>
            </a:pPr>
            <a:r>
              <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8"/>
          <p:cNvSpPr txBox="1"/>
          <p:nvPr>
            <p:ph type="title"/>
          </p:nvPr>
        </p:nvSpPr>
        <p:spPr>
          <a:xfrm>
            <a:off x="311700" y="316800"/>
            <a:ext cx="339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Variable Aleatoria</a:t>
            </a:r>
            <a:endParaRPr/>
          </a:p>
        </p:txBody>
      </p:sp>
      <p:sp>
        <p:nvSpPr>
          <p:cNvPr id="434" name="Google Shape;434;p58"/>
          <p:cNvSpPr txBox="1"/>
          <p:nvPr>
            <p:ph idx="1" type="body"/>
          </p:nvPr>
        </p:nvSpPr>
        <p:spPr>
          <a:xfrm>
            <a:off x="311700" y="1147800"/>
            <a:ext cx="8487300" cy="3439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600"/>
              <a:t>El espacio Ω original </a:t>
            </a:r>
            <a:r>
              <a:rPr lang="es" sz="1600"/>
              <a:t>a veces</a:t>
            </a:r>
            <a:r>
              <a:rPr lang="es" sz="1600"/>
              <a:t>  es “tangible” o se puede “visualizar” y otras no. En general, en la aplicación de la Estadística queda subyacente. Resulta útil, tenerlo presente de vez en cuando. Volviendo al </a:t>
            </a:r>
            <a:r>
              <a:rPr lang="es" sz="1600" u="sng">
                <a:solidFill>
                  <a:srgbClr val="1B786E"/>
                </a:solidFill>
              </a:rPr>
              <a:t>Ejemplo 1</a:t>
            </a:r>
            <a:r>
              <a:rPr lang="es" sz="1600"/>
              <a:t>, una representación posible y adecuada sería:</a:t>
            </a:r>
            <a:endParaRPr sz="1600"/>
          </a:p>
          <a:p>
            <a:pPr indent="-330200" lvl="0" marL="457200" rtl="0" algn="l">
              <a:lnSpc>
                <a:spcPct val="150000"/>
              </a:lnSpc>
              <a:spcBef>
                <a:spcPts val="1600"/>
              </a:spcBef>
              <a:spcAft>
                <a:spcPts val="0"/>
              </a:spcAft>
              <a:buSzPts val="1600"/>
              <a:buChar char="●"/>
            </a:pPr>
            <a:r>
              <a:rPr lang="es" sz="1600"/>
              <a:t>Ω={</a:t>
            </a:r>
            <a:r>
              <a:rPr lang="es" sz="1600"/>
              <a:t>ω   </a:t>
            </a:r>
            <a:r>
              <a:rPr lang="es" sz="1600"/>
              <a:t>/ </a:t>
            </a:r>
            <a:r>
              <a:rPr lang="es" sz="1600"/>
              <a:t>ω</a:t>
            </a:r>
            <a:r>
              <a:rPr lang="es" sz="1600"/>
              <a:t>  es una persona  que habita en mayo 2020 en Arg} </a:t>
            </a:r>
            <a:r>
              <a:rPr b="1" lang="es" sz="1600"/>
              <a:t>Población</a:t>
            </a:r>
            <a:endParaRPr b="1" sz="1600"/>
          </a:p>
          <a:p>
            <a:pPr indent="-330200" lvl="0" marL="457200" rtl="0" algn="l">
              <a:lnSpc>
                <a:spcPct val="150000"/>
              </a:lnSpc>
              <a:spcBef>
                <a:spcPts val="0"/>
              </a:spcBef>
              <a:spcAft>
                <a:spcPts val="0"/>
              </a:spcAft>
              <a:buSzPts val="1600"/>
              <a:buChar char="●"/>
            </a:pPr>
            <a:r>
              <a:rPr lang="es" sz="1600"/>
              <a:t>X es la variable aleatoria </a:t>
            </a:r>
            <a:r>
              <a:rPr b="1" lang="es" sz="1600"/>
              <a:t>Altura</a:t>
            </a:r>
            <a:r>
              <a:rPr lang="es" sz="1600"/>
              <a:t>,  </a:t>
            </a:r>
            <a:endParaRPr sz="1600"/>
          </a:p>
          <a:p>
            <a:pPr indent="-330200" lvl="0" marL="457200" rtl="0" algn="l">
              <a:lnSpc>
                <a:spcPct val="150000"/>
              </a:lnSpc>
              <a:spcBef>
                <a:spcPts val="0"/>
              </a:spcBef>
              <a:spcAft>
                <a:spcPts val="0"/>
              </a:spcAft>
              <a:buSzPts val="1600"/>
              <a:buChar char="●"/>
            </a:pPr>
            <a:r>
              <a:rPr lang="es" sz="1600"/>
              <a:t>Y si  </a:t>
            </a:r>
            <a:r>
              <a:rPr lang="es" sz="1600"/>
              <a:t>ω </a:t>
            </a:r>
            <a:r>
              <a:rPr lang="es" sz="1600"/>
              <a:t>=Valeria Rulloni, luego X(</a:t>
            </a:r>
            <a:r>
              <a:rPr lang="es" sz="1600"/>
              <a:t>ω</a:t>
            </a:r>
            <a:r>
              <a:rPr lang="es" sz="1600"/>
              <a:t>) es su altura. Es decir x=X(</a:t>
            </a:r>
            <a:r>
              <a:rPr lang="es" sz="1600"/>
              <a:t>ω</a:t>
            </a:r>
            <a:r>
              <a:rPr lang="es" sz="1600"/>
              <a:t>)=1,635 es un nro. real, sería una </a:t>
            </a:r>
            <a:r>
              <a:rPr i="1" lang="es" sz="1600"/>
              <a:t>realización</a:t>
            </a:r>
            <a:r>
              <a:rPr lang="es" sz="1600"/>
              <a:t> de la variable aleatoria </a:t>
            </a:r>
            <a:r>
              <a:rPr b="1" lang="es" sz="1600" u="sng"/>
              <a:t>Altura</a:t>
            </a:r>
            <a:r>
              <a:rPr lang="es" sz="1600"/>
              <a:t>. </a:t>
            </a:r>
            <a:endParaRPr sz="1600"/>
          </a:p>
          <a:p>
            <a:pPr indent="0" lvl="0" marL="457200" rtl="0" algn="l">
              <a:lnSpc>
                <a:spcPct val="150000"/>
              </a:lnSpc>
              <a:spcBef>
                <a:spcPts val="0"/>
              </a:spcBef>
              <a:spcAft>
                <a:spcPts val="1600"/>
              </a:spcAft>
              <a:buNone/>
            </a:pPr>
            <a:r>
              <a:rPr lang="es" sz="1600"/>
              <a:t>Notación: se utilizan las minúsculas para realizaciones o valores particulares posibles</a:t>
            </a:r>
            <a:endParaRPr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59"/>
          <p:cNvSpPr txBox="1"/>
          <p:nvPr>
            <p:ph type="title"/>
          </p:nvPr>
        </p:nvSpPr>
        <p:spPr>
          <a:xfrm>
            <a:off x="311700" y="316800"/>
            <a:ext cx="339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Variable Aleatoria</a:t>
            </a:r>
            <a:endParaRPr/>
          </a:p>
        </p:txBody>
      </p:sp>
      <p:sp>
        <p:nvSpPr>
          <p:cNvPr id="440" name="Google Shape;440;p59"/>
          <p:cNvSpPr txBox="1"/>
          <p:nvPr>
            <p:ph idx="1" type="body"/>
          </p:nvPr>
        </p:nvSpPr>
        <p:spPr>
          <a:xfrm>
            <a:off x="552250" y="1150800"/>
            <a:ext cx="8520600" cy="2115300"/>
          </a:xfrm>
          <a:prstGeom prst="rect">
            <a:avLst/>
          </a:prstGeom>
        </p:spPr>
        <p:txBody>
          <a:bodyPr anchorCtr="0" anchor="t" bIns="91425" lIns="91425" spcFirstLastPara="1" rIns="91425" wrap="square" tIns="91425">
            <a:noAutofit/>
          </a:bodyPr>
          <a:lstStyle/>
          <a:p>
            <a:pPr indent="0" lvl="0" marL="0" rtl="0" algn="l">
              <a:spcBef>
                <a:spcPts val="0"/>
              </a:spcBef>
              <a:spcAft>
                <a:spcPts val="1400"/>
              </a:spcAft>
              <a:buNone/>
            </a:pPr>
            <a:r>
              <a:rPr lang="es" sz="2000" u="sng">
                <a:solidFill>
                  <a:srgbClr val="1B786E"/>
                </a:solidFill>
              </a:rPr>
              <a:t>Ejemplo 6:</a:t>
            </a:r>
            <a:r>
              <a:rPr lang="es" sz="2000"/>
              <a:t> (similar al ejemplo 2)</a:t>
            </a:r>
            <a:endParaRPr sz="2000">
              <a:highlight>
                <a:srgbClr val="FF9900"/>
              </a:highlight>
            </a:endParaRPr>
          </a:p>
        </p:txBody>
      </p:sp>
      <p:pic>
        <p:nvPicPr>
          <p:cNvPr id="441" name="Google Shape;441;p59"/>
          <p:cNvPicPr preferRelativeResize="0"/>
          <p:nvPr/>
        </p:nvPicPr>
        <p:blipFill>
          <a:blip r:embed="rId3">
            <a:alphaModFix/>
          </a:blip>
          <a:stretch>
            <a:fillRect/>
          </a:stretch>
        </p:blipFill>
        <p:spPr>
          <a:xfrm>
            <a:off x="476250" y="1774924"/>
            <a:ext cx="8160650" cy="24840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60"/>
          <p:cNvSpPr txBox="1"/>
          <p:nvPr>
            <p:ph type="title"/>
          </p:nvPr>
        </p:nvSpPr>
        <p:spPr>
          <a:xfrm>
            <a:off x="311700" y="316800"/>
            <a:ext cx="339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Variable Aleatoria</a:t>
            </a:r>
            <a:endParaRPr/>
          </a:p>
        </p:txBody>
      </p:sp>
      <p:sp>
        <p:nvSpPr>
          <p:cNvPr id="447" name="Google Shape;447;p60"/>
          <p:cNvSpPr txBox="1"/>
          <p:nvPr>
            <p:ph idx="1" type="body"/>
          </p:nvPr>
        </p:nvSpPr>
        <p:spPr>
          <a:xfrm>
            <a:off x="235625" y="1074600"/>
            <a:ext cx="8837100" cy="21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u="sng">
                <a:solidFill>
                  <a:srgbClr val="1B786E"/>
                </a:solidFill>
              </a:rPr>
              <a:t>Ejemplo 7:</a:t>
            </a:r>
            <a:r>
              <a:rPr lang="es" sz="1800"/>
              <a:t>  Ω={ω   / ω  es coordenada geográfica}</a:t>
            </a:r>
            <a:endParaRPr sz="1800"/>
          </a:p>
          <a:p>
            <a:pPr indent="0" lvl="0" marL="0" rtl="0" algn="l">
              <a:spcBef>
                <a:spcPts val="1400"/>
              </a:spcBef>
              <a:spcAft>
                <a:spcPts val="0"/>
              </a:spcAft>
              <a:buNone/>
            </a:pPr>
            <a:r>
              <a:rPr lang="es" sz="1800"/>
              <a:t>ej. ω=30°50′39″S 64°28′34″O </a:t>
            </a:r>
            <a:r>
              <a:rPr lang="es" sz="1800">
                <a:solidFill>
                  <a:srgbClr val="999999"/>
                </a:solidFill>
              </a:rPr>
              <a:t>coord de la cima del Co. Uritorco</a:t>
            </a:r>
            <a:endParaRPr sz="1800">
              <a:solidFill>
                <a:srgbClr val="999999"/>
              </a:solidFill>
            </a:endParaRPr>
          </a:p>
          <a:p>
            <a:pPr indent="0" lvl="0" marL="0" rtl="0" algn="l">
              <a:spcBef>
                <a:spcPts val="1400"/>
              </a:spcBef>
              <a:spcAft>
                <a:spcPts val="0"/>
              </a:spcAft>
              <a:buNone/>
            </a:pPr>
            <a:r>
              <a:rPr lang="es" sz="1800"/>
              <a:t>X es la altura al nivel del mar (en metros), X: </a:t>
            </a:r>
            <a:r>
              <a:rPr lang="es" sz="2000"/>
              <a:t>Ω⇾</a:t>
            </a:r>
            <a:r>
              <a:rPr lang="es" sz="1800"/>
              <a:t>R</a:t>
            </a:r>
            <a:endParaRPr sz="1800"/>
          </a:p>
          <a:p>
            <a:pPr indent="0" lvl="0" marL="0" rtl="0" algn="l">
              <a:spcBef>
                <a:spcPts val="1400"/>
              </a:spcBef>
              <a:spcAft>
                <a:spcPts val="0"/>
              </a:spcAft>
              <a:buNone/>
            </a:pPr>
            <a:r>
              <a:rPr lang="es" sz="1800"/>
              <a:t>Si ω = 30°50′39″S 64°28′34″O, x=X(ω )=1949 metros</a:t>
            </a:r>
            <a:endParaRPr sz="1800"/>
          </a:p>
          <a:p>
            <a:pPr indent="0" lvl="0" marL="0" rtl="0" algn="l">
              <a:spcBef>
                <a:spcPts val="1400"/>
              </a:spcBef>
              <a:spcAft>
                <a:spcPts val="0"/>
              </a:spcAft>
              <a:buNone/>
            </a:pPr>
            <a:r>
              <a:rPr lang="es" sz="1800"/>
              <a:t>Y v.a. índice de contaminación del 11/03/2020 , Y: </a:t>
            </a:r>
            <a:r>
              <a:rPr lang="es" sz="2000"/>
              <a:t>Ω⇾</a:t>
            </a:r>
            <a:r>
              <a:rPr lang="es" sz="1800"/>
              <a:t>{0,...,200}</a:t>
            </a:r>
            <a:endParaRPr sz="1800"/>
          </a:p>
          <a:p>
            <a:pPr indent="0" lvl="0" marL="0" rtl="0" algn="l">
              <a:spcBef>
                <a:spcPts val="1400"/>
              </a:spcBef>
              <a:spcAft>
                <a:spcPts val="0"/>
              </a:spcAft>
              <a:buNone/>
            </a:pPr>
            <a:r>
              <a:rPr lang="es" sz="1800"/>
              <a:t>Si ω‘ = 23°30′00″S 46°37′00″O, y=Y(ω‘)=83,  </a:t>
            </a:r>
            <a:r>
              <a:rPr lang="es" sz="1800" u="sng">
                <a:solidFill>
                  <a:schemeClr val="accent5"/>
                </a:solidFill>
                <a:latin typeface="Arial"/>
                <a:ea typeface="Arial"/>
                <a:cs typeface="Arial"/>
                <a:sym typeface="Arial"/>
                <a:hlinkClick r:id="rId3"/>
              </a:rPr>
              <a:t>https://aqicn.org/map/saopaulo/es/</a:t>
            </a:r>
            <a:r>
              <a:rPr lang="es" sz="1800"/>
              <a:t> </a:t>
            </a:r>
            <a:endParaRPr sz="1800"/>
          </a:p>
          <a:p>
            <a:pPr indent="0" lvl="0" marL="0" rtl="0" algn="l">
              <a:spcBef>
                <a:spcPts val="1400"/>
              </a:spcBef>
              <a:spcAft>
                <a:spcPts val="0"/>
              </a:spcAft>
              <a:buNone/>
            </a:pPr>
            <a:r>
              <a:rPr lang="es" sz="1800"/>
              <a:t>ω‘ ←San Pablo</a:t>
            </a:r>
            <a:endParaRPr sz="1800"/>
          </a:p>
          <a:p>
            <a:pPr indent="0" lvl="0" marL="0" rtl="0" algn="l">
              <a:spcBef>
                <a:spcPts val="1400"/>
              </a:spcBef>
              <a:spcAft>
                <a:spcPts val="1400"/>
              </a:spcAft>
              <a:buNone/>
            </a:pPr>
            <a:r>
              <a:rPr lang="es" sz="1800"/>
              <a:t>x=X(ω )=1949 m  e y=Y(ω‘)=83 son realizaciones de las v. a. X e Y respectivamente</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6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Variable Aleatoria</a:t>
            </a:r>
            <a:endParaRPr b="1" sz="3000">
              <a:latin typeface="Open Sans"/>
              <a:ea typeface="Open Sans"/>
              <a:cs typeface="Open Sans"/>
              <a:sym typeface="Open Sans"/>
            </a:endParaRPr>
          </a:p>
        </p:txBody>
      </p:sp>
      <p:sp>
        <p:nvSpPr>
          <p:cNvPr id="453" name="Google Shape;453;p61"/>
          <p:cNvSpPr txBox="1"/>
          <p:nvPr>
            <p:ph idx="1" type="body"/>
          </p:nvPr>
        </p:nvSpPr>
        <p:spPr>
          <a:xfrm>
            <a:off x="118550" y="1223425"/>
            <a:ext cx="88176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Hasta ahora hemos visto </a:t>
            </a:r>
            <a:r>
              <a:rPr b="1" lang="es">
                <a:solidFill>
                  <a:srgbClr val="1B786E"/>
                </a:solidFill>
              </a:rPr>
              <a:t>variables a valores reales (numéricas)</a:t>
            </a:r>
            <a:r>
              <a:rPr lang="es"/>
              <a:t>. Extendamos la noción para </a:t>
            </a:r>
            <a:r>
              <a:rPr b="1" lang="es">
                <a:solidFill>
                  <a:srgbClr val="1B786E"/>
                </a:solidFill>
              </a:rPr>
              <a:t>variable aleatoria categórica</a:t>
            </a:r>
            <a:r>
              <a:rPr lang="es"/>
              <a:t>:</a:t>
            </a:r>
            <a:endParaRPr/>
          </a:p>
          <a:p>
            <a:pPr indent="0" lvl="0" marL="0" rtl="0" algn="l">
              <a:spcBef>
                <a:spcPts val="1400"/>
              </a:spcBef>
              <a:spcAft>
                <a:spcPts val="0"/>
              </a:spcAft>
              <a:buNone/>
            </a:pPr>
            <a:r>
              <a:rPr lang="es"/>
              <a:t>Es una función Z que toma un elemento de Ω y devuelve uno de</a:t>
            </a:r>
            <a:r>
              <a:rPr b="1" lang="es"/>
              <a:t> </a:t>
            </a:r>
            <a:r>
              <a:rPr lang="es"/>
              <a:t>{c</a:t>
            </a:r>
            <a:r>
              <a:rPr baseline="-25000" lang="es"/>
              <a:t>1</a:t>
            </a:r>
            <a:r>
              <a:rPr lang="es"/>
              <a:t>,....,c</a:t>
            </a:r>
            <a:r>
              <a:rPr baseline="-25000" lang="es"/>
              <a:t>k</a:t>
            </a:r>
            <a:r>
              <a:rPr lang="es"/>
              <a:t>}</a:t>
            </a:r>
            <a:endParaRPr b="1"/>
          </a:p>
          <a:p>
            <a:pPr indent="0" lvl="0" marL="457200" rtl="0" algn="l">
              <a:lnSpc>
                <a:spcPct val="200000"/>
              </a:lnSpc>
              <a:spcBef>
                <a:spcPts val="1400"/>
              </a:spcBef>
              <a:spcAft>
                <a:spcPts val="0"/>
              </a:spcAft>
              <a:buNone/>
            </a:pPr>
            <a:r>
              <a:rPr lang="es"/>
              <a:t>Z</a:t>
            </a:r>
            <a:r>
              <a:rPr lang="es"/>
              <a:t>: Ω⇾{c</a:t>
            </a:r>
            <a:r>
              <a:rPr baseline="-25000" lang="es"/>
              <a:t>1</a:t>
            </a:r>
            <a:r>
              <a:rPr lang="es"/>
              <a:t>,....,c</a:t>
            </a:r>
            <a:r>
              <a:rPr baseline="-25000" lang="es"/>
              <a:t>k</a:t>
            </a:r>
            <a:r>
              <a:rPr lang="es"/>
              <a:t>}, conjunto de categorías</a:t>
            </a:r>
            <a:endParaRPr/>
          </a:p>
          <a:p>
            <a:pPr indent="0" lvl="0" marL="0" rtl="0" algn="l">
              <a:lnSpc>
                <a:spcPct val="200000"/>
              </a:lnSpc>
              <a:spcBef>
                <a:spcPts val="1600"/>
              </a:spcBef>
              <a:spcAft>
                <a:spcPts val="0"/>
              </a:spcAft>
              <a:buNone/>
            </a:pPr>
            <a:r>
              <a:rPr lang="es"/>
              <a:t>volviendo al ejemplo 7 : Ω={ω   / ω  es coordenada geográfica} se define la v.a. categórica Z que sea el tipo de suelo, tenemos la realizaciones: </a:t>
            </a:r>
            <a:endParaRPr/>
          </a:p>
          <a:p>
            <a:pPr indent="0" lvl="0" marL="0" rtl="0" algn="l">
              <a:lnSpc>
                <a:spcPct val="200000"/>
              </a:lnSpc>
              <a:spcBef>
                <a:spcPts val="1600"/>
              </a:spcBef>
              <a:spcAft>
                <a:spcPts val="1600"/>
              </a:spcAft>
              <a:buNone/>
            </a:pPr>
            <a:r>
              <a:rPr lang="es"/>
              <a:t>z</a:t>
            </a:r>
            <a:r>
              <a:rPr baseline="-25000" lang="es"/>
              <a:t>1</a:t>
            </a:r>
            <a:r>
              <a:rPr lang="es"/>
              <a:t>=Z(ω)=’montaña’ y z</a:t>
            </a:r>
            <a:r>
              <a:rPr baseline="-25000" lang="es"/>
              <a:t>2</a:t>
            </a:r>
            <a:r>
              <a:rPr lang="es"/>
              <a:t>=Z(ω’)=‘ciudad’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p:nvPr/>
        </p:nvSpPr>
        <p:spPr>
          <a:xfrm>
            <a:off x="567000" y="1570075"/>
            <a:ext cx="2457000" cy="3038700"/>
          </a:xfrm>
          <a:prstGeom prst="re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7" name="Google Shape;97;p17"/>
          <p:cNvSpPr/>
          <p:nvPr/>
        </p:nvSpPr>
        <p:spPr>
          <a:xfrm>
            <a:off x="3253751" y="1356400"/>
            <a:ext cx="2671800" cy="3416700"/>
          </a:xfrm>
          <a:prstGeom prst="re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8" name="Google Shape;98;p17"/>
          <p:cNvSpPr/>
          <p:nvPr/>
        </p:nvSpPr>
        <p:spPr>
          <a:xfrm>
            <a:off x="6155300" y="1545531"/>
            <a:ext cx="2457000" cy="3038700"/>
          </a:xfrm>
          <a:prstGeom prst="re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9" name="Google Shape;99;p17"/>
          <p:cNvSpPr/>
          <p:nvPr/>
        </p:nvSpPr>
        <p:spPr>
          <a:xfrm>
            <a:off x="380200" y="2223825"/>
            <a:ext cx="8418900" cy="619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Algunos conceptos</a:t>
            </a:r>
            <a:endParaRPr/>
          </a:p>
        </p:txBody>
      </p:sp>
      <p:sp>
        <p:nvSpPr>
          <p:cNvPr id="101" name="Google Shape;101;p17"/>
          <p:cNvSpPr txBox="1"/>
          <p:nvPr/>
        </p:nvSpPr>
        <p:spPr>
          <a:xfrm>
            <a:off x="750575" y="1684200"/>
            <a:ext cx="20781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pen Sans"/>
                <a:ea typeface="Open Sans"/>
                <a:cs typeface="Open Sans"/>
                <a:sym typeface="Open Sans"/>
              </a:rPr>
              <a:t>Data Analysis</a:t>
            </a:r>
            <a:endParaRPr b="1" sz="1600">
              <a:solidFill>
                <a:srgbClr val="FFFFFF"/>
              </a:solidFill>
              <a:latin typeface="Open Sans"/>
              <a:ea typeface="Open Sans"/>
              <a:cs typeface="Open Sans"/>
              <a:sym typeface="Open Sans"/>
            </a:endParaRPr>
          </a:p>
        </p:txBody>
      </p:sp>
      <p:sp>
        <p:nvSpPr>
          <p:cNvPr id="102" name="Google Shape;102;p17"/>
          <p:cNvSpPr txBox="1"/>
          <p:nvPr/>
        </p:nvSpPr>
        <p:spPr>
          <a:xfrm>
            <a:off x="3550538" y="1608000"/>
            <a:ext cx="20781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FFFFFF"/>
                </a:solidFill>
                <a:latin typeface="Open Sans"/>
                <a:ea typeface="Open Sans"/>
                <a:cs typeface="Open Sans"/>
                <a:sym typeface="Open Sans"/>
              </a:rPr>
              <a:t>Data Science</a:t>
            </a:r>
            <a:endParaRPr b="1" sz="1800">
              <a:solidFill>
                <a:srgbClr val="FFFFFF"/>
              </a:solidFill>
              <a:latin typeface="Open Sans"/>
              <a:ea typeface="Open Sans"/>
              <a:cs typeface="Open Sans"/>
              <a:sym typeface="Open Sans"/>
            </a:endParaRPr>
          </a:p>
        </p:txBody>
      </p:sp>
      <p:sp>
        <p:nvSpPr>
          <p:cNvPr id="103" name="Google Shape;103;p17"/>
          <p:cNvSpPr txBox="1"/>
          <p:nvPr/>
        </p:nvSpPr>
        <p:spPr>
          <a:xfrm>
            <a:off x="6350513" y="1684200"/>
            <a:ext cx="20781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pen Sans"/>
                <a:ea typeface="Open Sans"/>
                <a:cs typeface="Open Sans"/>
                <a:sym typeface="Open Sans"/>
              </a:rPr>
              <a:t>Machine Learning</a:t>
            </a:r>
            <a:endParaRPr b="1" sz="1600">
              <a:solidFill>
                <a:srgbClr val="FFFFFF"/>
              </a:solidFill>
              <a:latin typeface="Open Sans"/>
              <a:ea typeface="Open Sans"/>
              <a:cs typeface="Open Sans"/>
              <a:sym typeface="Open Sans"/>
            </a:endParaRPr>
          </a:p>
        </p:txBody>
      </p:sp>
      <p:sp>
        <p:nvSpPr>
          <p:cNvPr id="104" name="Google Shape;104;p17"/>
          <p:cNvSpPr/>
          <p:nvPr/>
        </p:nvSpPr>
        <p:spPr>
          <a:xfrm>
            <a:off x="380200" y="2980553"/>
            <a:ext cx="8418900" cy="619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380200" y="3737282"/>
            <a:ext cx="8418900" cy="619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7"/>
          <p:cNvPicPr preferRelativeResize="0"/>
          <p:nvPr/>
        </p:nvPicPr>
        <p:blipFill>
          <a:blip r:embed="rId3">
            <a:alphaModFix/>
          </a:blip>
          <a:stretch>
            <a:fillRect/>
          </a:stretch>
        </p:blipFill>
        <p:spPr>
          <a:xfrm>
            <a:off x="3897413" y="176275"/>
            <a:ext cx="4714875" cy="47148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6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Variable Aleatoria</a:t>
            </a:r>
            <a:endParaRPr b="1" sz="3000">
              <a:latin typeface="Open Sans"/>
              <a:ea typeface="Open Sans"/>
              <a:cs typeface="Open Sans"/>
              <a:sym typeface="Open Sans"/>
            </a:endParaRPr>
          </a:p>
        </p:txBody>
      </p:sp>
      <p:sp>
        <p:nvSpPr>
          <p:cNvPr id="459" name="Google Shape;459;p62"/>
          <p:cNvSpPr txBox="1"/>
          <p:nvPr>
            <p:ph idx="1" type="body"/>
          </p:nvPr>
        </p:nvSpPr>
        <p:spPr>
          <a:xfrm>
            <a:off x="118550" y="1223425"/>
            <a:ext cx="8817600" cy="8229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s"/>
              <a:t>¿Se les ocurren algunas variables aleatorias?</a:t>
            </a:r>
            <a:endParaRPr/>
          </a:p>
          <a:p>
            <a:pPr indent="0" lvl="0" marL="0" rtl="0" algn="l">
              <a:lnSpc>
                <a:spcPct val="200000"/>
              </a:lnSpc>
              <a:spcBef>
                <a:spcPts val="1600"/>
              </a:spcBef>
              <a:spcAft>
                <a:spcPts val="1600"/>
              </a:spcAft>
              <a:buNone/>
            </a:pPr>
            <a:r>
              <a:rPr lang="es"/>
              <a:t>¿Cuál sería el Ω?</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6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Tipos de </a:t>
            </a:r>
            <a:r>
              <a:rPr lang="es"/>
              <a:t>variables</a:t>
            </a:r>
            <a:r>
              <a:rPr lang="es"/>
              <a:t> aleatorias</a:t>
            </a:r>
            <a:endParaRPr/>
          </a:p>
        </p:txBody>
      </p:sp>
      <p:sp>
        <p:nvSpPr>
          <p:cNvPr id="465" name="Google Shape;465;p63"/>
          <p:cNvSpPr txBox="1"/>
          <p:nvPr>
            <p:ph idx="1" type="body"/>
          </p:nvPr>
        </p:nvSpPr>
        <p:spPr>
          <a:xfrm>
            <a:off x="311700" y="1225225"/>
            <a:ext cx="8750700" cy="335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Las variables aleatorias pueden ser de distinto tipo.</a:t>
            </a:r>
            <a:endParaRPr/>
          </a:p>
          <a:p>
            <a:pPr indent="-342900" lvl="0" marL="457200" rtl="0" algn="l">
              <a:spcBef>
                <a:spcPts val="1600"/>
              </a:spcBef>
              <a:spcAft>
                <a:spcPts val="0"/>
              </a:spcAft>
              <a:buSzPts val="1800"/>
              <a:buChar char="●"/>
            </a:pPr>
            <a:r>
              <a:rPr lang="es"/>
              <a:t>Numéricas</a:t>
            </a:r>
            <a:endParaRPr/>
          </a:p>
          <a:p>
            <a:pPr indent="-317500" lvl="1" marL="914400" rtl="0" algn="l">
              <a:spcBef>
                <a:spcPts val="0"/>
              </a:spcBef>
              <a:spcAft>
                <a:spcPts val="0"/>
              </a:spcAft>
              <a:buSzPts val="1400"/>
              <a:buChar char="○"/>
            </a:pPr>
            <a:r>
              <a:rPr lang="es"/>
              <a:t>Continuas</a:t>
            </a:r>
            <a:endParaRPr/>
          </a:p>
          <a:p>
            <a:pPr indent="-317500" lvl="1" marL="914400" rtl="0" algn="l">
              <a:spcBef>
                <a:spcPts val="0"/>
              </a:spcBef>
              <a:spcAft>
                <a:spcPts val="0"/>
              </a:spcAft>
              <a:buSzPts val="1400"/>
              <a:buChar char="○"/>
            </a:pPr>
            <a:r>
              <a:rPr lang="es"/>
              <a:t>Discretas (un conjunto finito o infinito numerable de valores posibles)</a:t>
            </a:r>
            <a:endParaRPr/>
          </a:p>
          <a:p>
            <a:pPr indent="-342900" lvl="0" marL="457200" rtl="0" algn="l">
              <a:spcBef>
                <a:spcPts val="0"/>
              </a:spcBef>
              <a:spcAft>
                <a:spcPts val="0"/>
              </a:spcAft>
              <a:buSzPts val="1800"/>
              <a:buChar char="●"/>
            </a:pPr>
            <a:r>
              <a:rPr lang="es"/>
              <a:t>Categóricas</a:t>
            </a:r>
            <a:endParaRPr/>
          </a:p>
          <a:p>
            <a:pPr indent="-342900" lvl="0" marL="457200" rtl="0" algn="l">
              <a:spcBef>
                <a:spcPts val="0"/>
              </a:spcBef>
              <a:spcAft>
                <a:spcPts val="0"/>
              </a:spcAft>
              <a:buSzPts val="1800"/>
              <a:buChar char="●"/>
            </a:pPr>
            <a:r>
              <a:rPr lang="es"/>
              <a:t>Ordinales</a:t>
            </a:r>
            <a:endParaRPr/>
          </a:p>
          <a:p>
            <a:pPr indent="0" lvl="0" marL="0" rtl="0" algn="l">
              <a:spcBef>
                <a:spcPts val="1600"/>
              </a:spcBef>
              <a:spcAft>
                <a:spcPts val="1600"/>
              </a:spcAft>
              <a:buNone/>
            </a:pPr>
            <a:r>
              <a:rPr lang="es"/>
              <a:t>Veremos a continuación cómo identificar el tipo de cada variable en el dataset.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64"/>
          <p:cNvSpPr txBox="1"/>
          <p:nvPr>
            <p:ph type="title"/>
          </p:nvPr>
        </p:nvSpPr>
        <p:spPr>
          <a:xfrm>
            <a:off x="490250" y="450150"/>
            <a:ext cx="798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Demo con Notebook </a:t>
            </a:r>
            <a:endParaRPr/>
          </a:p>
          <a:p>
            <a:pPr indent="0" lvl="0" marL="0" rtl="0" algn="l">
              <a:spcBef>
                <a:spcPts val="0"/>
              </a:spcBef>
              <a:spcAft>
                <a:spcPts val="0"/>
              </a:spcAft>
              <a:buNone/>
            </a:pPr>
            <a:r>
              <a:rPr lang="es" sz="3600"/>
              <a:t>04_tipos.ipynb</a:t>
            </a:r>
            <a:r>
              <a:rPr lang="es" sz="3600"/>
              <a:t> </a:t>
            </a:r>
            <a:r>
              <a:rPr lang="es" sz="3400"/>
              <a:t>[</a:t>
            </a:r>
            <a:r>
              <a:rPr lang="es" sz="3400" u="sng">
                <a:solidFill>
                  <a:schemeClr val="accent5"/>
                </a:solidFill>
                <a:hlinkClick r:id="rId3"/>
              </a:rPr>
              <a:t>Colab</a:t>
            </a:r>
            <a:r>
              <a:rPr lang="es" sz="3400"/>
              <a:t>] [</a:t>
            </a:r>
            <a:r>
              <a:rPr lang="es" sz="3400" u="sng">
                <a:solidFill>
                  <a:schemeClr val="accent5"/>
                </a:solidFill>
                <a:hlinkClick r:id="rId4"/>
              </a:rPr>
              <a:t>JupyterLab</a:t>
            </a:r>
            <a:r>
              <a:rPr lang="es" sz="3400"/>
              <a:t>]</a:t>
            </a:r>
            <a:endParaRPr sz="36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65"/>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Seguimos con la Teoría</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pic>
        <p:nvPicPr>
          <p:cNvPr id="480" name="Google Shape;480;p66"/>
          <p:cNvPicPr preferRelativeResize="0"/>
          <p:nvPr/>
        </p:nvPicPr>
        <p:blipFill>
          <a:blip r:embed="rId3">
            <a:alphaModFix/>
          </a:blip>
          <a:stretch>
            <a:fillRect/>
          </a:stretch>
        </p:blipFill>
        <p:spPr>
          <a:xfrm>
            <a:off x="628025" y="537625"/>
            <a:ext cx="8030201" cy="3146125"/>
          </a:xfrm>
          <a:prstGeom prst="rect">
            <a:avLst/>
          </a:prstGeom>
          <a:noFill/>
          <a:ln>
            <a:noFill/>
          </a:ln>
        </p:spPr>
      </p:pic>
      <p:sp>
        <p:nvSpPr>
          <p:cNvPr id="481" name="Google Shape;481;p66"/>
          <p:cNvSpPr txBox="1"/>
          <p:nvPr/>
        </p:nvSpPr>
        <p:spPr>
          <a:xfrm>
            <a:off x="871000" y="3938050"/>
            <a:ext cx="3122100" cy="6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latin typeface="Open Sans"/>
                <a:ea typeface="Open Sans"/>
                <a:cs typeface="Open Sans"/>
                <a:sym typeface="Open Sans"/>
              </a:rPr>
              <a:t>P(X≤t)=F(t)</a:t>
            </a:r>
            <a:endParaRPr sz="22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67"/>
          <p:cNvSpPr txBox="1"/>
          <p:nvPr>
            <p:ph type="title"/>
          </p:nvPr>
        </p:nvSpPr>
        <p:spPr>
          <a:xfrm>
            <a:off x="311700" y="316800"/>
            <a:ext cx="7240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Función de Distribución Acumulada </a:t>
            </a:r>
            <a:endParaRPr/>
          </a:p>
        </p:txBody>
      </p:sp>
      <p:pic>
        <p:nvPicPr>
          <p:cNvPr id="487" name="Google Shape;487;p67"/>
          <p:cNvPicPr preferRelativeResize="0"/>
          <p:nvPr/>
        </p:nvPicPr>
        <p:blipFill>
          <a:blip r:embed="rId3">
            <a:alphaModFix/>
          </a:blip>
          <a:stretch>
            <a:fillRect/>
          </a:stretch>
        </p:blipFill>
        <p:spPr>
          <a:xfrm>
            <a:off x="493175" y="1072500"/>
            <a:ext cx="7891276" cy="1979400"/>
          </a:xfrm>
          <a:prstGeom prst="rect">
            <a:avLst/>
          </a:prstGeom>
          <a:noFill/>
          <a:ln>
            <a:noFill/>
          </a:ln>
        </p:spPr>
      </p:pic>
      <p:pic>
        <p:nvPicPr>
          <p:cNvPr id="488" name="Google Shape;488;p67"/>
          <p:cNvPicPr preferRelativeResize="0"/>
          <p:nvPr/>
        </p:nvPicPr>
        <p:blipFill>
          <a:blip r:embed="rId4">
            <a:alphaModFix/>
          </a:blip>
          <a:stretch>
            <a:fillRect/>
          </a:stretch>
        </p:blipFill>
        <p:spPr>
          <a:xfrm>
            <a:off x="1295400" y="2578450"/>
            <a:ext cx="6220621" cy="2031650"/>
          </a:xfrm>
          <a:prstGeom prst="rect">
            <a:avLst/>
          </a:prstGeom>
          <a:noFill/>
          <a:ln>
            <a:noFill/>
          </a:ln>
        </p:spPr>
      </p:pic>
      <p:sp>
        <p:nvSpPr>
          <p:cNvPr id="489" name="Google Shape;489;p67"/>
          <p:cNvSpPr txBox="1"/>
          <p:nvPr/>
        </p:nvSpPr>
        <p:spPr>
          <a:xfrm>
            <a:off x="2127950" y="4568025"/>
            <a:ext cx="50400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pen Sans"/>
                <a:ea typeface="Open Sans"/>
                <a:cs typeface="Open Sans"/>
                <a:sym typeface="Open Sans"/>
              </a:rPr>
              <a:t>X discreta						X continua</a:t>
            </a:r>
            <a:endParaRPr>
              <a:latin typeface="Open Sans"/>
              <a:ea typeface="Open Sans"/>
              <a:cs typeface="Open Sans"/>
              <a:sym typeface="Open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68"/>
          <p:cNvSpPr txBox="1"/>
          <p:nvPr>
            <p:ph type="title"/>
          </p:nvPr>
        </p:nvSpPr>
        <p:spPr>
          <a:xfrm>
            <a:off x="311700" y="316800"/>
            <a:ext cx="85338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Función de densidad</a:t>
            </a:r>
            <a:endParaRPr/>
          </a:p>
        </p:txBody>
      </p:sp>
      <p:pic>
        <p:nvPicPr>
          <p:cNvPr id="495" name="Google Shape;495;p68"/>
          <p:cNvPicPr preferRelativeResize="0"/>
          <p:nvPr/>
        </p:nvPicPr>
        <p:blipFill>
          <a:blip r:embed="rId3">
            <a:alphaModFix/>
          </a:blip>
          <a:stretch>
            <a:fillRect/>
          </a:stretch>
        </p:blipFill>
        <p:spPr>
          <a:xfrm>
            <a:off x="2006833" y="1359250"/>
            <a:ext cx="4899591" cy="1600200"/>
          </a:xfrm>
          <a:prstGeom prst="rect">
            <a:avLst/>
          </a:prstGeom>
          <a:noFill/>
          <a:ln>
            <a:noFill/>
          </a:ln>
        </p:spPr>
      </p:pic>
      <p:sp>
        <p:nvSpPr>
          <p:cNvPr id="496" name="Google Shape;496;p68"/>
          <p:cNvSpPr txBox="1"/>
          <p:nvPr/>
        </p:nvSpPr>
        <p:spPr>
          <a:xfrm>
            <a:off x="159750" y="2667250"/>
            <a:ext cx="10599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highlight>
                  <a:srgbClr val="FCE5CD"/>
                </a:highlight>
                <a:latin typeface="Open Sans"/>
                <a:ea typeface="Open Sans"/>
                <a:cs typeface="Open Sans"/>
                <a:sym typeface="Open Sans"/>
              </a:rPr>
              <a:t>X discreta	</a:t>
            </a:r>
            <a:endParaRPr>
              <a:highlight>
                <a:srgbClr val="FCE5CD"/>
              </a:highlight>
              <a:latin typeface="Open Sans"/>
              <a:ea typeface="Open Sans"/>
              <a:cs typeface="Open Sans"/>
              <a:sym typeface="Open Sans"/>
            </a:endParaRPr>
          </a:p>
        </p:txBody>
      </p:sp>
      <p:sp>
        <p:nvSpPr>
          <p:cNvPr id="497" name="Google Shape;497;p68"/>
          <p:cNvSpPr txBox="1"/>
          <p:nvPr/>
        </p:nvSpPr>
        <p:spPr>
          <a:xfrm>
            <a:off x="7508600" y="2743450"/>
            <a:ext cx="13695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highlight>
                  <a:srgbClr val="FCE5CD"/>
                </a:highlight>
                <a:latin typeface="Open Sans"/>
                <a:ea typeface="Open Sans"/>
                <a:cs typeface="Open Sans"/>
                <a:sym typeface="Open Sans"/>
              </a:rPr>
              <a:t>X continua</a:t>
            </a:r>
            <a:endParaRPr>
              <a:highlight>
                <a:srgbClr val="FCE5CD"/>
              </a:highlight>
              <a:latin typeface="Open Sans"/>
              <a:ea typeface="Open Sans"/>
              <a:cs typeface="Open Sans"/>
              <a:sym typeface="Open Sans"/>
            </a:endParaRPr>
          </a:p>
        </p:txBody>
      </p:sp>
      <p:pic>
        <p:nvPicPr>
          <p:cNvPr id="498" name="Google Shape;498;p68"/>
          <p:cNvPicPr preferRelativeResize="0"/>
          <p:nvPr/>
        </p:nvPicPr>
        <p:blipFill>
          <a:blip r:embed="rId4">
            <a:alphaModFix/>
          </a:blip>
          <a:stretch>
            <a:fillRect/>
          </a:stretch>
        </p:blipFill>
        <p:spPr>
          <a:xfrm>
            <a:off x="1557750" y="3111850"/>
            <a:ext cx="3116057" cy="2029725"/>
          </a:xfrm>
          <a:prstGeom prst="rect">
            <a:avLst/>
          </a:prstGeom>
          <a:noFill/>
          <a:ln>
            <a:noFill/>
          </a:ln>
        </p:spPr>
      </p:pic>
      <p:sp>
        <p:nvSpPr>
          <p:cNvPr id="499" name="Google Shape;499;p68"/>
          <p:cNvSpPr txBox="1"/>
          <p:nvPr>
            <p:ph idx="1" type="body"/>
          </p:nvPr>
        </p:nvSpPr>
        <p:spPr>
          <a:xfrm>
            <a:off x="2025" y="3433225"/>
            <a:ext cx="20964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u="sng"/>
              <a:t>densidad discreta </a:t>
            </a:r>
            <a:r>
              <a:rPr lang="es" sz="1400">
                <a:solidFill>
                  <a:srgbClr val="999999"/>
                </a:solidFill>
              </a:rPr>
              <a:t>(probabilidad puntual)</a:t>
            </a:r>
            <a:endParaRPr sz="1400">
              <a:solidFill>
                <a:srgbClr val="999999"/>
              </a:solidFill>
            </a:endParaRPr>
          </a:p>
          <a:p>
            <a:pPr indent="0" lvl="0" marL="0" rtl="0" algn="l">
              <a:spcBef>
                <a:spcPts val="1400"/>
              </a:spcBef>
              <a:spcAft>
                <a:spcPts val="1400"/>
              </a:spcAft>
              <a:buNone/>
            </a:pPr>
            <a:r>
              <a:rPr lang="es" sz="1400"/>
              <a:t>f</a:t>
            </a:r>
            <a:r>
              <a:rPr lang="es" sz="1400"/>
              <a:t>(t)=</a:t>
            </a:r>
            <a:r>
              <a:rPr lang="es" sz="1400"/>
              <a:t>P(X=t)</a:t>
            </a:r>
            <a:endParaRPr sz="1400"/>
          </a:p>
        </p:txBody>
      </p:sp>
      <p:sp>
        <p:nvSpPr>
          <p:cNvPr id="500" name="Google Shape;500;p68"/>
          <p:cNvSpPr txBox="1"/>
          <p:nvPr>
            <p:ph idx="1" type="body"/>
          </p:nvPr>
        </p:nvSpPr>
        <p:spPr>
          <a:xfrm>
            <a:off x="326975" y="1763225"/>
            <a:ext cx="17049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FDA: </a:t>
            </a:r>
            <a:r>
              <a:rPr lang="es" sz="1600"/>
              <a:t>F(t)</a:t>
            </a:r>
            <a:r>
              <a:rPr lang="es" sz="1600">
                <a:solidFill>
                  <a:srgbClr val="999999"/>
                </a:solidFill>
              </a:rPr>
              <a:t>=P(X≤t)</a:t>
            </a:r>
            <a:endParaRPr sz="1600">
              <a:solidFill>
                <a:srgbClr val="999999"/>
              </a:solidFill>
            </a:endParaRPr>
          </a:p>
          <a:p>
            <a:pPr indent="0" lvl="0" marL="0" rtl="0" algn="l">
              <a:spcBef>
                <a:spcPts val="1400"/>
              </a:spcBef>
              <a:spcAft>
                <a:spcPts val="1400"/>
              </a:spcAft>
              <a:buNone/>
            </a:pPr>
            <a:r>
              <a:t/>
            </a:r>
            <a:endParaRPr sz="1600"/>
          </a:p>
        </p:txBody>
      </p:sp>
      <p:sp>
        <p:nvSpPr>
          <p:cNvPr id="501" name="Google Shape;501;p68"/>
          <p:cNvSpPr txBox="1"/>
          <p:nvPr>
            <p:ph idx="1" type="body"/>
          </p:nvPr>
        </p:nvSpPr>
        <p:spPr>
          <a:xfrm>
            <a:off x="7478100" y="3322400"/>
            <a:ext cx="14922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u="sng"/>
              <a:t>densidad:</a:t>
            </a:r>
            <a:endParaRPr sz="1400" u="sng"/>
          </a:p>
          <a:p>
            <a:pPr indent="0" lvl="0" marL="0" rtl="0" algn="l">
              <a:spcBef>
                <a:spcPts val="1400"/>
              </a:spcBef>
              <a:spcAft>
                <a:spcPts val="0"/>
              </a:spcAft>
              <a:buNone/>
            </a:pPr>
            <a:r>
              <a:rPr lang="es" sz="1600"/>
              <a:t>f</a:t>
            </a:r>
            <a:r>
              <a:rPr lang="es" sz="1800"/>
              <a:t>(t)=F’(t)</a:t>
            </a:r>
            <a:endParaRPr sz="1800"/>
          </a:p>
          <a:p>
            <a:pPr indent="0" lvl="0" marL="0" rtl="0" algn="l">
              <a:spcBef>
                <a:spcPts val="1400"/>
              </a:spcBef>
              <a:spcAft>
                <a:spcPts val="0"/>
              </a:spcAft>
              <a:buNone/>
            </a:pPr>
            <a:r>
              <a:rPr lang="es" sz="1800"/>
              <a:t>F(t)=</a:t>
            </a:r>
            <a:r>
              <a:rPr lang="es" sz="1800"/>
              <a:t>∫</a:t>
            </a:r>
            <a:r>
              <a:rPr baseline="30000" lang="es" sz="1800"/>
              <a:t>t</a:t>
            </a:r>
            <a:r>
              <a:rPr lang="es" sz="1800"/>
              <a:t>f(x</a:t>
            </a:r>
            <a:r>
              <a:rPr lang="es" sz="1800"/>
              <a:t>) dx</a:t>
            </a:r>
            <a:endParaRPr sz="1800"/>
          </a:p>
          <a:p>
            <a:pPr indent="0" lvl="0" marL="0" rtl="0" algn="l">
              <a:spcBef>
                <a:spcPts val="1400"/>
              </a:spcBef>
              <a:spcAft>
                <a:spcPts val="1400"/>
              </a:spcAft>
              <a:buNone/>
            </a:pPr>
            <a:r>
              <a:t/>
            </a:r>
            <a:endParaRPr sz="1600"/>
          </a:p>
        </p:txBody>
      </p:sp>
      <p:sp>
        <p:nvSpPr>
          <p:cNvPr id="502" name="Google Shape;502;p68"/>
          <p:cNvSpPr txBox="1"/>
          <p:nvPr>
            <p:ph idx="1" type="body"/>
          </p:nvPr>
        </p:nvSpPr>
        <p:spPr>
          <a:xfrm>
            <a:off x="7265300" y="1839425"/>
            <a:ext cx="17049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FDA: </a:t>
            </a:r>
            <a:r>
              <a:rPr lang="es" sz="1600"/>
              <a:t>F(t)</a:t>
            </a:r>
            <a:r>
              <a:rPr lang="es" sz="1600">
                <a:solidFill>
                  <a:srgbClr val="999999"/>
                </a:solidFill>
              </a:rPr>
              <a:t>=P(X≤t)</a:t>
            </a:r>
            <a:endParaRPr sz="1600">
              <a:solidFill>
                <a:srgbClr val="999999"/>
              </a:solidFill>
            </a:endParaRPr>
          </a:p>
          <a:p>
            <a:pPr indent="0" lvl="0" marL="0" rtl="0" algn="l">
              <a:spcBef>
                <a:spcPts val="1400"/>
              </a:spcBef>
              <a:spcAft>
                <a:spcPts val="1400"/>
              </a:spcAft>
              <a:buNone/>
            </a:pPr>
            <a:r>
              <a:t/>
            </a:r>
            <a:endParaRPr sz="1600">
              <a:solidFill>
                <a:srgbClr val="999999"/>
              </a:solidFill>
            </a:endParaRPr>
          </a:p>
        </p:txBody>
      </p:sp>
      <p:pic>
        <p:nvPicPr>
          <p:cNvPr id="503" name="Google Shape;503;p68"/>
          <p:cNvPicPr preferRelativeResize="0"/>
          <p:nvPr/>
        </p:nvPicPr>
        <p:blipFill>
          <a:blip r:embed="rId5">
            <a:alphaModFix/>
          </a:blip>
          <a:stretch>
            <a:fillRect/>
          </a:stretch>
        </p:blipFill>
        <p:spPr>
          <a:xfrm>
            <a:off x="4750000" y="3188050"/>
            <a:ext cx="2423935" cy="18030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6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Propiedades de función de densidad</a:t>
            </a:r>
            <a:endParaRPr/>
          </a:p>
        </p:txBody>
      </p:sp>
      <p:sp>
        <p:nvSpPr>
          <p:cNvPr id="509" name="Google Shape;509;p69"/>
          <p:cNvSpPr txBox="1"/>
          <p:nvPr>
            <p:ph idx="1" type="body"/>
          </p:nvPr>
        </p:nvSpPr>
        <p:spPr>
          <a:xfrm>
            <a:off x="83100" y="13776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arenR"/>
            </a:pPr>
            <a:r>
              <a:rPr lang="es" sz="2400"/>
              <a:t>f(t)≥0 para todo t</a:t>
            </a:r>
            <a:endParaRPr sz="2400"/>
          </a:p>
          <a:p>
            <a:pPr indent="0" lvl="0" marL="0" rtl="0" algn="l">
              <a:spcBef>
                <a:spcPts val="1600"/>
              </a:spcBef>
              <a:spcAft>
                <a:spcPts val="0"/>
              </a:spcAft>
              <a:buNone/>
            </a:pPr>
            <a:r>
              <a:rPr lang="es" sz="2400"/>
              <a:t>2) </a:t>
            </a:r>
            <a:r>
              <a:rPr lang="es" sz="3000"/>
              <a:t>∫</a:t>
            </a:r>
            <a:r>
              <a:rPr lang="es" sz="2400"/>
              <a:t>f(t) dt = 1 para variables continuas y (entre -</a:t>
            </a:r>
            <a:r>
              <a:rPr lang="es" sz="2400"/>
              <a:t>∞</a:t>
            </a:r>
            <a:r>
              <a:rPr lang="es" sz="2400"/>
              <a:t> y +∞)</a:t>
            </a:r>
            <a:endParaRPr sz="2400"/>
          </a:p>
          <a:p>
            <a:pPr indent="0" lvl="0" marL="0" rtl="0" algn="l">
              <a:spcBef>
                <a:spcPts val="1600"/>
              </a:spcBef>
              <a:spcAft>
                <a:spcPts val="0"/>
              </a:spcAft>
              <a:buNone/>
            </a:pPr>
            <a:r>
              <a:rPr lang="es" sz="2400"/>
              <a:t>2)</a:t>
            </a:r>
            <a:r>
              <a:rPr lang="es" sz="3000"/>
              <a:t> </a:t>
            </a:r>
            <a:r>
              <a:rPr lang="es" sz="3000"/>
              <a:t>∑</a:t>
            </a:r>
            <a:r>
              <a:rPr lang="es" sz="2400"/>
              <a:t>f(t)=1 para variables discretas (para todos los valores)</a:t>
            </a:r>
            <a:endParaRPr sz="2400"/>
          </a:p>
          <a:p>
            <a:pPr indent="0" lvl="0" marL="457200" rtl="0" algn="l">
              <a:spcBef>
                <a:spcPts val="1600"/>
              </a:spcBef>
              <a:spcAft>
                <a:spcPts val="0"/>
              </a:spcAft>
              <a:buNone/>
            </a:pPr>
            <a:r>
              <a:t/>
            </a:r>
            <a:endParaRPr sz="2400"/>
          </a:p>
          <a:p>
            <a:pPr indent="0" lvl="0" marL="457200" rtl="0" algn="l">
              <a:spcBef>
                <a:spcPts val="1600"/>
              </a:spcBef>
              <a:spcAft>
                <a:spcPts val="0"/>
              </a:spcAft>
              <a:buNone/>
            </a:pPr>
            <a:r>
              <a:rPr lang="es" sz="2400"/>
              <a:t>cualquier función que cumple con 1 y 2 es una función de densidad de alguna v. a.</a:t>
            </a:r>
            <a:endParaRPr sz="2400"/>
          </a:p>
          <a:p>
            <a:pPr indent="0" lvl="0" marL="0" rtl="0" algn="l">
              <a:spcBef>
                <a:spcPts val="1600"/>
              </a:spcBef>
              <a:spcAft>
                <a:spcPts val="1600"/>
              </a:spcAft>
              <a:buNone/>
            </a:pPr>
            <a:r>
              <a:t/>
            </a:r>
            <a:endParaRPr sz="24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pic>
        <p:nvPicPr>
          <p:cNvPr id="514" name="Google Shape;514;p70"/>
          <p:cNvPicPr preferRelativeResize="0"/>
          <p:nvPr/>
        </p:nvPicPr>
        <p:blipFill>
          <a:blip r:embed="rId3">
            <a:alphaModFix/>
          </a:blip>
          <a:stretch>
            <a:fillRect/>
          </a:stretch>
        </p:blipFill>
        <p:spPr>
          <a:xfrm>
            <a:off x="5638800" y="1936050"/>
            <a:ext cx="3514601" cy="2635950"/>
          </a:xfrm>
          <a:prstGeom prst="rect">
            <a:avLst/>
          </a:prstGeom>
          <a:noFill/>
          <a:ln>
            <a:noFill/>
          </a:ln>
        </p:spPr>
      </p:pic>
      <p:sp>
        <p:nvSpPr>
          <p:cNvPr id="515" name="Google Shape;515;p7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Variable Aleatoria (modelo)</a:t>
            </a:r>
            <a:endParaRPr b="1" sz="3000">
              <a:latin typeface="Open Sans"/>
              <a:ea typeface="Open Sans"/>
              <a:cs typeface="Open Sans"/>
              <a:sym typeface="Open Sans"/>
            </a:endParaRPr>
          </a:p>
        </p:txBody>
      </p:sp>
      <p:sp>
        <p:nvSpPr>
          <p:cNvPr id="516" name="Google Shape;516;p70"/>
          <p:cNvSpPr txBox="1"/>
          <p:nvPr>
            <p:ph idx="1" type="body"/>
          </p:nvPr>
        </p:nvSpPr>
        <p:spPr>
          <a:xfrm>
            <a:off x="118550" y="1299625"/>
            <a:ext cx="88176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100"/>
              <a:t>X= cantidad de caras al lanzar una moneda tres veces. p(k)=P(X=k)? </a:t>
            </a:r>
            <a:endParaRPr sz="2100">
              <a:highlight>
                <a:srgbClr val="FF9900"/>
              </a:highlight>
            </a:endParaRPr>
          </a:p>
          <a:p>
            <a:pPr indent="0" lvl="0" marL="0" rtl="0" algn="l">
              <a:spcBef>
                <a:spcPts val="1400"/>
              </a:spcBef>
              <a:spcAft>
                <a:spcPts val="1400"/>
              </a:spcAft>
              <a:buNone/>
            </a:pPr>
            <a:r>
              <a:t/>
            </a:r>
            <a:endParaRPr sz="2100">
              <a:highlight>
                <a:srgbClr val="FF9900"/>
              </a:highlight>
            </a:endParaRPr>
          </a:p>
        </p:txBody>
      </p:sp>
      <p:sp>
        <p:nvSpPr>
          <p:cNvPr id="517" name="Google Shape;517;p70"/>
          <p:cNvSpPr txBox="1"/>
          <p:nvPr/>
        </p:nvSpPr>
        <p:spPr>
          <a:xfrm>
            <a:off x="458575" y="1936050"/>
            <a:ext cx="7893600" cy="27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latin typeface="Open Sans"/>
                <a:ea typeface="Open Sans"/>
                <a:cs typeface="Open Sans"/>
                <a:sym typeface="Open Sans"/>
              </a:rPr>
              <a:t>Ω={ccc,ccs,csc,css,scc,scs,ssc,sss},    #</a:t>
            </a:r>
            <a:r>
              <a:rPr lang="es" sz="2200">
                <a:solidFill>
                  <a:schemeClr val="dk1"/>
                </a:solidFill>
                <a:latin typeface="Open Sans"/>
                <a:ea typeface="Open Sans"/>
                <a:cs typeface="Open Sans"/>
                <a:sym typeface="Open Sans"/>
              </a:rPr>
              <a:t>Ω=8=2</a:t>
            </a:r>
            <a:r>
              <a:rPr baseline="30000" lang="es" sz="2200">
                <a:solidFill>
                  <a:schemeClr val="dk1"/>
                </a:solidFill>
                <a:latin typeface="Open Sans"/>
                <a:ea typeface="Open Sans"/>
                <a:cs typeface="Open Sans"/>
                <a:sym typeface="Open Sans"/>
              </a:rPr>
              <a:t>3</a:t>
            </a:r>
            <a:endParaRPr baseline="30000"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aseline="30000" sz="2200">
              <a:solidFill>
                <a:schemeClr val="dk1"/>
              </a:solidFill>
              <a:latin typeface="Open Sans"/>
              <a:ea typeface="Open Sans"/>
              <a:cs typeface="Open Sans"/>
              <a:sym typeface="Open Sans"/>
            </a:endParaRPr>
          </a:p>
          <a:p>
            <a:pPr indent="0" lvl="0" marL="0" rtl="0" algn="l">
              <a:spcBef>
                <a:spcPts val="0"/>
              </a:spcBef>
              <a:spcAft>
                <a:spcPts val="0"/>
              </a:spcAft>
              <a:buNone/>
            </a:pPr>
            <a:r>
              <a:rPr lang="es" sz="2200">
                <a:solidFill>
                  <a:schemeClr val="dk1"/>
                </a:solidFill>
                <a:latin typeface="Open Sans"/>
                <a:ea typeface="Open Sans"/>
                <a:cs typeface="Open Sans"/>
                <a:sym typeface="Open Sans"/>
              </a:rPr>
              <a:t>p(0)=</a:t>
            </a:r>
            <a:r>
              <a:rPr lang="es" sz="2200">
                <a:solidFill>
                  <a:schemeClr val="dk1"/>
                </a:solidFill>
                <a:latin typeface="Open Sans"/>
                <a:ea typeface="Open Sans"/>
                <a:cs typeface="Open Sans"/>
                <a:sym typeface="Open Sans"/>
              </a:rPr>
              <a:t>P(X=0)=1/8 </a:t>
            </a:r>
            <a:endParaRPr sz="2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2200">
                <a:solidFill>
                  <a:schemeClr val="dk1"/>
                </a:solidFill>
                <a:latin typeface="Open Sans"/>
                <a:ea typeface="Open Sans"/>
                <a:cs typeface="Open Sans"/>
                <a:sym typeface="Open Sans"/>
              </a:rPr>
              <a:t>p(1)=P(X=1)=3/8</a:t>
            </a:r>
            <a:endParaRPr sz="2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2200">
                <a:solidFill>
                  <a:schemeClr val="dk1"/>
                </a:solidFill>
                <a:latin typeface="Open Sans"/>
                <a:ea typeface="Open Sans"/>
                <a:cs typeface="Open Sans"/>
                <a:sym typeface="Open Sans"/>
              </a:rPr>
              <a:t>p(2)=P(X=2)=3/8</a:t>
            </a:r>
            <a:endParaRPr sz="2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2200">
                <a:solidFill>
                  <a:schemeClr val="dk1"/>
                </a:solidFill>
                <a:latin typeface="Open Sans"/>
                <a:ea typeface="Open Sans"/>
                <a:cs typeface="Open Sans"/>
                <a:sym typeface="Open Sans"/>
              </a:rPr>
              <a:t>p(3)=P(X=3)=1/8</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rPr lang="es" sz="2200">
                <a:solidFill>
                  <a:schemeClr val="dk1"/>
                </a:solidFill>
                <a:latin typeface="Open Sans"/>
                <a:ea typeface="Open Sans"/>
                <a:cs typeface="Open Sans"/>
                <a:sym typeface="Open Sans"/>
              </a:rPr>
              <a:t>Notar que  la suma da 1,  </a:t>
            </a:r>
            <a:r>
              <a:rPr lang="es" sz="2200">
                <a:solidFill>
                  <a:schemeClr val="dk1"/>
                </a:solidFill>
                <a:latin typeface="Open Sans"/>
                <a:ea typeface="Open Sans"/>
                <a:cs typeface="Open Sans"/>
                <a:sym typeface="Open Sans"/>
              </a:rPr>
              <a:t>∑</a:t>
            </a:r>
            <a:r>
              <a:rPr baseline="-25000" lang="es" sz="2200">
                <a:solidFill>
                  <a:schemeClr val="dk1"/>
                </a:solidFill>
                <a:latin typeface="Open Sans"/>
                <a:ea typeface="Open Sans"/>
                <a:cs typeface="Open Sans"/>
                <a:sym typeface="Open Sans"/>
              </a:rPr>
              <a:t>k</a:t>
            </a:r>
            <a:r>
              <a:rPr lang="es" sz="2200">
                <a:solidFill>
                  <a:schemeClr val="dk1"/>
                </a:solidFill>
                <a:latin typeface="Open Sans"/>
                <a:ea typeface="Open Sans"/>
                <a:cs typeface="Open Sans"/>
                <a:sym typeface="Open Sans"/>
              </a:rPr>
              <a:t>p(k)=1</a:t>
            </a:r>
            <a:r>
              <a:rPr lang="es" sz="2200">
                <a:solidFill>
                  <a:schemeClr val="dk1"/>
                </a:solidFill>
                <a:latin typeface="Open Sans"/>
                <a:ea typeface="Open Sans"/>
                <a:cs typeface="Open Sans"/>
                <a:sym typeface="Open Sans"/>
              </a:rPr>
              <a:t>=∑</a:t>
            </a:r>
            <a:r>
              <a:rPr baseline="-25000" lang="es" sz="2200">
                <a:solidFill>
                  <a:schemeClr val="dk1"/>
                </a:solidFill>
                <a:latin typeface="Open Sans"/>
                <a:ea typeface="Open Sans"/>
                <a:cs typeface="Open Sans"/>
                <a:sym typeface="Open Sans"/>
              </a:rPr>
              <a:t>k</a:t>
            </a:r>
            <a:r>
              <a:rPr lang="es" sz="2200">
                <a:solidFill>
                  <a:schemeClr val="dk1"/>
                </a:solidFill>
                <a:latin typeface="Open Sans"/>
                <a:ea typeface="Open Sans"/>
                <a:cs typeface="Open Sans"/>
                <a:sym typeface="Open Sans"/>
              </a:rPr>
              <a:t>P(X=k)</a:t>
            </a:r>
            <a:endParaRPr sz="2200">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7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Experimento aleatorio (versión frecuentista)</a:t>
            </a:r>
            <a:endParaRPr b="1" sz="3000">
              <a:latin typeface="Open Sans"/>
              <a:ea typeface="Open Sans"/>
              <a:cs typeface="Open Sans"/>
              <a:sym typeface="Open Sans"/>
            </a:endParaRPr>
          </a:p>
        </p:txBody>
      </p:sp>
      <p:sp>
        <p:nvSpPr>
          <p:cNvPr id="523" name="Google Shape;523;p71"/>
          <p:cNvSpPr txBox="1"/>
          <p:nvPr>
            <p:ph idx="1" type="body"/>
          </p:nvPr>
        </p:nvSpPr>
        <p:spPr>
          <a:xfrm>
            <a:off x="118550" y="1223425"/>
            <a:ext cx="8817600" cy="822900"/>
          </a:xfrm>
          <a:prstGeom prst="rect">
            <a:avLst/>
          </a:prstGeom>
        </p:spPr>
        <p:txBody>
          <a:bodyPr anchorCtr="0" anchor="t" bIns="91425" lIns="91425" spcFirstLastPara="1" rIns="91425" wrap="square" tIns="91425">
            <a:noAutofit/>
          </a:bodyPr>
          <a:lstStyle/>
          <a:p>
            <a:pPr indent="0" lvl="0" marL="0" rtl="0" algn="l">
              <a:spcBef>
                <a:spcPts val="0"/>
              </a:spcBef>
              <a:spcAft>
                <a:spcPts val="1400"/>
              </a:spcAft>
              <a:buNone/>
            </a:pPr>
            <a:r>
              <a:rPr lang="es" sz="2200"/>
              <a:t>X= cantidad de caras al lanzar una moneda tres veces. </a:t>
            </a:r>
            <a:endParaRPr sz="2200"/>
          </a:p>
        </p:txBody>
      </p:sp>
      <p:pic>
        <p:nvPicPr>
          <p:cNvPr id="524" name="Google Shape;524;p71"/>
          <p:cNvPicPr preferRelativeResize="0"/>
          <p:nvPr/>
        </p:nvPicPr>
        <p:blipFill>
          <a:blip r:embed="rId3">
            <a:alphaModFix/>
          </a:blip>
          <a:stretch>
            <a:fillRect/>
          </a:stretch>
        </p:blipFill>
        <p:spPr>
          <a:xfrm>
            <a:off x="457200" y="1756450"/>
            <a:ext cx="7764638" cy="1844056"/>
          </a:xfrm>
          <a:prstGeom prst="rect">
            <a:avLst/>
          </a:prstGeom>
          <a:noFill/>
          <a:ln>
            <a:noFill/>
          </a:ln>
        </p:spPr>
      </p:pic>
      <p:pic>
        <p:nvPicPr>
          <p:cNvPr id="525" name="Google Shape;525;p71"/>
          <p:cNvPicPr preferRelativeResize="0"/>
          <p:nvPr/>
        </p:nvPicPr>
        <p:blipFill>
          <a:blip r:embed="rId4">
            <a:alphaModFix/>
          </a:blip>
          <a:stretch>
            <a:fillRect/>
          </a:stretch>
        </p:blipFill>
        <p:spPr>
          <a:xfrm>
            <a:off x="492583" y="4167845"/>
            <a:ext cx="7729266" cy="822881"/>
          </a:xfrm>
          <a:prstGeom prst="rect">
            <a:avLst/>
          </a:prstGeom>
          <a:noFill/>
          <a:ln>
            <a:noFill/>
          </a:ln>
        </p:spPr>
      </p:pic>
      <p:sp>
        <p:nvSpPr>
          <p:cNvPr id="526" name="Google Shape;526;p71"/>
          <p:cNvSpPr txBox="1"/>
          <p:nvPr>
            <p:ph idx="1" type="body"/>
          </p:nvPr>
        </p:nvSpPr>
        <p:spPr>
          <a:xfrm>
            <a:off x="65925" y="3585625"/>
            <a:ext cx="9011100" cy="822900"/>
          </a:xfrm>
          <a:prstGeom prst="rect">
            <a:avLst/>
          </a:prstGeom>
        </p:spPr>
        <p:txBody>
          <a:bodyPr anchorCtr="0" anchor="t" bIns="91425" lIns="91425" spcFirstLastPara="1" rIns="91425" wrap="square" tIns="91425">
            <a:noAutofit/>
          </a:bodyPr>
          <a:lstStyle/>
          <a:p>
            <a:pPr indent="0" lvl="0" marL="0" rtl="0" algn="l">
              <a:spcBef>
                <a:spcPts val="0"/>
              </a:spcBef>
              <a:spcAft>
                <a:spcPts val="1400"/>
              </a:spcAft>
              <a:buNone/>
            </a:pPr>
            <a:r>
              <a:rPr lang="es" sz="2200"/>
              <a:t>Proporción de la muestra tal que X=k, compararlo con P(X=k):</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p:nvPr/>
        </p:nvSpPr>
        <p:spPr>
          <a:xfrm>
            <a:off x="567000" y="1570075"/>
            <a:ext cx="2457000" cy="3038700"/>
          </a:xfrm>
          <a:prstGeom prst="re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2" name="Google Shape;112;p18"/>
          <p:cNvSpPr/>
          <p:nvPr/>
        </p:nvSpPr>
        <p:spPr>
          <a:xfrm>
            <a:off x="3253751" y="1356400"/>
            <a:ext cx="2671800" cy="3416700"/>
          </a:xfrm>
          <a:prstGeom prst="re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3" name="Google Shape;113;p18"/>
          <p:cNvSpPr/>
          <p:nvPr/>
        </p:nvSpPr>
        <p:spPr>
          <a:xfrm>
            <a:off x="6155300" y="1545531"/>
            <a:ext cx="2457000" cy="3038700"/>
          </a:xfrm>
          <a:prstGeom prst="re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4" name="Google Shape;114;p18"/>
          <p:cNvSpPr/>
          <p:nvPr/>
        </p:nvSpPr>
        <p:spPr>
          <a:xfrm>
            <a:off x="380200" y="2223825"/>
            <a:ext cx="8418900" cy="619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Algunos conceptos</a:t>
            </a:r>
            <a:endParaRPr/>
          </a:p>
        </p:txBody>
      </p:sp>
      <p:sp>
        <p:nvSpPr>
          <p:cNvPr id="116" name="Google Shape;116;p18"/>
          <p:cNvSpPr txBox="1"/>
          <p:nvPr/>
        </p:nvSpPr>
        <p:spPr>
          <a:xfrm>
            <a:off x="750575" y="1684200"/>
            <a:ext cx="20781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pen Sans"/>
                <a:ea typeface="Open Sans"/>
                <a:cs typeface="Open Sans"/>
                <a:sym typeface="Open Sans"/>
              </a:rPr>
              <a:t>Data Analysis</a:t>
            </a:r>
            <a:endParaRPr b="1" sz="1600">
              <a:solidFill>
                <a:srgbClr val="FFFFFF"/>
              </a:solidFill>
              <a:latin typeface="Open Sans"/>
              <a:ea typeface="Open Sans"/>
              <a:cs typeface="Open Sans"/>
              <a:sym typeface="Open Sans"/>
            </a:endParaRPr>
          </a:p>
        </p:txBody>
      </p:sp>
      <p:sp>
        <p:nvSpPr>
          <p:cNvPr id="117" name="Google Shape;117;p18"/>
          <p:cNvSpPr txBox="1"/>
          <p:nvPr/>
        </p:nvSpPr>
        <p:spPr>
          <a:xfrm>
            <a:off x="3550538" y="1608000"/>
            <a:ext cx="20781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FFFFFF"/>
                </a:solidFill>
                <a:latin typeface="Open Sans"/>
                <a:ea typeface="Open Sans"/>
                <a:cs typeface="Open Sans"/>
                <a:sym typeface="Open Sans"/>
              </a:rPr>
              <a:t>Data Science</a:t>
            </a:r>
            <a:endParaRPr b="1" sz="1800">
              <a:solidFill>
                <a:srgbClr val="FFFFFF"/>
              </a:solidFill>
              <a:latin typeface="Open Sans"/>
              <a:ea typeface="Open Sans"/>
              <a:cs typeface="Open Sans"/>
              <a:sym typeface="Open Sans"/>
            </a:endParaRPr>
          </a:p>
        </p:txBody>
      </p:sp>
      <p:sp>
        <p:nvSpPr>
          <p:cNvPr id="118" name="Google Shape;118;p18"/>
          <p:cNvSpPr txBox="1"/>
          <p:nvPr/>
        </p:nvSpPr>
        <p:spPr>
          <a:xfrm>
            <a:off x="6350513" y="1684200"/>
            <a:ext cx="20781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pen Sans"/>
                <a:ea typeface="Open Sans"/>
                <a:cs typeface="Open Sans"/>
                <a:sym typeface="Open Sans"/>
              </a:rPr>
              <a:t>Machine Learning</a:t>
            </a:r>
            <a:endParaRPr b="1" sz="1600">
              <a:solidFill>
                <a:srgbClr val="FFFFFF"/>
              </a:solidFill>
              <a:latin typeface="Open Sans"/>
              <a:ea typeface="Open Sans"/>
              <a:cs typeface="Open Sans"/>
              <a:sym typeface="Open Sans"/>
            </a:endParaRPr>
          </a:p>
        </p:txBody>
      </p:sp>
      <p:sp>
        <p:nvSpPr>
          <p:cNvPr id="119" name="Google Shape;119;p18"/>
          <p:cNvSpPr/>
          <p:nvPr/>
        </p:nvSpPr>
        <p:spPr>
          <a:xfrm>
            <a:off x="380200" y="2980553"/>
            <a:ext cx="8418900" cy="619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380200" y="3737282"/>
            <a:ext cx="8418900" cy="619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txBox="1"/>
          <p:nvPr/>
        </p:nvSpPr>
        <p:spPr>
          <a:xfrm>
            <a:off x="699050" y="2223825"/>
            <a:ext cx="2215500" cy="236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Open Sans"/>
                <a:ea typeface="Open Sans"/>
                <a:cs typeface="Open Sans"/>
                <a:sym typeface="Open Sans"/>
              </a:rPr>
              <a:t>Responde preguntas concretas</a:t>
            </a:r>
            <a:endParaRPr>
              <a:latin typeface="Open Sans"/>
              <a:ea typeface="Open Sans"/>
              <a:cs typeface="Open Sans"/>
              <a:sym typeface="Open Sans"/>
            </a:endParaRPr>
          </a:p>
          <a:p>
            <a:pPr indent="0" lvl="0" marL="0" rtl="0" algn="ctr">
              <a:spcBef>
                <a:spcPts val="2500"/>
              </a:spcBef>
              <a:spcAft>
                <a:spcPts val="0"/>
              </a:spcAft>
              <a:buNone/>
            </a:pPr>
            <a:r>
              <a:rPr lang="es">
                <a:latin typeface="Open Sans"/>
                <a:ea typeface="Open Sans"/>
                <a:cs typeface="Open Sans"/>
                <a:sym typeface="Open Sans"/>
              </a:rPr>
              <a:t>Guiado por la intuición del analista</a:t>
            </a:r>
            <a:endParaRPr>
              <a:latin typeface="Open Sans"/>
              <a:ea typeface="Open Sans"/>
              <a:cs typeface="Open Sans"/>
              <a:sym typeface="Open Sans"/>
            </a:endParaRPr>
          </a:p>
          <a:p>
            <a:pPr indent="0" lvl="0" marL="0" rtl="0" algn="ctr">
              <a:spcBef>
                <a:spcPts val="2500"/>
              </a:spcBef>
              <a:spcAft>
                <a:spcPts val="0"/>
              </a:spcAft>
              <a:buNone/>
            </a:pPr>
            <a:r>
              <a:rPr lang="es">
                <a:latin typeface="Open Sans"/>
                <a:ea typeface="Open Sans"/>
                <a:cs typeface="Open Sans"/>
                <a:sym typeface="Open Sans"/>
              </a:rPr>
              <a:t>Sobre grandes datos, pero a pequeña escala</a:t>
            </a:r>
            <a:endParaRPr>
              <a:latin typeface="Open Sans"/>
              <a:ea typeface="Open Sans"/>
              <a:cs typeface="Open Sans"/>
              <a:sym typeface="Open Sans"/>
            </a:endParaRPr>
          </a:p>
          <a:p>
            <a:pPr indent="0" lvl="0" marL="0" rtl="0" algn="ctr">
              <a:spcBef>
                <a:spcPts val="2500"/>
              </a:spcBef>
              <a:spcAft>
                <a:spcPts val="2500"/>
              </a:spcAft>
              <a:buNone/>
            </a:pPr>
            <a:r>
              <a:t/>
            </a:r>
            <a:endParaRPr>
              <a:latin typeface="Open Sans"/>
              <a:ea typeface="Open Sans"/>
              <a:cs typeface="Open Sans"/>
              <a:sym typeface="Open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7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Variable Aleatoria</a:t>
            </a:r>
            <a:endParaRPr b="1" sz="3000">
              <a:latin typeface="Open Sans"/>
              <a:ea typeface="Open Sans"/>
              <a:cs typeface="Open Sans"/>
              <a:sym typeface="Open Sans"/>
            </a:endParaRPr>
          </a:p>
        </p:txBody>
      </p:sp>
      <p:pic>
        <p:nvPicPr>
          <p:cNvPr id="532" name="Google Shape;532;p72"/>
          <p:cNvPicPr preferRelativeResize="0"/>
          <p:nvPr/>
        </p:nvPicPr>
        <p:blipFill>
          <a:blip r:embed="rId3">
            <a:alphaModFix/>
          </a:blip>
          <a:stretch>
            <a:fillRect/>
          </a:stretch>
        </p:blipFill>
        <p:spPr>
          <a:xfrm>
            <a:off x="492583" y="1424645"/>
            <a:ext cx="7729266" cy="822881"/>
          </a:xfrm>
          <a:prstGeom prst="rect">
            <a:avLst/>
          </a:prstGeom>
          <a:noFill/>
          <a:ln>
            <a:noFill/>
          </a:ln>
        </p:spPr>
      </p:pic>
      <p:sp>
        <p:nvSpPr>
          <p:cNvPr id="533" name="Google Shape;533;p72"/>
          <p:cNvSpPr txBox="1"/>
          <p:nvPr>
            <p:ph idx="1" type="body"/>
          </p:nvPr>
        </p:nvSpPr>
        <p:spPr>
          <a:xfrm>
            <a:off x="261600" y="2247525"/>
            <a:ext cx="4506000" cy="822900"/>
          </a:xfrm>
          <a:prstGeom prst="rect">
            <a:avLst/>
          </a:prstGeom>
        </p:spPr>
        <p:txBody>
          <a:bodyPr anchorCtr="0" anchor="t" bIns="91425" lIns="91425" spcFirstLastPara="1" rIns="91425" wrap="square" tIns="91425">
            <a:noAutofit/>
          </a:bodyPr>
          <a:lstStyle/>
          <a:p>
            <a:pPr indent="0" lvl="0" marL="0" rtl="0" algn="l">
              <a:spcBef>
                <a:spcPts val="0"/>
              </a:spcBef>
              <a:spcAft>
                <a:spcPts val="1400"/>
              </a:spcAft>
              <a:buNone/>
            </a:pPr>
            <a:r>
              <a:rPr lang="es" sz="2200"/>
              <a:t>Proporción de la muestra tal que X=k, estima la probabilidad P(X=k), p/ k=0,1,2,3 </a:t>
            </a:r>
            <a:endParaRPr sz="2200">
              <a:highlight>
                <a:srgbClr val="FF9900"/>
              </a:highlight>
            </a:endParaRPr>
          </a:p>
        </p:txBody>
      </p:sp>
      <p:pic>
        <p:nvPicPr>
          <p:cNvPr id="534" name="Google Shape;534;p72"/>
          <p:cNvPicPr preferRelativeResize="0"/>
          <p:nvPr/>
        </p:nvPicPr>
        <p:blipFill>
          <a:blip r:embed="rId4">
            <a:alphaModFix/>
          </a:blip>
          <a:stretch>
            <a:fillRect/>
          </a:stretch>
        </p:blipFill>
        <p:spPr>
          <a:xfrm>
            <a:off x="4568775" y="2474000"/>
            <a:ext cx="4122450" cy="2650150"/>
          </a:xfrm>
          <a:prstGeom prst="rect">
            <a:avLst/>
          </a:prstGeom>
          <a:noFill/>
          <a:ln>
            <a:noFill/>
          </a:ln>
        </p:spPr>
      </p:pic>
      <p:sp>
        <p:nvSpPr>
          <p:cNvPr id="535" name="Google Shape;535;p72"/>
          <p:cNvSpPr txBox="1"/>
          <p:nvPr/>
        </p:nvSpPr>
        <p:spPr>
          <a:xfrm>
            <a:off x="228600" y="4114800"/>
            <a:ext cx="4572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400"/>
              </a:spcAft>
              <a:buNone/>
            </a:pPr>
            <a:r>
              <a:rPr lang="es" sz="2200">
                <a:solidFill>
                  <a:schemeClr val="dk1"/>
                </a:solidFill>
                <a:latin typeface="Open Sans"/>
                <a:ea typeface="Open Sans"/>
                <a:cs typeface="Open Sans"/>
                <a:sym typeface="Open Sans"/>
              </a:rPr>
              <a:t>caso especial de la distribución Binomial B(p,n)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1000"/>
                                        <p:tgtEl>
                                          <p:spTgt spid="5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7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Distribución binomial </a:t>
            </a:r>
            <a:endParaRPr b="1" sz="3000">
              <a:latin typeface="Open Sans"/>
              <a:ea typeface="Open Sans"/>
              <a:cs typeface="Open Sans"/>
              <a:sym typeface="Open Sans"/>
            </a:endParaRPr>
          </a:p>
        </p:txBody>
      </p:sp>
      <p:sp>
        <p:nvSpPr>
          <p:cNvPr id="541" name="Google Shape;541;p73"/>
          <p:cNvSpPr txBox="1"/>
          <p:nvPr>
            <p:ph idx="1" type="body"/>
          </p:nvPr>
        </p:nvSpPr>
        <p:spPr>
          <a:xfrm>
            <a:off x="463900" y="1401700"/>
            <a:ext cx="9011100" cy="23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Sea X la v. a. discreta que modela la cantidad de “éxitos” en una n-upla, donde p es la probabilidad de “éxito” </a:t>
            </a:r>
            <a:endParaRPr sz="2400"/>
          </a:p>
          <a:p>
            <a:pPr indent="0" lvl="0" marL="0" rtl="0" algn="l">
              <a:spcBef>
                <a:spcPts val="1400"/>
              </a:spcBef>
              <a:spcAft>
                <a:spcPts val="0"/>
              </a:spcAft>
              <a:buNone/>
            </a:pPr>
            <a:r>
              <a:rPr lang="es" sz="2400"/>
              <a:t>P(X</a:t>
            </a:r>
            <a:r>
              <a:rPr lang="es" sz="2400"/>
              <a:t>=k</a:t>
            </a:r>
            <a:r>
              <a:rPr lang="es" sz="2400"/>
              <a:t>)= n!/(n-k)! k! p</a:t>
            </a:r>
            <a:r>
              <a:rPr baseline="30000" lang="es" sz="2400"/>
              <a:t>k</a:t>
            </a:r>
            <a:r>
              <a:rPr lang="es" sz="2400"/>
              <a:t> (1-p)</a:t>
            </a:r>
            <a:r>
              <a:rPr baseline="30000" lang="es" sz="2400"/>
              <a:t>(n-k)</a:t>
            </a:r>
            <a:endParaRPr baseline="30000" sz="2400"/>
          </a:p>
          <a:p>
            <a:pPr indent="0" lvl="0" marL="0" rtl="0" algn="l">
              <a:spcBef>
                <a:spcPts val="1400"/>
              </a:spcBef>
              <a:spcAft>
                <a:spcPts val="0"/>
              </a:spcAft>
              <a:buNone/>
            </a:pPr>
            <a:r>
              <a:rPr lang="es" sz="2000">
                <a:solidFill>
                  <a:srgbClr val="155B54"/>
                </a:solidFill>
              </a:rPr>
              <a:t>p y n parámetros (con 0≤p≤1 y n número natural). k=0,1,...,n</a:t>
            </a:r>
            <a:endParaRPr sz="2000">
              <a:solidFill>
                <a:srgbClr val="155B54"/>
              </a:solidFill>
            </a:endParaRPr>
          </a:p>
          <a:p>
            <a:pPr indent="0" lvl="0" marL="0" rtl="0" algn="l">
              <a:spcBef>
                <a:spcPts val="1400"/>
              </a:spcBef>
              <a:spcAft>
                <a:spcPts val="0"/>
              </a:spcAft>
              <a:buClr>
                <a:schemeClr val="dk1"/>
              </a:buClr>
              <a:buSzPts val="1100"/>
              <a:buFont typeface="Arial"/>
              <a:buNone/>
            </a:pPr>
            <a:r>
              <a:rPr lang="es" sz="2400"/>
              <a:t>Notación X∼B(n,p)</a:t>
            </a:r>
            <a:endParaRPr sz="2000">
              <a:solidFill>
                <a:srgbClr val="155B54"/>
              </a:solidFill>
            </a:endParaRPr>
          </a:p>
          <a:p>
            <a:pPr indent="0" lvl="0" marL="0" rtl="0" algn="l">
              <a:spcBef>
                <a:spcPts val="1400"/>
              </a:spcBef>
              <a:spcAft>
                <a:spcPts val="1400"/>
              </a:spcAft>
              <a:buNone/>
            </a:pPr>
            <a:r>
              <a:t/>
            </a:r>
            <a:endParaRPr sz="20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7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Distribución binomial </a:t>
            </a:r>
            <a:endParaRPr b="1" sz="3000">
              <a:latin typeface="Open Sans"/>
              <a:ea typeface="Open Sans"/>
              <a:cs typeface="Open Sans"/>
              <a:sym typeface="Open Sans"/>
            </a:endParaRPr>
          </a:p>
        </p:txBody>
      </p:sp>
      <p:pic>
        <p:nvPicPr>
          <p:cNvPr id="547" name="Google Shape;547;p74"/>
          <p:cNvPicPr preferRelativeResize="0"/>
          <p:nvPr/>
        </p:nvPicPr>
        <p:blipFill>
          <a:blip r:embed="rId3">
            <a:alphaModFix/>
          </a:blip>
          <a:stretch>
            <a:fillRect/>
          </a:stretch>
        </p:blipFill>
        <p:spPr>
          <a:xfrm>
            <a:off x="1953750" y="1160975"/>
            <a:ext cx="5881875" cy="3424450"/>
          </a:xfrm>
          <a:prstGeom prst="rect">
            <a:avLst/>
          </a:prstGeom>
          <a:noFill/>
          <a:ln>
            <a:noFill/>
          </a:ln>
        </p:spPr>
      </p:pic>
      <p:sp>
        <p:nvSpPr>
          <p:cNvPr id="548" name="Google Shape;548;p74"/>
          <p:cNvSpPr txBox="1"/>
          <p:nvPr>
            <p:ph idx="1" type="body"/>
          </p:nvPr>
        </p:nvSpPr>
        <p:spPr>
          <a:xfrm>
            <a:off x="446925" y="2366425"/>
            <a:ext cx="90111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P(X=k)=</a:t>
            </a:r>
            <a:endParaRPr sz="2400"/>
          </a:p>
          <a:p>
            <a:pPr indent="0" lvl="0" marL="0" rtl="0" algn="l">
              <a:spcBef>
                <a:spcPts val="1400"/>
              </a:spcBef>
              <a:spcAft>
                <a:spcPts val="0"/>
              </a:spcAft>
              <a:buNone/>
            </a:pPr>
            <a:r>
              <a:t/>
            </a:r>
            <a:endParaRPr sz="2400"/>
          </a:p>
          <a:p>
            <a:pPr indent="0" lvl="0" marL="0" rtl="0" algn="l">
              <a:spcBef>
                <a:spcPts val="1400"/>
              </a:spcBef>
              <a:spcAft>
                <a:spcPts val="0"/>
              </a:spcAft>
              <a:buNone/>
            </a:pPr>
            <a:r>
              <a:rPr lang="es" sz="2400"/>
              <a:t>densidad</a:t>
            </a:r>
            <a:endParaRPr sz="2400"/>
          </a:p>
          <a:p>
            <a:pPr indent="0" lvl="0" marL="0" rtl="0" algn="l">
              <a:spcBef>
                <a:spcPts val="1400"/>
              </a:spcBef>
              <a:spcAft>
                <a:spcPts val="0"/>
              </a:spcAft>
              <a:buClr>
                <a:schemeClr val="dk1"/>
              </a:buClr>
              <a:buSzPts val="1100"/>
              <a:buFont typeface="Arial"/>
              <a:buNone/>
            </a:pPr>
            <a:r>
              <a:rPr lang="es" sz="2400"/>
              <a:t>X∼B(n,p)</a:t>
            </a:r>
            <a:endParaRPr sz="2400"/>
          </a:p>
          <a:p>
            <a:pPr indent="0" lvl="0" marL="0" rtl="0" algn="l">
              <a:spcBef>
                <a:spcPts val="1400"/>
              </a:spcBef>
              <a:spcAft>
                <a:spcPts val="1400"/>
              </a:spcAft>
              <a:buNone/>
            </a:pPr>
            <a:r>
              <a:t/>
            </a:r>
            <a:endParaRPr sz="2400"/>
          </a:p>
        </p:txBody>
      </p:sp>
      <p:sp>
        <p:nvSpPr>
          <p:cNvPr id="549" name="Google Shape;549;p74"/>
          <p:cNvSpPr txBox="1"/>
          <p:nvPr/>
        </p:nvSpPr>
        <p:spPr>
          <a:xfrm>
            <a:off x="7881925" y="412515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400"/>
              </a:spcAft>
              <a:buNone/>
            </a:pPr>
            <a:r>
              <a:rPr lang="es" sz="2400">
                <a:solidFill>
                  <a:schemeClr val="dk1"/>
                </a:solidFill>
                <a:latin typeface="Open Sans"/>
                <a:ea typeface="Open Sans"/>
                <a:cs typeface="Open Sans"/>
                <a:sym typeface="Open Sans"/>
              </a:rPr>
              <a:t>k</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7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Distribución Hipergeométrica</a:t>
            </a:r>
            <a:endParaRPr b="1" sz="3000">
              <a:latin typeface="Open Sans"/>
              <a:ea typeface="Open Sans"/>
              <a:cs typeface="Open Sans"/>
              <a:sym typeface="Open Sans"/>
            </a:endParaRPr>
          </a:p>
        </p:txBody>
      </p:sp>
      <p:pic>
        <p:nvPicPr>
          <p:cNvPr id="555" name="Google Shape;555;p75"/>
          <p:cNvPicPr preferRelativeResize="0"/>
          <p:nvPr/>
        </p:nvPicPr>
        <p:blipFill>
          <a:blip r:embed="rId3">
            <a:alphaModFix/>
          </a:blip>
          <a:stretch>
            <a:fillRect/>
          </a:stretch>
        </p:blipFill>
        <p:spPr>
          <a:xfrm>
            <a:off x="2691575" y="2603900"/>
            <a:ext cx="5519775" cy="1967350"/>
          </a:xfrm>
          <a:prstGeom prst="rect">
            <a:avLst/>
          </a:prstGeom>
          <a:noFill/>
          <a:ln>
            <a:noFill/>
          </a:ln>
        </p:spPr>
      </p:pic>
      <p:sp>
        <p:nvSpPr>
          <p:cNvPr id="556" name="Google Shape;556;p75"/>
          <p:cNvSpPr txBox="1"/>
          <p:nvPr>
            <p:ph idx="1" type="body"/>
          </p:nvPr>
        </p:nvSpPr>
        <p:spPr>
          <a:xfrm>
            <a:off x="160875" y="1212675"/>
            <a:ext cx="90111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X v.a. discreta que modela la cantidad de éxitos en una muestra sin reposición aleatoria de tamaño n extraída de una población compuesta de M éxitos y (N - M) fallas,</a:t>
            </a:r>
            <a:endParaRPr sz="2400"/>
          </a:p>
          <a:p>
            <a:pPr indent="0" lvl="0" marL="0" rtl="0" algn="l">
              <a:spcBef>
                <a:spcPts val="1400"/>
              </a:spcBef>
              <a:spcAft>
                <a:spcPts val="0"/>
              </a:spcAft>
              <a:buNone/>
            </a:pPr>
            <a:r>
              <a:t/>
            </a:r>
            <a:endParaRPr sz="2400"/>
          </a:p>
          <a:p>
            <a:pPr indent="0" lvl="0" marL="0" rtl="0" algn="l">
              <a:spcBef>
                <a:spcPts val="1400"/>
              </a:spcBef>
              <a:spcAft>
                <a:spcPts val="0"/>
              </a:spcAft>
              <a:buNone/>
            </a:pPr>
            <a:r>
              <a:rPr lang="es"/>
              <a:t>F</a:t>
            </a:r>
            <a:r>
              <a:rPr lang="es"/>
              <a:t>unción densidad:</a:t>
            </a:r>
            <a:endParaRPr/>
          </a:p>
          <a:p>
            <a:pPr indent="0" lvl="0" marL="0" rtl="0" algn="l">
              <a:spcBef>
                <a:spcPts val="1400"/>
              </a:spcBef>
              <a:spcAft>
                <a:spcPts val="0"/>
              </a:spcAft>
              <a:buNone/>
            </a:pPr>
            <a:r>
              <a:t/>
            </a:r>
            <a:endParaRPr sz="2600"/>
          </a:p>
          <a:p>
            <a:pPr indent="0" lvl="0" marL="0" rtl="0" algn="l">
              <a:spcBef>
                <a:spcPts val="1400"/>
              </a:spcBef>
              <a:spcAft>
                <a:spcPts val="0"/>
              </a:spcAft>
              <a:buNone/>
            </a:pPr>
            <a:r>
              <a:rPr lang="es"/>
              <a:t>con x  tal que  máx(0, n - N +  M) ≤x ≤ mín(n, M).</a:t>
            </a:r>
            <a:endParaRPr/>
          </a:p>
          <a:p>
            <a:pPr indent="0" lvl="0" marL="0" rtl="0" algn="l">
              <a:spcBef>
                <a:spcPts val="1400"/>
              </a:spcBef>
              <a:spcAft>
                <a:spcPts val="14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76"/>
          <p:cNvSpPr txBox="1"/>
          <p:nvPr>
            <p:ph type="title"/>
          </p:nvPr>
        </p:nvSpPr>
        <p:spPr>
          <a:xfrm>
            <a:off x="311700" y="315925"/>
            <a:ext cx="86535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Distribución Uniforme</a:t>
            </a:r>
            <a:endParaRPr/>
          </a:p>
        </p:txBody>
      </p:sp>
      <p:sp>
        <p:nvSpPr>
          <p:cNvPr id="562" name="Google Shape;562;p76"/>
          <p:cNvSpPr txBox="1"/>
          <p:nvPr>
            <p:ph idx="1" type="body"/>
          </p:nvPr>
        </p:nvSpPr>
        <p:spPr>
          <a:xfrm>
            <a:off x="311700" y="1225225"/>
            <a:ext cx="8520600" cy="138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X v.a. tiene </a:t>
            </a:r>
            <a:r>
              <a:rPr b="1" lang="es">
                <a:solidFill>
                  <a:srgbClr val="155B54"/>
                </a:solidFill>
              </a:rPr>
              <a:t>distribución uniforme</a:t>
            </a:r>
            <a:r>
              <a:rPr lang="es"/>
              <a:t> si su función </a:t>
            </a:r>
            <a:r>
              <a:rPr b="1" lang="es">
                <a:solidFill>
                  <a:srgbClr val="155B54"/>
                </a:solidFill>
              </a:rPr>
              <a:t>densidad</a:t>
            </a:r>
            <a:r>
              <a:rPr lang="es"/>
              <a:t> es</a:t>
            </a:r>
            <a:endParaRPr/>
          </a:p>
          <a:p>
            <a:pPr indent="0" lvl="0" marL="0" rtl="0" algn="l">
              <a:spcBef>
                <a:spcPts val="1600"/>
              </a:spcBef>
              <a:spcAft>
                <a:spcPts val="1600"/>
              </a:spcAft>
              <a:buNone/>
            </a:pPr>
            <a:r>
              <a:rPr lang="es"/>
              <a:t> f(t)=1/(b-a) si a</a:t>
            </a:r>
            <a:r>
              <a:rPr lang="es"/>
              <a:t> ≤ </a:t>
            </a:r>
            <a:r>
              <a:rPr lang="es"/>
              <a:t>t</a:t>
            </a:r>
            <a:r>
              <a:rPr lang="es"/>
              <a:t> ≤ </a:t>
            </a:r>
            <a:r>
              <a:rPr lang="es"/>
              <a:t>b, 0 c.c.</a:t>
            </a:r>
            <a:endParaRPr/>
          </a:p>
        </p:txBody>
      </p:sp>
      <p:sp>
        <p:nvSpPr>
          <p:cNvPr id="563" name="Google Shape;563;p76"/>
          <p:cNvSpPr txBox="1"/>
          <p:nvPr/>
        </p:nvSpPr>
        <p:spPr>
          <a:xfrm>
            <a:off x="4193975" y="3479450"/>
            <a:ext cx="4999800" cy="108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2000">
                <a:solidFill>
                  <a:schemeClr val="dk1"/>
                </a:solidFill>
                <a:latin typeface="Open Sans"/>
                <a:ea typeface="Open Sans"/>
                <a:cs typeface="Open Sans"/>
                <a:sym typeface="Open Sans"/>
              </a:rPr>
              <a:t>Notación X~U(a,b),  a&lt;b parámetros</a:t>
            </a:r>
            <a:endParaRPr sz="2000">
              <a:solidFill>
                <a:schemeClr val="dk1"/>
              </a:solidFill>
              <a:latin typeface="Open Sans"/>
              <a:ea typeface="Open Sans"/>
              <a:cs typeface="Open Sans"/>
              <a:sym typeface="Open Sans"/>
            </a:endParaRPr>
          </a:p>
          <a:p>
            <a:pPr indent="0" lvl="0" marL="0" rtl="0" algn="l">
              <a:lnSpc>
                <a:spcPct val="115000"/>
              </a:lnSpc>
              <a:spcBef>
                <a:spcPts val="1600"/>
              </a:spcBef>
              <a:spcAft>
                <a:spcPts val="1600"/>
              </a:spcAft>
              <a:buNone/>
            </a:pPr>
            <a:r>
              <a:t/>
            </a:r>
            <a:endParaRPr sz="2000">
              <a:solidFill>
                <a:srgbClr val="249C90"/>
              </a:solidFill>
              <a:latin typeface="Open Sans"/>
              <a:ea typeface="Open Sans"/>
              <a:cs typeface="Open Sans"/>
              <a:sym typeface="Open Sans"/>
            </a:endParaRPr>
          </a:p>
        </p:txBody>
      </p:sp>
      <p:pic>
        <p:nvPicPr>
          <p:cNvPr id="564" name="Google Shape;564;p76"/>
          <p:cNvPicPr preferRelativeResize="0"/>
          <p:nvPr/>
        </p:nvPicPr>
        <p:blipFill>
          <a:blip r:embed="rId3">
            <a:alphaModFix/>
          </a:blip>
          <a:stretch>
            <a:fillRect/>
          </a:stretch>
        </p:blipFill>
        <p:spPr>
          <a:xfrm>
            <a:off x="381000" y="2188525"/>
            <a:ext cx="3700375" cy="277527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7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Distribución Normal o Gaussiana</a:t>
            </a:r>
            <a:endParaRPr/>
          </a:p>
        </p:txBody>
      </p:sp>
      <p:sp>
        <p:nvSpPr>
          <p:cNvPr id="570" name="Google Shape;570;p7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X v.a. continua tiene distribución normal (Gaussiana) si su función de densidad es la siguiente: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Con μ∊R y σ</a:t>
            </a:r>
            <a:r>
              <a:rPr baseline="30000" lang="es"/>
              <a:t>2</a:t>
            </a:r>
            <a:r>
              <a:rPr lang="es"/>
              <a:t> ∊(0,∞)</a:t>
            </a:r>
            <a:endParaRPr/>
          </a:p>
          <a:p>
            <a:pPr indent="0" lvl="0" marL="0" rtl="0" algn="l">
              <a:spcBef>
                <a:spcPts val="1600"/>
              </a:spcBef>
              <a:spcAft>
                <a:spcPts val="0"/>
              </a:spcAft>
              <a:buNone/>
            </a:pPr>
            <a:r>
              <a:rPr lang="es"/>
              <a:t>parámetros</a:t>
            </a:r>
            <a:endParaRPr/>
          </a:p>
          <a:p>
            <a:pPr indent="0" lvl="0" marL="0" rtl="0" algn="l">
              <a:spcBef>
                <a:spcPts val="1600"/>
              </a:spcBef>
              <a:spcAft>
                <a:spcPts val="1600"/>
              </a:spcAft>
              <a:buNone/>
            </a:pPr>
            <a:r>
              <a:rPr lang="es"/>
              <a:t>Notación X~N(</a:t>
            </a:r>
            <a:r>
              <a:rPr lang="es"/>
              <a:t>μ,σ</a:t>
            </a:r>
            <a:r>
              <a:rPr baseline="30000" lang="es"/>
              <a:t>2</a:t>
            </a:r>
            <a:r>
              <a:rPr lang="es"/>
              <a:t>)</a:t>
            </a:r>
            <a:endParaRPr/>
          </a:p>
        </p:txBody>
      </p:sp>
      <p:sp>
        <p:nvSpPr>
          <p:cNvPr id="571" name="Google Shape;571;p77"/>
          <p:cNvSpPr txBox="1"/>
          <p:nvPr/>
        </p:nvSpPr>
        <p:spPr>
          <a:xfrm>
            <a:off x="5798750" y="3744225"/>
            <a:ext cx="350400" cy="56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1800">
                <a:solidFill>
                  <a:srgbClr val="020202"/>
                </a:solidFill>
                <a:latin typeface="Open Sans"/>
                <a:ea typeface="Open Sans"/>
                <a:cs typeface="Open Sans"/>
                <a:sym typeface="Open Sans"/>
              </a:rPr>
              <a:t>μ</a:t>
            </a:r>
            <a:endParaRPr>
              <a:solidFill>
                <a:srgbClr val="020202"/>
              </a:solidFill>
            </a:endParaRPr>
          </a:p>
        </p:txBody>
      </p:sp>
      <p:pic>
        <p:nvPicPr>
          <p:cNvPr id="572" name="Google Shape;572;p77"/>
          <p:cNvPicPr preferRelativeResize="0"/>
          <p:nvPr/>
        </p:nvPicPr>
        <p:blipFill>
          <a:blip r:embed="rId3">
            <a:alphaModFix/>
          </a:blip>
          <a:stretch>
            <a:fillRect/>
          </a:stretch>
        </p:blipFill>
        <p:spPr>
          <a:xfrm>
            <a:off x="3201052" y="1694250"/>
            <a:ext cx="5742923" cy="33540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7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Distribución Normal o Gaussiana</a:t>
            </a:r>
            <a:endParaRPr/>
          </a:p>
        </p:txBody>
      </p:sp>
      <p:sp>
        <p:nvSpPr>
          <p:cNvPr id="578" name="Google Shape;578;p78"/>
          <p:cNvSpPr txBox="1"/>
          <p:nvPr>
            <p:ph idx="1" type="body"/>
          </p:nvPr>
        </p:nvSpPr>
        <p:spPr>
          <a:xfrm>
            <a:off x="498475" y="1459263"/>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200"/>
              <a:t>X~N(0,σ</a:t>
            </a:r>
            <a:r>
              <a:rPr baseline="30000" lang="es" sz="2200"/>
              <a:t>2</a:t>
            </a:r>
            <a:r>
              <a:rPr lang="es" sz="2200"/>
              <a:t>)</a:t>
            </a:r>
            <a:endParaRPr sz="2200"/>
          </a:p>
          <a:p>
            <a:pPr indent="0" lvl="0" marL="0" rtl="0" algn="l">
              <a:spcBef>
                <a:spcPts val="1600"/>
              </a:spcBef>
              <a:spcAft>
                <a:spcPts val="0"/>
              </a:spcAft>
              <a:buNone/>
            </a:pPr>
            <a:r>
              <a:t/>
            </a:r>
            <a:endParaRPr sz="2200"/>
          </a:p>
          <a:p>
            <a:pPr indent="0" lvl="0" marL="0" rtl="0" algn="l">
              <a:spcBef>
                <a:spcPts val="1600"/>
              </a:spcBef>
              <a:spcAft>
                <a:spcPts val="0"/>
              </a:spcAft>
              <a:buNone/>
            </a:pPr>
            <a:r>
              <a:rPr lang="es" sz="2200"/>
              <a:t>si además σ</a:t>
            </a:r>
            <a:r>
              <a:rPr baseline="30000" lang="es" sz="2200"/>
              <a:t>2</a:t>
            </a:r>
            <a:r>
              <a:rPr lang="es" sz="2200"/>
              <a:t>=1</a:t>
            </a:r>
            <a:endParaRPr sz="2200"/>
          </a:p>
          <a:p>
            <a:pPr indent="0" lvl="0" marL="0" rtl="0" algn="l">
              <a:spcBef>
                <a:spcPts val="1600"/>
              </a:spcBef>
              <a:spcAft>
                <a:spcPts val="0"/>
              </a:spcAft>
              <a:buNone/>
            </a:pPr>
            <a:r>
              <a:rPr lang="es" sz="2200"/>
              <a:t>X~N(0,1), se dice </a:t>
            </a:r>
            <a:endParaRPr sz="2200"/>
          </a:p>
          <a:p>
            <a:pPr indent="0" lvl="0" marL="0" rtl="0" algn="l">
              <a:spcBef>
                <a:spcPts val="1600"/>
              </a:spcBef>
              <a:spcAft>
                <a:spcPts val="1600"/>
              </a:spcAft>
              <a:buClr>
                <a:schemeClr val="dk1"/>
              </a:buClr>
              <a:buSzPts val="1100"/>
              <a:buFont typeface="Arial"/>
              <a:buNone/>
            </a:pPr>
            <a:r>
              <a:rPr lang="es" sz="2200"/>
              <a:t>Normal Estándar</a:t>
            </a:r>
            <a:endParaRPr sz="2200"/>
          </a:p>
        </p:txBody>
      </p:sp>
      <p:pic>
        <p:nvPicPr>
          <p:cNvPr id="579" name="Google Shape;579;p78"/>
          <p:cNvPicPr preferRelativeResize="0"/>
          <p:nvPr/>
        </p:nvPicPr>
        <p:blipFill>
          <a:blip r:embed="rId3">
            <a:alphaModFix/>
          </a:blip>
          <a:stretch>
            <a:fillRect/>
          </a:stretch>
        </p:blipFill>
        <p:spPr>
          <a:xfrm>
            <a:off x="3036950" y="1301425"/>
            <a:ext cx="5647299" cy="36696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79"/>
          <p:cNvSpPr txBox="1"/>
          <p:nvPr>
            <p:ph type="title"/>
          </p:nvPr>
        </p:nvSpPr>
        <p:spPr>
          <a:xfrm>
            <a:off x="311700" y="315925"/>
            <a:ext cx="86535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Distribución Exponencial (caso especial de Gamma)</a:t>
            </a:r>
            <a:endParaRPr/>
          </a:p>
        </p:txBody>
      </p:sp>
      <p:sp>
        <p:nvSpPr>
          <p:cNvPr id="585" name="Google Shape;585;p79"/>
          <p:cNvSpPr txBox="1"/>
          <p:nvPr>
            <p:ph idx="1" type="body"/>
          </p:nvPr>
        </p:nvSpPr>
        <p:spPr>
          <a:xfrm>
            <a:off x="311700" y="1225225"/>
            <a:ext cx="8520600" cy="138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X v.a. tiene distribución </a:t>
            </a:r>
            <a:endParaRPr/>
          </a:p>
          <a:p>
            <a:pPr indent="0" lvl="0" marL="0" rtl="0" algn="l">
              <a:spcBef>
                <a:spcPts val="1600"/>
              </a:spcBef>
              <a:spcAft>
                <a:spcPts val="1600"/>
              </a:spcAft>
              <a:buNone/>
            </a:pPr>
            <a:r>
              <a:rPr lang="es"/>
              <a:t>exponencial si su densidad es:</a:t>
            </a:r>
            <a:endParaRPr/>
          </a:p>
        </p:txBody>
      </p:sp>
      <p:pic>
        <p:nvPicPr>
          <p:cNvPr id="586" name="Google Shape;586;p79"/>
          <p:cNvPicPr preferRelativeResize="0"/>
          <p:nvPr/>
        </p:nvPicPr>
        <p:blipFill>
          <a:blip r:embed="rId3">
            <a:alphaModFix/>
          </a:blip>
          <a:stretch>
            <a:fillRect/>
          </a:stretch>
        </p:blipFill>
        <p:spPr>
          <a:xfrm>
            <a:off x="4101060" y="1233499"/>
            <a:ext cx="4766715" cy="1597875"/>
          </a:xfrm>
          <a:prstGeom prst="rect">
            <a:avLst/>
          </a:prstGeom>
          <a:noFill/>
          <a:ln>
            <a:noFill/>
          </a:ln>
        </p:spPr>
      </p:pic>
      <p:pic>
        <p:nvPicPr>
          <p:cNvPr id="587" name="Google Shape;587;p79"/>
          <p:cNvPicPr preferRelativeResize="0"/>
          <p:nvPr/>
        </p:nvPicPr>
        <p:blipFill>
          <a:blip r:embed="rId4">
            <a:alphaModFix/>
          </a:blip>
          <a:stretch>
            <a:fillRect/>
          </a:stretch>
        </p:blipFill>
        <p:spPr>
          <a:xfrm>
            <a:off x="584900" y="2386775"/>
            <a:ext cx="2873250" cy="2637676"/>
          </a:xfrm>
          <a:prstGeom prst="rect">
            <a:avLst/>
          </a:prstGeom>
          <a:noFill/>
          <a:ln>
            <a:noFill/>
          </a:ln>
        </p:spPr>
      </p:pic>
      <p:sp>
        <p:nvSpPr>
          <p:cNvPr id="588" name="Google Shape;588;p79"/>
          <p:cNvSpPr txBox="1"/>
          <p:nvPr/>
        </p:nvSpPr>
        <p:spPr>
          <a:xfrm>
            <a:off x="3965375" y="3479450"/>
            <a:ext cx="4999800" cy="108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2000">
                <a:solidFill>
                  <a:schemeClr val="dk1"/>
                </a:solidFill>
                <a:latin typeface="Open Sans"/>
                <a:ea typeface="Open Sans"/>
                <a:cs typeface="Open Sans"/>
                <a:sym typeface="Open Sans"/>
              </a:rPr>
              <a:t>Notación X~Exp(λ),  </a:t>
            </a:r>
            <a:r>
              <a:rPr lang="es" sz="2000">
                <a:solidFill>
                  <a:schemeClr val="dk1"/>
                </a:solidFill>
                <a:latin typeface="Open Sans"/>
                <a:ea typeface="Open Sans"/>
                <a:cs typeface="Open Sans"/>
                <a:sym typeface="Open Sans"/>
              </a:rPr>
              <a:t>λ&gt;0</a:t>
            </a:r>
            <a:r>
              <a:rPr lang="es" sz="2000">
                <a:solidFill>
                  <a:schemeClr val="dk1"/>
                </a:solidFill>
                <a:latin typeface="Open Sans"/>
                <a:ea typeface="Open Sans"/>
                <a:cs typeface="Open Sans"/>
                <a:sym typeface="Open Sans"/>
              </a:rPr>
              <a:t> parámetro</a:t>
            </a:r>
            <a:endParaRPr sz="2000">
              <a:solidFill>
                <a:schemeClr val="dk1"/>
              </a:solidFill>
              <a:latin typeface="Open Sans"/>
              <a:ea typeface="Open Sans"/>
              <a:cs typeface="Open Sans"/>
              <a:sym typeface="Open Sans"/>
            </a:endParaRPr>
          </a:p>
          <a:p>
            <a:pPr indent="0" lvl="0" marL="0" rtl="0" algn="l">
              <a:lnSpc>
                <a:spcPct val="115000"/>
              </a:lnSpc>
              <a:spcBef>
                <a:spcPts val="1600"/>
              </a:spcBef>
              <a:spcAft>
                <a:spcPts val="1600"/>
              </a:spcAft>
              <a:buNone/>
            </a:pPr>
            <a:r>
              <a:rPr lang="es" sz="2000">
                <a:solidFill>
                  <a:srgbClr val="249C90"/>
                </a:solidFill>
                <a:latin typeface="Open Sans"/>
                <a:ea typeface="Open Sans"/>
                <a:cs typeface="Open Sans"/>
                <a:sym typeface="Open Sans"/>
              </a:rPr>
              <a:t>suele utilizarse para modelar tiempo de espera</a:t>
            </a:r>
            <a:endParaRPr sz="2000">
              <a:solidFill>
                <a:srgbClr val="249C90"/>
              </a:solidFill>
              <a:latin typeface="Open Sans"/>
              <a:ea typeface="Open Sans"/>
              <a:cs typeface="Open Sans"/>
              <a:sym typeface="Open San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80"/>
          <p:cNvSpPr txBox="1"/>
          <p:nvPr>
            <p:ph type="title"/>
          </p:nvPr>
        </p:nvSpPr>
        <p:spPr>
          <a:xfrm>
            <a:off x="311700" y="315925"/>
            <a:ext cx="88323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Distribución Chi Cuadrado (caso especial de Gamma)</a:t>
            </a:r>
            <a:endParaRPr/>
          </a:p>
        </p:txBody>
      </p:sp>
      <p:sp>
        <p:nvSpPr>
          <p:cNvPr id="594" name="Google Shape;594;p80"/>
          <p:cNvSpPr txBox="1"/>
          <p:nvPr>
            <p:ph idx="1" type="body"/>
          </p:nvPr>
        </p:nvSpPr>
        <p:spPr>
          <a:xfrm>
            <a:off x="311700" y="1225225"/>
            <a:ext cx="8520600" cy="138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000">
                <a:solidFill>
                  <a:srgbClr val="000000"/>
                </a:solidFill>
              </a:rPr>
              <a:t>Diremos la v.a. V tiene </a:t>
            </a:r>
            <a:r>
              <a:rPr lang="es" sz="2000" u="sng">
                <a:solidFill>
                  <a:srgbClr val="000000"/>
                </a:solidFill>
              </a:rPr>
              <a:t>distribució</a:t>
            </a:r>
            <a:r>
              <a:rPr lang="es" sz="2000">
                <a:solidFill>
                  <a:srgbClr val="000000"/>
                </a:solidFill>
              </a:rPr>
              <a:t>n </a:t>
            </a:r>
            <a:r>
              <a:rPr lang="es" sz="2000" u="sng">
                <a:solidFill>
                  <a:srgbClr val="000000"/>
                </a:solidFill>
              </a:rPr>
              <a:t>Chi</a:t>
            </a:r>
            <a:r>
              <a:rPr lang="es" sz="2000">
                <a:solidFill>
                  <a:srgbClr val="000000"/>
                </a:solidFill>
              </a:rPr>
              <a:t>- cuadrado con k grados de libertad. </a:t>
            </a:r>
            <a:r>
              <a:rPr lang="es" sz="2000"/>
              <a:t>Notación V~ </a:t>
            </a:r>
            <a:r>
              <a:rPr lang="es" sz="2400"/>
              <a:t>𝝌</a:t>
            </a:r>
            <a:r>
              <a:rPr baseline="-25000" lang="es" sz="2400"/>
              <a:t>k</a:t>
            </a:r>
            <a:r>
              <a:rPr baseline="30000" lang="es" sz="2400"/>
              <a:t>2</a:t>
            </a:r>
            <a:r>
              <a:rPr lang="es" sz="2000"/>
              <a:t> si su función de densidad está dada por:</a:t>
            </a:r>
            <a:endParaRPr sz="2000"/>
          </a:p>
          <a:p>
            <a:pPr indent="0" lvl="0" marL="0" rtl="0" algn="l">
              <a:spcBef>
                <a:spcPts val="0"/>
              </a:spcBef>
              <a:spcAft>
                <a:spcPts val="0"/>
              </a:spcAft>
              <a:buClr>
                <a:schemeClr val="dk1"/>
              </a:buClr>
              <a:buSzPts val="1100"/>
              <a:buFont typeface="Arial"/>
              <a:buNone/>
            </a:pPr>
            <a:r>
              <a:t/>
            </a:r>
            <a:endParaRPr sz="2000" u="sng">
              <a:solidFill>
                <a:srgbClr val="000000"/>
              </a:solidFill>
            </a:endParaRPr>
          </a:p>
          <a:p>
            <a:pPr indent="0" lvl="0" marL="0" rtl="0" algn="l">
              <a:spcBef>
                <a:spcPts val="0"/>
              </a:spcBef>
              <a:spcAft>
                <a:spcPts val="1600"/>
              </a:spcAft>
              <a:buNone/>
            </a:pPr>
            <a:r>
              <a:t/>
            </a:r>
            <a:endParaRPr sz="2000">
              <a:solidFill>
                <a:srgbClr val="000000"/>
              </a:solidFill>
            </a:endParaRPr>
          </a:p>
        </p:txBody>
      </p:sp>
      <p:sp>
        <p:nvSpPr>
          <p:cNvPr id="595" name="Google Shape;595;p80"/>
          <p:cNvSpPr txBox="1"/>
          <p:nvPr/>
        </p:nvSpPr>
        <p:spPr>
          <a:xfrm>
            <a:off x="3965375" y="3479450"/>
            <a:ext cx="4999800" cy="108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2000">
              <a:solidFill>
                <a:srgbClr val="249C90"/>
              </a:solidFill>
              <a:latin typeface="Open Sans"/>
              <a:ea typeface="Open Sans"/>
              <a:cs typeface="Open Sans"/>
              <a:sym typeface="Open Sans"/>
            </a:endParaRPr>
          </a:p>
        </p:txBody>
      </p:sp>
      <p:pic>
        <p:nvPicPr>
          <p:cNvPr id="596" name="Google Shape;596;p80"/>
          <p:cNvPicPr preferRelativeResize="0"/>
          <p:nvPr/>
        </p:nvPicPr>
        <p:blipFill>
          <a:blip r:embed="rId3">
            <a:alphaModFix/>
          </a:blip>
          <a:stretch>
            <a:fillRect/>
          </a:stretch>
        </p:blipFill>
        <p:spPr>
          <a:xfrm>
            <a:off x="1219200" y="2147442"/>
            <a:ext cx="6602975" cy="2723733"/>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81"/>
          <p:cNvSpPr txBox="1"/>
          <p:nvPr>
            <p:ph type="title"/>
          </p:nvPr>
        </p:nvSpPr>
        <p:spPr>
          <a:xfrm>
            <a:off x="311700" y="315925"/>
            <a:ext cx="88323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Algunas p</a:t>
            </a:r>
            <a:r>
              <a:rPr lang="es"/>
              <a:t>ropiedades de v.a. y su distribución</a:t>
            </a:r>
            <a:endParaRPr/>
          </a:p>
        </p:txBody>
      </p:sp>
      <p:sp>
        <p:nvSpPr>
          <p:cNvPr id="602" name="Google Shape;602;p81"/>
          <p:cNvSpPr txBox="1"/>
          <p:nvPr>
            <p:ph idx="1" type="body"/>
          </p:nvPr>
        </p:nvSpPr>
        <p:spPr>
          <a:xfrm>
            <a:off x="311700" y="1453825"/>
            <a:ext cx="8520600" cy="1389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s" sz="2400">
                <a:solidFill>
                  <a:srgbClr val="000000"/>
                </a:solidFill>
              </a:rPr>
              <a:t>Si </a:t>
            </a:r>
            <a:r>
              <a:rPr lang="es" sz="2400"/>
              <a:t>X〜N(μ,σ</a:t>
            </a:r>
            <a:r>
              <a:rPr baseline="30000" lang="es" sz="2400"/>
              <a:t>2</a:t>
            </a:r>
            <a:r>
              <a:rPr lang="es" sz="2400"/>
              <a:t>) y Z=(X-μ)/σ, entonces Z〜N(0,1)</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Clr>
                <a:srgbClr val="000000"/>
              </a:buClr>
              <a:buSzPts val="2400"/>
              <a:buChar char="●"/>
            </a:pPr>
            <a:r>
              <a:rPr lang="es" sz="2400">
                <a:solidFill>
                  <a:srgbClr val="000000"/>
                </a:solidFill>
              </a:rPr>
              <a:t>Si</a:t>
            </a:r>
            <a:r>
              <a:rPr lang="es" sz="2400">
                <a:solidFill>
                  <a:srgbClr val="000000"/>
                </a:solidFill>
              </a:rPr>
              <a:t> </a:t>
            </a:r>
            <a:r>
              <a:rPr lang="es" sz="2400"/>
              <a:t>Z〜N(0,1), entonces Z</a:t>
            </a:r>
            <a:r>
              <a:rPr baseline="30000" lang="es" sz="2400"/>
              <a:t>2</a:t>
            </a:r>
            <a:r>
              <a:rPr lang="es" sz="2400"/>
              <a:t>〜</a:t>
            </a:r>
            <a:r>
              <a:rPr lang="es" sz="2800"/>
              <a:t>𝝌</a:t>
            </a:r>
            <a:r>
              <a:rPr baseline="-25000" lang="es" sz="2800"/>
              <a:t>1</a:t>
            </a:r>
            <a:r>
              <a:rPr baseline="30000" lang="es" sz="2800"/>
              <a:t>2</a:t>
            </a:r>
            <a:r>
              <a:rPr lang="es" sz="2400"/>
              <a:t> Chi cuadrado con 1 gl</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s" sz="2400"/>
              <a:t>Si X〜Exp(λ), entonces X〜</a:t>
            </a:r>
            <a:r>
              <a:rPr lang="es" sz="2800"/>
              <a:t>𝚪</a:t>
            </a:r>
            <a:r>
              <a:rPr lang="es" sz="2400"/>
              <a:t>(1,λ), dist. Gamma</a:t>
            </a:r>
            <a:endParaRPr sz="2400"/>
          </a:p>
          <a:p>
            <a:pPr indent="-381000" lvl="0" marL="457200" rtl="0" algn="l">
              <a:spcBef>
                <a:spcPts val="1600"/>
              </a:spcBef>
              <a:spcAft>
                <a:spcPts val="0"/>
              </a:spcAft>
              <a:buSzPts val="2400"/>
              <a:buChar char="●"/>
            </a:pPr>
            <a:r>
              <a:rPr lang="es" sz="2400"/>
              <a:t>Si V〜</a:t>
            </a:r>
            <a:r>
              <a:rPr lang="es" sz="2800"/>
              <a:t>𝝌</a:t>
            </a:r>
            <a:r>
              <a:rPr baseline="-25000" lang="es" sz="2800"/>
              <a:t>k</a:t>
            </a:r>
            <a:r>
              <a:rPr baseline="30000" lang="es" sz="2800"/>
              <a:t>2</a:t>
            </a:r>
            <a:r>
              <a:rPr lang="es" sz="2400"/>
              <a:t>, entonces V〜</a:t>
            </a:r>
            <a:r>
              <a:rPr lang="es" sz="2800"/>
              <a:t>𝚪</a:t>
            </a:r>
            <a:r>
              <a:rPr lang="es" sz="2400"/>
              <a:t>(k/2,1/2) dist. Gamma</a:t>
            </a:r>
            <a:endParaRPr sz="2400"/>
          </a:p>
          <a:p>
            <a:pPr indent="0" lvl="0" marL="457200" rtl="0" algn="l">
              <a:spcBef>
                <a:spcPts val="1600"/>
              </a:spcBef>
              <a:spcAft>
                <a:spcPts val="0"/>
              </a:spcAft>
              <a:buNone/>
            </a:pPr>
            <a:r>
              <a:t/>
            </a:r>
            <a:endParaRPr sz="2000"/>
          </a:p>
          <a:p>
            <a:pPr indent="0" lvl="0" marL="0" rtl="0" algn="l">
              <a:spcBef>
                <a:spcPts val="1600"/>
              </a:spcBef>
              <a:spcAft>
                <a:spcPts val="0"/>
              </a:spcAft>
              <a:buNone/>
            </a:pPr>
            <a:r>
              <a:t/>
            </a:r>
            <a:endParaRPr sz="2600"/>
          </a:p>
          <a:p>
            <a:pPr indent="0" lvl="0" marL="0" rtl="0" algn="l">
              <a:spcBef>
                <a:spcPts val="0"/>
              </a:spcBef>
              <a:spcAft>
                <a:spcPts val="0"/>
              </a:spcAft>
              <a:buNone/>
            </a:pPr>
            <a:r>
              <a:t/>
            </a:r>
            <a:endParaRPr sz="2600"/>
          </a:p>
          <a:p>
            <a:pPr indent="0" lvl="0" marL="457200" rtl="0" algn="l">
              <a:spcBef>
                <a:spcPts val="0"/>
              </a:spcBef>
              <a:spcAft>
                <a:spcPts val="0"/>
              </a:spcAft>
              <a:buNone/>
            </a:pPr>
            <a:r>
              <a:t/>
            </a:r>
            <a:endParaRPr sz="2600">
              <a:solidFill>
                <a:srgbClr val="000000"/>
              </a:solidFill>
            </a:endParaRPr>
          </a:p>
          <a:p>
            <a:pPr indent="0" lvl="0" marL="0" rtl="0" algn="l">
              <a:spcBef>
                <a:spcPts val="0"/>
              </a:spcBef>
              <a:spcAft>
                <a:spcPts val="0"/>
              </a:spcAft>
              <a:buNone/>
            </a:pPr>
            <a:r>
              <a:t/>
            </a:r>
            <a:endParaRPr sz="2600">
              <a:solidFill>
                <a:srgbClr val="000000"/>
              </a:solidFill>
            </a:endParaRPr>
          </a:p>
          <a:p>
            <a:pPr indent="0" lvl="0" marL="0" rtl="0" algn="l">
              <a:spcBef>
                <a:spcPts val="0"/>
              </a:spcBef>
              <a:spcAft>
                <a:spcPts val="0"/>
              </a:spcAft>
              <a:buNone/>
            </a:pPr>
            <a:r>
              <a:t/>
            </a:r>
            <a:endParaRPr sz="2600">
              <a:solidFill>
                <a:srgbClr val="000000"/>
              </a:solidFill>
            </a:endParaRPr>
          </a:p>
          <a:p>
            <a:pPr indent="0" lvl="0" marL="0" rtl="0" algn="l">
              <a:spcBef>
                <a:spcPts val="0"/>
              </a:spcBef>
              <a:spcAft>
                <a:spcPts val="1600"/>
              </a:spcAft>
              <a:buNone/>
            </a:pPr>
            <a:r>
              <a:t/>
            </a:r>
            <a:endParaRPr sz="2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p:nvPr/>
        </p:nvSpPr>
        <p:spPr>
          <a:xfrm>
            <a:off x="567000" y="1570075"/>
            <a:ext cx="2457000" cy="3038700"/>
          </a:xfrm>
          <a:prstGeom prst="re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27" name="Google Shape;127;p19"/>
          <p:cNvSpPr/>
          <p:nvPr/>
        </p:nvSpPr>
        <p:spPr>
          <a:xfrm>
            <a:off x="3253751" y="1356400"/>
            <a:ext cx="2671800" cy="3416700"/>
          </a:xfrm>
          <a:prstGeom prst="re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28" name="Google Shape;128;p19"/>
          <p:cNvSpPr/>
          <p:nvPr/>
        </p:nvSpPr>
        <p:spPr>
          <a:xfrm>
            <a:off x="6155300" y="1545531"/>
            <a:ext cx="2457000" cy="3038700"/>
          </a:xfrm>
          <a:prstGeom prst="re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29" name="Google Shape;129;p19"/>
          <p:cNvSpPr/>
          <p:nvPr/>
        </p:nvSpPr>
        <p:spPr>
          <a:xfrm>
            <a:off x="380200" y="2223825"/>
            <a:ext cx="8418900" cy="619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Algunos conceptos</a:t>
            </a:r>
            <a:endParaRPr/>
          </a:p>
        </p:txBody>
      </p:sp>
      <p:sp>
        <p:nvSpPr>
          <p:cNvPr id="131" name="Google Shape;131;p19"/>
          <p:cNvSpPr txBox="1"/>
          <p:nvPr/>
        </p:nvSpPr>
        <p:spPr>
          <a:xfrm>
            <a:off x="750575" y="1684200"/>
            <a:ext cx="20781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pen Sans"/>
                <a:ea typeface="Open Sans"/>
                <a:cs typeface="Open Sans"/>
                <a:sym typeface="Open Sans"/>
              </a:rPr>
              <a:t>Data Analysis</a:t>
            </a:r>
            <a:endParaRPr b="1" sz="1600">
              <a:solidFill>
                <a:srgbClr val="FFFFFF"/>
              </a:solidFill>
              <a:latin typeface="Open Sans"/>
              <a:ea typeface="Open Sans"/>
              <a:cs typeface="Open Sans"/>
              <a:sym typeface="Open Sans"/>
            </a:endParaRPr>
          </a:p>
        </p:txBody>
      </p:sp>
      <p:sp>
        <p:nvSpPr>
          <p:cNvPr id="132" name="Google Shape;132;p19"/>
          <p:cNvSpPr txBox="1"/>
          <p:nvPr/>
        </p:nvSpPr>
        <p:spPr>
          <a:xfrm>
            <a:off x="3550538" y="1608000"/>
            <a:ext cx="20781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FFFFFF"/>
                </a:solidFill>
                <a:latin typeface="Open Sans"/>
                <a:ea typeface="Open Sans"/>
                <a:cs typeface="Open Sans"/>
                <a:sym typeface="Open Sans"/>
              </a:rPr>
              <a:t>Data Science</a:t>
            </a:r>
            <a:endParaRPr b="1" sz="1800">
              <a:solidFill>
                <a:srgbClr val="FFFFFF"/>
              </a:solidFill>
              <a:latin typeface="Open Sans"/>
              <a:ea typeface="Open Sans"/>
              <a:cs typeface="Open Sans"/>
              <a:sym typeface="Open Sans"/>
            </a:endParaRPr>
          </a:p>
        </p:txBody>
      </p:sp>
      <p:sp>
        <p:nvSpPr>
          <p:cNvPr id="133" name="Google Shape;133;p19"/>
          <p:cNvSpPr txBox="1"/>
          <p:nvPr/>
        </p:nvSpPr>
        <p:spPr>
          <a:xfrm>
            <a:off x="6350513" y="1684200"/>
            <a:ext cx="20781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pen Sans"/>
                <a:ea typeface="Open Sans"/>
                <a:cs typeface="Open Sans"/>
                <a:sym typeface="Open Sans"/>
              </a:rPr>
              <a:t>Machine Learning</a:t>
            </a:r>
            <a:endParaRPr b="1" sz="1600">
              <a:solidFill>
                <a:srgbClr val="FFFFFF"/>
              </a:solidFill>
              <a:latin typeface="Open Sans"/>
              <a:ea typeface="Open Sans"/>
              <a:cs typeface="Open Sans"/>
              <a:sym typeface="Open Sans"/>
            </a:endParaRPr>
          </a:p>
        </p:txBody>
      </p:sp>
      <p:sp>
        <p:nvSpPr>
          <p:cNvPr id="134" name="Google Shape;134;p19"/>
          <p:cNvSpPr/>
          <p:nvPr/>
        </p:nvSpPr>
        <p:spPr>
          <a:xfrm>
            <a:off x="380200" y="2980553"/>
            <a:ext cx="8418900" cy="619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380200" y="3737282"/>
            <a:ext cx="8418900" cy="619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txBox="1"/>
          <p:nvPr/>
        </p:nvSpPr>
        <p:spPr>
          <a:xfrm>
            <a:off x="699050" y="2223825"/>
            <a:ext cx="2215500" cy="236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Open Sans"/>
                <a:ea typeface="Open Sans"/>
                <a:cs typeface="Open Sans"/>
                <a:sym typeface="Open Sans"/>
              </a:rPr>
              <a:t>Responde preguntas concretas</a:t>
            </a:r>
            <a:endParaRPr>
              <a:latin typeface="Open Sans"/>
              <a:ea typeface="Open Sans"/>
              <a:cs typeface="Open Sans"/>
              <a:sym typeface="Open Sans"/>
            </a:endParaRPr>
          </a:p>
          <a:p>
            <a:pPr indent="0" lvl="0" marL="0" rtl="0" algn="ctr">
              <a:spcBef>
                <a:spcPts val="2500"/>
              </a:spcBef>
              <a:spcAft>
                <a:spcPts val="0"/>
              </a:spcAft>
              <a:buNone/>
            </a:pPr>
            <a:r>
              <a:rPr lang="es">
                <a:latin typeface="Open Sans"/>
                <a:ea typeface="Open Sans"/>
                <a:cs typeface="Open Sans"/>
                <a:sym typeface="Open Sans"/>
              </a:rPr>
              <a:t>Guiado por la intuición del analista</a:t>
            </a:r>
            <a:endParaRPr>
              <a:latin typeface="Open Sans"/>
              <a:ea typeface="Open Sans"/>
              <a:cs typeface="Open Sans"/>
              <a:sym typeface="Open Sans"/>
            </a:endParaRPr>
          </a:p>
          <a:p>
            <a:pPr indent="0" lvl="0" marL="0" rtl="0" algn="ctr">
              <a:spcBef>
                <a:spcPts val="2500"/>
              </a:spcBef>
              <a:spcAft>
                <a:spcPts val="0"/>
              </a:spcAft>
              <a:buNone/>
            </a:pPr>
            <a:r>
              <a:rPr lang="es">
                <a:latin typeface="Open Sans"/>
                <a:ea typeface="Open Sans"/>
                <a:cs typeface="Open Sans"/>
                <a:sym typeface="Open Sans"/>
              </a:rPr>
              <a:t>Sobre grandes datos, pero a pequeña escala</a:t>
            </a:r>
            <a:endParaRPr>
              <a:latin typeface="Open Sans"/>
              <a:ea typeface="Open Sans"/>
              <a:cs typeface="Open Sans"/>
              <a:sym typeface="Open Sans"/>
            </a:endParaRPr>
          </a:p>
          <a:p>
            <a:pPr indent="0" lvl="0" marL="0" rtl="0" algn="ctr">
              <a:spcBef>
                <a:spcPts val="2500"/>
              </a:spcBef>
              <a:spcAft>
                <a:spcPts val="2500"/>
              </a:spcAft>
              <a:buNone/>
            </a:pPr>
            <a:r>
              <a:t/>
            </a:r>
            <a:endParaRPr>
              <a:latin typeface="Open Sans"/>
              <a:ea typeface="Open Sans"/>
              <a:cs typeface="Open Sans"/>
              <a:sym typeface="Open Sans"/>
            </a:endParaRPr>
          </a:p>
        </p:txBody>
      </p:sp>
      <p:sp>
        <p:nvSpPr>
          <p:cNvPr id="137" name="Google Shape;137;p19"/>
          <p:cNvSpPr txBox="1"/>
          <p:nvPr/>
        </p:nvSpPr>
        <p:spPr>
          <a:xfrm>
            <a:off x="6264600" y="2223825"/>
            <a:ext cx="2215500" cy="236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Open Sans"/>
                <a:ea typeface="Open Sans"/>
                <a:cs typeface="Open Sans"/>
                <a:sym typeface="Open Sans"/>
              </a:rPr>
              <a:t>Busca el mejor modelo que prediga los datos</a:t>
            </a:r>
            <a:endParaRPr>
              <a:latin typeface="Open Sans"/>
              <a:ea typeface="Open Sans"/>
              <a:cs typeface="Open Sans"/>
              <a:sym typeface="Open Sans"/>
            </a:endParaRPr>
          </a:p>
          <a:p>
            <a:pPr indent="0" lvl="0" marL="0" rtl="0" algn="ctr">
              <a:spcBef>
                <a:spcPts val="2500"/>
              </a:spcBef>
              <a:spcAft>
                <a:spcPts val="0"/>
              </a:spcAft>
              <a:buNone/>
            </a:pPr>
            <a:r>
              <a:rPr lang="es">
                <a:latin typeface="Open Sans"/>
                <a:ea typeface="Open Sans"/>
                <a:cs typeface="Open Sans"/>
                <a:sym typeface="Open Sans"/>
              </a:rPr>
              <a:t>Guiado por la teoría de los modelos</a:t>
            </a:r>
            <a:endParaRPr>
              <a:latin typeface="Open Sans"/>
              <a:ea typeface="Open Sans"/>
              <a:cs typeface="Open Sans"/>
              <a:sym typeface="Open Sans"/>
            </a:endParaRPr>
          </a:p>
          <a:p>
            <a:pPr indent="0" lvl="0" marL="0" rtl="0" algn="ctr">
              <a:spcBef>
                <a:spcPts val="2500"/>
              </a:spcBef>
              <a:spcAft>
                <a:spcPts val="0"/>
              </a:spcAft>
              <a:buNone/>
            </a:pPr>
            <a:r>
              <a:rPr lang="es">
                <a:latin typeface="Open Sans"/>
                <a:ea typeface="Open Sans"/>
                <a:cs typeface="Open Sans"/>
                <a:sym typeface="Open Sans"/>
              </a:rPr>
              <a:t>Sobre grandes datos y a gran escala</a:t>
            </a:r>
            <a:endParaRPr>
              <a:latin typeface="Open Sans"/>
              <a:ea typeface="Open Sans"/>
              <a:cs typeface="Open Sans"/>
              <a:sym typeface="Open Sans"/>
            </a:endParaRPr>
          </a:p>
          <a:p>
            <a:pPr indent="0" lvl="0" marL="0" rtl="0" algn="ctr">
              <a:spcBef>
                <a:spcPts val="2500"/>
              </a:spcBef>
              <a:spcAft>
                <a:spcPts val="2500"/>
              </a:spcAft>
              <a:buNone/>
            </a:pPr>
            <a:r>
              <a:t/>
            </a:r>
            <a:endParaRPr>
              <a:latin typeface="Open Sans"/>
              <a:ea typeface="Open Sans"/>
              <a:cs typeface="Open Sans"/>
              <a:sym typeface="Open Sans"/>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Google Shape;607;p82"/>
          <p:cNvSpPr txBox="1"/>
          <p:nvPr>
            <p:ph type="title"/>
          </p:nvPr>
        </p:nvSpPr>
        <p:spPr>
          <a:xfrm>
            <a:off x="751000" y="663725"/>
            <a:ext cx="8693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Población y muestra</a:t>
            </a:r>
            <a:endParaRPr/>
          </a:p>
        </p:txBody>
      </p:sp>
      <p:pic>
        <p:nvPicPr>
          <p:cNvPr id="608" name="Google Shape;608;p82"/>
          <p:cNvPicPr preferRelativeResize="0"/>
          <p:nvPr/>
        </p:nvPicPr>
        <p:blipFill>
          <a:blip r:embed="rId3">
            <a:alphaModFix/>
          </a:blip>
          <a:stretch>
            <a:fillRect/>
          </a:stretch>
        </p:blipFill>
        <p:spPr>
          <a:xfrm>
            <a:off x="6513438" y="2582675"/>
            <a:ext cx="2143125" cy="2143125"/>
          </a:xfrm>
          <a:prstGeom prst="rect">
            <a:avLst/>
          </a:prstGeom>
          <a:noFill/>
          <a:ln>
            <a:noFill/>
          </a:ln>
        </p:spPr>
      </p:pic>
      <p:sp>
        <p:nvSpPr>
          <p:cNvPr id="609" name="Google Shape;609;p82"/>
          <p:cNvSpPr txBox="1"/>
          <p:nvPr/>
        </p:nvSpPr>
        <p:spPr>
          <a:xfrm>
            <a:off x="696325" y="1632425"/>
            <a:ext cx="6694800" cy="27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000">
                <a:solidFill>
                  <a:srgbClr val="1B786E"/>
                </a:solidFill>
                <a:latin typeface="Open Sans"/>
                <a:ea typeface="Open Sans"/>
                <a:cs typeface="Open Sans"/>
                <a:sym typeface="Open Sans"/>
              </a:rPr>
              <a:t>Cuando recogemos los datos muchas veces es imposible relevar la característica de interés de todo el grupo entero (población) o universo, se examina una pequeña parte del grupo, llamada muestra.</a:t>
            </a:r>
            <a:endParaRPr b="1" sz="2000">
              <a:solidFill>
                <a:srgbClr val="1B786E"/>
              </a:solidFill>
              <a:latin typeface="Open Sans"/>
              <a:ea typeface="Open Sans"/>
              <a:cs typeface="Open Sans"/>
              <a:sym typeface="Open Sans"/>
            </a:endParaRPr>
          </a:p>
          <a:p>
            <a:pPr indent="0" lvl="0" marL="0" rtl="0" algn="l">
              <a:lnSpc>
                <a:spcPct val="115000"/>
              </a:lnSpc>
              <a:spcBef>
                <a:spcPts val="0"/>
              </a:spcBef>
              <a:spcAft>
                <a:spcPts val="1600"/>
              </a:spcAft>
              <a:buNone/>
            </a:pPr>
            <a:r>
              <a:rPr lang="es" sz="2000">
                <a:solidFill>
                  <a:schemeClr val="dk1"/>
                </a:solidFill>
                <a:latin typeface="Open Sans"/>
                <a:ea typeface="Open Sans"/>
                <a:cs typeface="Open Sans"/>
                <a:sym typeface="Open Sans"/>
              </a:rPr>
              <a:t>Se denotan los n datos de una muestra: x</a:t>
            </a:r>
            <a:r>
              <a:rPr baseline="-25000" lang="es" sz="2000">
                <a:solidFill>
                  <a:schemeClr val="dk1"/>
                </a:solidFill>
                <a:latin typeface="Open Sans"/>
                <a:ea typeface="Open Sans"/>
                <a:cs typeface="Open Sans"/>
                <a:sym typeface="Open Sans"/>
              </a:rPr>
              <a:t>1</a:t>
            </a:r>
            <a:r>
              <a:rPr lang="es" sz="2000">
                <a:solidFill>
                  <a:schemeClr val="dk1"/>
                </a:solidFill>
                <a:latin typeface="Open Sans"/>
                <a:ea typeface="Open Sans"/>
                <a:cs typeface="Open Sans"/>
                <a:sym typeface="Open Sans"/>
              </a:rPr>
              <a:t>,...x</a:t>
            </a:r>
            <a:r>
              <a:rPr baseline="-25000" lang="es" sz="2000">
                <a:solidFill>
                  <a:schemeClr val="dk1"/>
                </a:solidFill>
                <a:latin typeface="Open Sans"/>
                <a:ea typeface="Open Sans"/>
                <a:cs typeface="Open Sans"/>
                <a:sym typeface="Open Sans"/>
              </a:rPr>
              <a:t>n</a:t>
            </a:r>
            <a:r>
              <a:rPr lang="es" sz="2000">
                <a:solidFill>
                  <a:schemeClr val="dk1"/>
                </a:solidFill>
                <a:latin typeface="Open Sans"/>
                <a:ea typeface="Open Sans"/>
                <a:cs typeface="Open Sans"/>
                <a:sym typeface="Open Sans"/>
              </a:rPr>
              <a:t> (observaciones de la v.a. X)</a:t>
            </a:r>
            <a:endParaRPr sz="2000">
              <a:latin typeface="Open Sans"/>
              <a:ea typeface="Open Sans"/>
              <a:cs typeface="Open Sans"/>
              <a:sym typeface="Open San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p83"/>
          <p:cNvSpPr txBox="1"/>
          <p:nvPr>
            <p:ph type="title"/>
          </p:nvPr>
        </p:nvSpPr>
        <p:spPr>
          <a:xfrm>
            <a:off x="490250" y="450150"/>
            <a:ext cx="798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Demo con Notebook </a:t>
            </a:r>
            <a:endParaRPr/>
          </a:p>
          <a:p>
            <a:pPr indent="0" lvl="0" marL="0" rtl="0" algn="l">
              <a:spcBef>
                <a:spcPts val="0"/>
              </a:spcBef>
              <a:spcAft>
                <a:spcPts val="0"/>
              </a:spcAft>
              <a:buNone/>
            </a:pPr>
            <a:r>
              <a:rPr lang="es" sz="3600"/>
              <a:t>05_distribuciones.ipynb</a:t>
            </a:r>
            <a:r>
              <a:rPr lang="es" sz="3600"/>
              <a:t> </a:t>
            </a:r>
            <a:r>
              <a:rPr lang="es" sz="3400"/>
              <a:t>[</a:t>
            </a:r>
            <a:r>
              <a:rPr lang="es" sz="3400" u="sng">
                <a:solidFill>
                  <a:schemeClr val="accent5"/>
                </a:solidFill>
                <a:hlinkClick r:id="rId3"/>
              </a:rPr>
              <a:t>Colab</a:t>
            </a:r>
            <a:r>
              <a:rPr lang="es" sz="3400"/>
              <a:t>] [</a:t>
            </a:r>
            <a:r>
              <a:rPr lang="es" sz="3400" u="sng">
                <a:solidFill>
                  <a:schemeClr val="accent5"/>
                </a:solidFill>
                <a:hlinkClick r:id="rId4"/>
              </a:rPr>
              <a:t>JupyterLab</a:t>
            </a:r>
            <a:r>
              <a:rPr lang="es" sz="3400"/>
              <a:t>]</a:t>
            </a:r>
            <a:endParaRPr sz="36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8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Medidas estadísticas de una v.a. o de una densidad</a:t>
            </a:r>
            <a:endParaRPr/>
          </a:p>
        </p:txBody>
      </p:sp>
      <p:sp>
        <p:nvSpPr>
          <p:cNvPr id="620" name="Google Shape;620;p84"/>
          <p:cNvSpPr txBox="1"/>
          <p:nvPr>
            <p:ph idx="1" type="body"/>
          </p:nvPr>
        </p:nvSpPr>
        <p:spPr>
          <a:xfrm>
            <a:off x="311700" y="1206250"/>
            <a:ext cx="88323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X v.a. numérica con densidad f </a:t>
            </a:r>
            <a:endParaRPr/>
          </a:p>
          <a:p>
            <a:pPr indent="-342900" lvl="0" marL="457200" rtl="0" algn="l">
              <a:spcBef>
                <a:spcPts val="1600"/>
              </a:spcBef>
              <a:spcAft>
                <a:spcPts val="0"/>
              </a:spcAft>
              <a:buSzPts val="1800"/>
              <a:buChar char="●"/>
            </a:pPr>
            <a:r>
              <a:rPr b="1" lang="es">
                <a:solidFill>
                  <a:srgbClr val="155B54"/>
                </a:solidFill>
              </a:rPr>
              <a:t>Media o Esperanza</a:t>
            </a:r>
            <a:r>
              <a:rPr lang="es"/>
              <a:t> de X </a:t>
            </a:r>
            <a:r>
              <a:rPr lang="es">
                <a:solidFill>
                  <a:srgbClr val="249C90"/>
                </a:solidFill>
              </a:rPr>
              <a:t>(</a:t>
            </a:r>
            <a:r>
              <a:rPr lang="es">
                <a:solidFill>
                  <a:srgbClr val="249C90"/>
                </a:solidFill>
              </a:rPr>
              <a:t>Medida de posición)</a:t>
            </a:r>
            <a:r>
              <a:rPr lang="es"/>
              <a:t>: </a:t>
            </a:r>
            <a:endParaRPr/>
          </a:p>
          <a:p>
            <a:pPr indent="0" lvl="0" marL="0" rtl="0" algn="l">
              <a:spcBef>
                <a:spcPts val="1600"/>
              </a:spcBef>
              <a:spcAft>
                <a:spcPts val="0"/>
              </a:spcAft>
              <a:buNone/>
            </a:pPr>
            <a:r>
              <a:rPr lang="es"/>
              <a:t>μ=</a:t>
            </a:r>
            <a:r>
              <a:rPr lang="es"/>
              <a:t>E(X)= </a:t>
            </a:r>
            <a:r>
              <a:rPr lang="es" sz="2400"/>
              <a:t>∫</a:t>
            </a:r>
            <a:r>
              <a:rPr lang="es"/>
              <a:t>t f(t) dt</a:t>
            </a:r>
            <a:r>
              <a:rPr lang="es" sz="2400"/>
              <a:t> </a:t>
            </a:r>
            <a:r>
              <a:rPr lang="es"/>
              <a:t>ó  μ=E(X)=∑t f(t) ,</a:t>
            </a:r>
            <a:r>
              <a:rPr lang="es">
                <a:solidFill>
                  <a:srgbClr val="155B54"/>
                </a:solidFill>
              </a:rPr>
              <a:t>promedio ponderado por la densidad (μ∈R)</a:t>
            </a:r>
            <a:endParaRPr>
              <a:solidFill>
                <a:srgbClr val="155B54"/>
              </a:solidFill>
            </a:endParaRPr>
          </a:p>
          <a:p>
            <a:pPr indent="-342900" lvl="0" marL="457200" rtl="0" algn="l">
              <a:spcBef>
                <a:spcPts val="1600"/>
              </a:spcBef>
              <a:spcAft>
                <a:spcPts val="0"/>
              </a:spcAft>
              <a:buSzPts val="1800"/>
              <a:buChar char="●"/>
            </a:pPr>
            <a:r>
              <a:rPr b="1" lang="es">
                <a:solidFill>
                  <a:srgbClr val="155B54"/>
                </a:solidFill>
              </a:rPr>
              <a:t>Varianza</a:t>
            </a:r>
            <a:r>
              <a:rPr lang="es"/>
              <a:t> </a:t>
            </a:r>
            <a:r>
              <a:rPr lang="es">
                <a:solidFill>
                  <a:srgbClr val="249C90"/>
                </a:solidFill>
              </a:rPr>
              <a:t>(</a:t>
            </a:r>
            <a:r>
              <a:rPr lang="es">
                <a:solidFill>
                  <a:srgbClr val="249C90"/>
                </a:solidFill>
              </a:rPr>
              <a:t>Medidas de dispersión)</a:t>
            </a:r>
            <a:r>
              <a:rPr lang="es"/>
              <a:t>: </a:t>
            </a:r>
            <a:endParaRPr/>
          </a:p>
          <a:p>
            <a:pPr indent="0" lvl="0" marL="0" rtl="0" algn="l">
              <a:spcBef>
                <a:spcPts val="1600"/>
              </a:spcBef>
              <a:spcAft>
                <a:spcPts val="0"/>
              </a:spcAft>
              <a:buNone/>
            </a:pPr>
            <a:r>
              <a:rPr lang="es"/>
              <a:t>σ</a:t>
            </a:r>
            <a:r>
              <a:rPr baseline="30000" lang="es"/>
              <a:t>2</a:t>
            </a:r>
            <a:r>
              <a:rPr lang="es"/>
              <a:t> =Var(X)= E((X-μ)</a:t>
            </a:r>
            <a:r>
              <a:rPr baseline="30000" lang="es"/>
              <a:t>2</a:t>
            </a:r>
            <a:r>
              <a:rPr lang="es"/>
              <a:t>)=</a:t>
            </a:r>
            <a:r>
              <a:rPr lang="es" sz="2400"/>
              <a:t>∫</a:t>
            </a:r>
            <a:r>
              <a:rPr lang="es"/>
              <a:t>(t-μ)</a:t>
            </a:r>
            <a:r>
              <a:rPr baseline="30000" lang="es"/>
              <a:t>2</a:t>
            </a:r>
            <a:r>
              <a:rPr lang="es"/>
              <a:t> f(t) dt</a:t>
            </a:r>
            <a:r>
              <a:rPr lang="es" sz="2400"/>
              <a:t> </a:t>
            </a:r>
            <a:r>
              <a:rPr lang="es"/>
              <a:t>ó  σ</a:t>
            </a:r>
            <a:r>
              <a:rPr baseline="30000" lang="es"/>
              <a:t>2</a:t>
            </a:r>
            <a:r>
              <a:rPr lang="es"/>
              <a:t>=E((X-μ)</a:t>
            </a:r>
            <a:r>
              <a:rPr baseline="30000" lang="es"/>
              <a:t>2</a:t>
            </a:r>
            <a:r>
              <a:rPr lang="es"/>
              <a:t>)=∑(t-μ)</a:t>
            </a:r>
            <a:r>
              <a:rPr baseline="30000" lang="es"/>
              <a:t>2</a:t>
            </a:r>
            <a:r>
              <a:rPr lang="es"/>
              <a:t> f(t) </a:t>
            </a:r>
            <a:r>
              <a:rPr lang="es">
                <a:solidFill>
                  <a:srgbClr val="155B54"/>
                </a:solidFill>
              </a:rPr>
              <a:t>(σ</a:t>
            </a:r>
            <a:r>
              <a:rPr baseline="30000" lang="es">
                <a:solidFill>
                  <a:srgbClr val="155B54"/>
                </a:solidFill>
              </a:rPr>
              <a:t>2</a:t>
            </a:r>
            <a:r>
              <a:rPr lang="es">
                <a:solidFill>
                  <a:srgbClr val="155B54"/>
                </a:solidFill>
              </a:rPr>
              <a:t>∈R</a:t>
            </a:r>
            <a:r>
              <a:rPr baseline="30000" lang="es">
                <a:solidFill>
                  <a:srgbClr val="155B54"/>
                </a:solidFill>
              </a:rPr>
              <a:t>+</a:t>
            </a:r>
            <a:r>
              <a:rPr lang="es">
                <a:solidFill>
                  <a:srgbClr val="155B54"/>
                </a:solidFill>
              </a:rPr>
              <a:t>)</a:t>
            </a:r>
            <a:endParaRPr/>
          </a:p>
          <a:p>
            <a:pPr indent="0" lvl="0" marL="0" rtl="0" algn="l">
              <a:spcBef>
                <a:spcPts val="1600"/>
              </a:spcBef>
              <a:spcAft>
                <a:spcPts val="1600"/>
              </a:spcAft>
              <a:buClr>
                <a:schemeClr val="dk1"/>
              </a:buClr>
              <a:buSzPts val="1100"/>
              <a:buFont typeface="Arial"/>
              <a:buNone/>
            </a:pPr>
            <a:r>
              <a:rPr lang="es" sz="1700">
                <a:solidFill>
                  <a:srgbClr val="1F887E"/>
                </a:solidFill>
              </a:rPr>
              <a:t>En una va con densidad normal coinciden con los parámetros </a:t>
            </a:r>
            <a:r>
              <a:rPr lang="es" sz="1700"/>
              <a:t>μ</a:t>
            </a:r>
            <a:r>
              <a:rPr lang="es" sz="1700">
                <a:solidFill>
                  <a:srgbClr val="1F887E"/>
                </a:solidFill>
              </a:rPr>
              <a:t>y </a:t>
            </a:r>
            <a:r>
              <a:rPr lang="es" sz="1700"/>
              <a:t>σ</a:t>
            </a:r>
            <a:r>
              <a:rPr baseline="30000" lang="es" sz="1700"/>
              <a:t>2</a:t>
            </a:r>
            <a:r>
              <a:rPr lang="es" sz="1700"/>
              <a:t> </a:t>
            </a:r>
            <a:r>
              <a:rPr lang="es" sz="1700">
                <a:solidFill>
                  <a:srgbClr val="1F887E"/>
                </a:solidFill>
              </a:rPr>
              <a:t>respectivamente</a:t>
            </a:r>
            <a:endParaRPr sz="1700">
              <a:solidFill>
                <a:srgbClr val="1F887E"/>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sp>
        <p:nvSpPr>
          <p:cNvPr id="625" name="Google Shape;625;p8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Medidas a partir de datos</a:t>
            </a:r>
            <a:r>
              <a:rPr lang="es"/>
              <a:t>↔️</a:t>
            </a:r>
            <a:r>
              <a:rPr lang="es"/>
              <a:t>Medidas muestrales</a:t>
            </a:r>
            <a:endParaRPr/>
          </a:p>
        </p:txBody>
      </p:sp>
      <p:sp>
        <p:nvSpPr>
          <p:cNvPr id="626" name="Google Shape;626;p8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Sean los n datos de una muestra: x</a:t>
            </a:r>
            <a:r>
              <a:rPr baseline="-25000" lang="es"/>
              <a:t>1</a:t>
            </a:r>
            <a:r>
              <a:rPr lang="es"/>
              <a:t>,...</a:t>
            </a:r>
            <a:r>
              <a:rPr lang="es"/>
              <a:t>x</a:t>
            </a:r>
            <a:r>
              <a:rPr baseline="-25000" lang="es"/>
              <a:t>n</a:t>
            </a:r>
            <a:r>
              <a:rPr lang="es"/>
              <a:t> (observaciones de la v.a.)</a:t>
            </a:r>
            <a:endParaRPr/>
          </a:p>
          <a:p>
            <a:pPr indent="0" lvl="0" marL="0" rtl="0" algn="l">
              <a:spcBef>
                <a:spcPts val="1600"/>
              </a:spcBef>
              <a:spcAft>
                <a:spcPts val="0"/>
              </a:spcAft>
              <a:buNone/>
            </a:pPr>
            <a:r>
              <a:rPr b="1" lang="es">
                <a:solidFill>
                  <a:srgbClr val="1B786E"/>
                </a:solidFill>
              </a:rPr>
              <a:t>Media muestral</a:t>
            </a:r>
            <a:r>
              <a:rPr lang="es"/>
              <a:t> (promedio): x</a:t>
            </a:r>
            <a:r>
              <a:rPr baseline="-25000" lang="es"/>
              <a:t>M</a:t>
            </a:r>
            <a:r>
              <a:rPr lang="es"/>
              <a:t>=∑</a:t>
            </a:r>
            <a:r>
              <a:rPr baseline="-25000" lang="es"/>
              <a:t>i=1</a:t>
            </a:r>
            <a:r>
              <a:rPr baseline="30000" lang="es"/>
              <a:t>n</a:t>
            </a:r>
            <a:r>
              <a:rPr lang="es"/>
              <a:t> </a:t>
            </a:r>
            <a:r>
              <a:rPr lang="es"/>
              <a:t>x</a:t>
            </a:r>
            <a:r>
              <a:rPr baseline="-25000" lang="es"/>
              <a:t>i</a:t>
            </a:r>
            <a:r>
              <a:rPr lang="es"/>
              <a:t> /n=</a:t>
            </a:r>
            <a:endParaRPr/>
          </a:p>
          <a:p>
            <a:pPr indent="0" lvl="0" marL="0" rtl="0" algn="l">
              <a:spcBef>
                <a:spcPts val="1600"/>
              </a:spcBef>
              <a:spcAft>
                <a:spcPts val="0"/>
              </a:spcAft>
              <a:buNone/>
            </a:pPr>
            <a:r>
              <a:rPr b="1" lang="es">
                <a:solidFill>
                  <a:srgbClr val="1B786E"/>
                </a:solidFill>
              </a:rPr>
              <a:t>Varianza</a:t>
            </a:r>
            <a:r>
              <a:rPr b="1" lang="es">
                <a:solidFill>
                  <a:srgbClr val="1B786E"/>
                </a:solidFill>
              </a:rPr>
              <a:t> muestral</a:t>
            </a:r>
            <a:r>
              <a:rPr lang="es"/>
              <a:t> : ∑</a:t>
            </a:r>
            <a:r>
              <a:rPr baseline="-25000" lang="es"/>
              <a:t>i=1</a:t>
            </a:r>
            <a:r>
              <a:rPr baseline="30000" lang="es"/>
              <a:t>n</a:t>
            </a:r>
            <a:r>
              <a:rPr lang="es"/>
              <a:t> (x</a:t>
            </a:r>
            <a:r>
              <a:rPr baseline="-25000" lang="es"/>
              <a:t>i</a:t>
            </a:r>
            <a:r>
              <a:rPr lang="es"/>
              <a:t> -x</a:t>
            </a:r>
            <a:r>
              <a:rPr baseline="-25000" lang="es"/>
              <a:t>M</a:t>
            </a:r>
            <a:r>
              <a:rPr lang="es"/>
              <a:t>)</a:t>
            </a:r>
            <a:r>
              <a:rPr baseline="30000" lang="es"/>
              <a:t>2</a:t>
            </a:r>
            <a:r>
              <a:rPr lang="es"/>
              <a:t>/n</a:t>
            </a:r>
            <a:endParaRPr/>
          </a:p>
          <a:p>
            <a:pPr indent="0" lvl="0" marL="0" rtl="0" algn="l">
              <a:spcBef>
                <a:spcPts val="1600"/>
              </a:spcBef>
              <a:spcAft>
                <a:spcPts val="0"/>
              </a:spcAft>
              <a:buNone/>
            </a:pPr>
            <a:r>
              <a:rPr lang="es"/>
              <a:t>Se ordena la muestra de menor a mayor: x</a:t>
            </a:r>
            <a:r>
              <a:rPr baseline="-25000" lang="es"/>
              <a:t>(1)</a:t>
            </a:r>
            <a:r>
              <a:rPr lang="es"/>
              <a:t>,...x</a:t>
            </a:r>
            <a:r>
              <a:rPr baseline="-25000" lang="es"/>
              <a:t>(n)</a:t>
            </a:r>
            <a:r>
              <a:rPr lang="es"/>
              <a:t> y se calcula:</a:t>
            </a:r>
            <a:endParaRPr/>
          </a:p>
          <a:p>
            <a:pPr indent="0" lvl="0" marL="0" rtl="0" algn="l">
              <a:spcBef>
                <a:spcPts val="1600"/>
              </a:spcBef>
              <a:spcAft>
                <a:spcPts val="0"/>
              </a:spcAft>
              <a:buNone/>
            </a:pPr>
            <a:r>
              <a:rPr b="1" lang="es">
                <a:solidFill>
                  <a:srgbClr val="1B786E"/>
                </a:solidFill>
              </a:rPr>
              <a:t>Mínimo</a:t>
            </a:r>
            <a:r>
              <a:rPr lang="es"/>
              <a:t>=x</a:t>
            </a:r>
            <a:r>
              <a:rPr baseline="-25000" lang="es"/>
              <a:t>(1)</a:t>
            </a:r>
            <a:r>
              <a:rPr lang="es"/>
              <a:t>,</a:t>
            </a:r>
            <a:r>
              <a:rPr b="1" lang="es">
                <a:solidFill>
                  <a:srgbClr val="1B786E"/>
                </a:solidFill>
              </a:rPr>
              <a:t>Mediana</a:t>
            </a:r>
            <a:r>
              <a:rPr lang="es"/>
              <a:t>=x</a:t>
            </a:r>
            <a:r>
              <a:rPr baseline="-25000" lang="es"/>
              <a:t>(k)</a:t>
            </a:r>
            <a:r>
              <a:rPr lang="es"/>
              <a:t> </a:t>
            </a:r>
            <a:r>
              <a:rPr b="1" lang="es">
                <a:solidFill>
                  <a:srgbClr val="1B786E"/>
                </a:solidFill>
              </a:rPr>
              <a:t>Máximo</a:t>
            </a:r>
            <a:r>
              <a:rPr lang="es"/>
              <a:t>=x</a:t>
            </a:r>
            <a:r>
              <a:rPr baseline="-25000" lang="es"/>
              <a:t>(n)</a:t>
            </a:r>
            <a:endParaRPr/>
          </a:p>
          <a:p>
            <a:pPr indent="0" lvl="0" marL="0" rtl="0" algn="l">
              <a:spcBef>
                <a:spcPts val="1600"/>
              </a:spcBef>
              <a:spcAft>
                <a:spcPts val="0"/>
              </a:spcAft>
              <a:buNone/>
            </a:pPr>
            <a:r>
              <a:rPr lang="es"/>
              <a:t>donde k=parte entera de (n+1)/2</a:t>
            </a:r>
            <a:endParaRPr/>
          </a:p>
          <a:p>
            <a:pPr indent="0" lvl="0" marL="0" rtl="0" algn="l">
              <a:spcBef>
                <a:spcPts val="1600"/>
              </a:spcBef>
              <a:spcAft>
                <a:spcPts val="1600"/>
              </a:spcAft>
              <a:buClr>
                <a:schemeClr val="dk1"/>
              </a:buClr>
              <a:buSzPts val="1100"/>
              <a:buFont typeface="Arial"/>
              <a:buNone/>
            </a:pPr>
            <a:r>
              <a:rPr b="1" lang="es">
                <a:solidFill>
                  <a:srgbClr val="1B786E"/>
                </a:solidFill>
              </a:rPr>
              <a:t>Moda</a:t>
            </a:r>
            <a:r>
              <a:rPr lang="es"/>
              <a:t>: el valor más repetido, para v.a. categóricas, se extiende fácilmente.</a:t>
            </a:r>
            <a:endParaRPr/>
          </a:p>
        </p:txBody>
      </p:sp>
      <p:pic>
        <p:nvPicPr>
          <p:cNvPr id="627" name="Google Shape;627;p8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129901" y="1862250"/>
            <a:ext cx="194550" cy="1716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Google Shape;632;p8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Otras Medidas</a:t>
            </a:r>
            <a:endParaRPr/>
          </a:p>
        </p:txBody>
      </p:sp>
      <p:sp>
        <p:nvSpPr>
          <p:cNvPr id="633" name="Google Shape;633;p86"/>
          <p:cNvSpPr txBox="1"/>
          <p:nvPr>
            <p:ph idx="1" type="body"/>
          </p:nvPr>
        </p:nvSpPr>
        <p:spPr>
          <a:xfrm>
            <a:off x="311700" y="1225225"/>
            <a:ext cx="88323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Dada una función de densidad f (de una v.a. X) se define:</a:t>
            </a:r>
            <a:endParaRPr/>
          </a:p>
          <a:p>
            <a:pPr indent="0" lvl="0" marL="0" rtl="0" algn="l">
              <a:spcBef>
                <a:spcPts val="1600"/>
              </a:spcBef>
              <a:spcAft>
                <a:spcPts val="0"/>
              </a:spcAft>
              <a:buNone/>
            </a:pPr>
            <a:r>
              <a:rPr b="1" lang="es">
                <a:solidFill>
                  <a:srgbClr val="155B54"/>
                </a:solidFill>
              </a:rPr>
              <a:t>Moda</a:t>
            </a:r>
            <a:r>
              <a:rPr lang="es"/>
              <a:t>: x</a:t>
            </a:r>
            <a:r>
              <a:rPr baseline="-25000" lang="es"/>
              <a:t>o</a:t>
            </a:r>
            <a:r>
              <a:rPr lang="es"/>
              <a:t> tal que f(</a:t>
            </a:r>
            <a:r>
              <a:rPr lang="es"/>
              <a:t>x</a:t>
            </a:r>
            <a:r>
              <a:rPr baseline="-25000" lang="es"/>
              <a:t>o</a:t>
            </a:r>
            <a:r>
              <a:rPr lang="es"/>
              <a:t>)≥f(x), para todo x</a:t>
            </a:r>
            <a:endParaRPr/>
          </a:p>
          <a:p>
            <a:pPr indent="0" lvl="0" marL="0" rtl="0" algn="l">
              <a:spcBef>
                <a:spcPts val="1600"/>
              </a:spcBef>
              <a:spcAft>
                <a:spcPts val="0"/>
              </a:spcAft>
              <a:buNone/>
            </a:pPr>
            <a:r>
              <a:rPr b="1" lang="es">
                <a:solidFill>
                  <a:srgbClr val="155B54"/>
                </a:solidFill>
              </a:rPr>
              <a:t>Mediana</a:t>
            </a:r>
            <a:r>
              <a:rPr lang="es"/>
              <a:t>: </a:t>
            </a:r>
            <a:r>
              <a:rPr lang="es"/>
              <a:t>x</a:t>
            </a:r>
            <a:r>
              <a:rPr baseline="-25000" lang="es"/>
              <a:t>e</a:t>
            </a:r>
            <a:r>
              <a:rPr lang="es"/>
              <a:t> tal que P(X≤</a:t>
            </a:r>
            <a:r>
              <a:rPr lang="es"/>
              <a:t>x</a:t>
            </a:r>
            <a:r>
              <a:rPr baseline="-25000" lang="es"/>
              <a:t>e</a:t>
            </a:r>
            <a:r>
              <a:rPr lang="es"/>
              <a:t>)=</a:t>
            </a:r>
            <a:r>
              <a:rPr lang="es"/>
              <a:t>P(X≥x</a:t>
            </a:r>
            <a:r>
              <a:rPr baseline="-25000" lang="es"/>
              <a:t>e</a:t>
            </a:r>
            <a:r>
              <a:rPr lang="es"/>
              <a:t>)</a:t>
            </a:r>
            <a:r>
              <a:rPr lang="es"/>
              <a:t> </a:t>
            </a:r>
            <a:endParaRPr/>
          </a:p>
          <a:p>
            <a:pPr indent="0" lvl="0" marL="0" rtl="0" algn="l">
              <a:spcBef>
                <a:spcPts val="1600"/>
              </a:spcBef>
              <a:spcAft>
                <a:spcPts val="0"/>
              </a:spcAft>
              <a:buNone/>
            </a:pPr>
            <a:r>
              <a:rPr b="1" lang="es">
                <a:solidFill>
                  <a:srgbClr val="155B54"/>
                </a:solidFill>
              </a:rPr>
              <a:t>Desvío</a:t>
            </a:r>
            <a:r>
              <a:rPr lang="es"/>
              <a:t>:  </a:t>
            </a:r>
            <a:r>
              <a:rPr lang="es" sz="2200"/>
              <a:t>σ</a:t>
            </a:r>
            <a:r>
              <a:rPr lang="es"/>
              <a:t> =</a:t>
            </a:r>
            <a:r>
              <a:rPr lang="es"/>
              <a:t>(</a:t>
            </a:r>
            <a:r>
              <a:rPr lang="es" sz="2200"/>
              <a:t>σ</a:t>
            </a:r>
            <a:r>
              <a:rPr baseline="30000" lang="es" sz="2200"/>
              <a:t>2</a:t>
            </a:r>
            <a:r>
              <a:rPr lang="es"/>
              <a:t>)</a:t>
            </a:r>
            <a:r>
              <a:rPr baseline="30000" lang="es"/>
              <a:t>½</a:t>
            </a:r>
            <a:r>
              <a:rPr lang="es"/>
              <a:t>=(</a:t>
            </a:r>
            <a:r>
              <a:rPr lang="es"/>
              <a:t>Var(X)</a:t>
            </a:r>
            <a:r>
              <a:rPr lang="es"/>
              <a:t>)</a:t>
            </a:r>
            <a:r>
              <a:rPr baseline="30000" lang="es"/>
              <a:t>½</a:t>
            </a:r>
            <a:endParaRPr baseline="30000"/>
          </a:p>
          <a:p>
            <a:pPr indent="0" lvl="0" marL="0" rtl="0" algn="l">
              <a:spcBef>
                <a:spcPts val="1600"/>
              </a:spcBef>
              <a:spcAft>
                <a:spcPts val="0"/>
              </a:spcAft>
              <a:buNone/>
            </a:pPr>
            <a:r>
              <a:rPr b="1" lang="es">
                <a:solidFill>
                  <a:srgbClr val="155B54"/>
                </a:solidFill>
              </a:rPr>
              <a:t>Kurtosis</a:t>
            </a:r>
            <a:r>
              <a:rPr lang="es"/>
              <a:t>: </a:t>
            </a:r>
            <a:r>
              <a:rPr lang="es"/>
              <a:t>E((X-μ)</a:t>
            </a:r>
            <a:r>
              <a:rPr baseline="30000" lang="es"/>
              <a:t>4</a:t>
            </a:r>
            <a:r>
              <a:rPr lang="es"/>
              <a:t>)/σ</a:t>
            </a:r>
            <a:r>
              <a:rPr baseline="30000" lang="es"/>
              <a:t>4</a:t>
            </a:r>
            <a:r>
              <a:rPr lang="es"/>
              <a:t> </a:t>
            </a:r>
            <a:endParaRPr/>
          </a:p>
          <a:p>
            <a:pPr indent="0" lvl="0" marL="0" rtl="0" algn="l">
              <a:spcBef>
                <a:spcPts val="1600"/>
              </a:spcBef>
              <a:spcAft>
                <a:spcPts val="1600"/>
              </a:spcAft>
              <a:buNone/>
            </a:pPr>
            <a:r>
              <a:rPr b="1" lang="es">
                <a:solidFill>
                  <a:srgbClr val="155B54"/>
                </a:solidFill>
              </a:rPr>
              <a:t>Sesgo/Asimetría</a:t>
            </a:r>
            <a:r>
              <a:rPr lang="es"/>
              <a:t>: E(X-μ)</a:t>
            </a:r>
            <a:r>
              <a:rPr baseline="30000" lang="es"/>
              <a:t>3</a:t>
            </a:r>
            <a:r>
              <a:rPr lang="es"/>
              <a:t>/σ</a:t>
            </a:r>
            <a:r>
              <a:rPr baseline="30000" lang="es"/>
              <a:t>3</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87"/>
          <p:cNvSpPr txBox="1"/>
          <p:nvPr>
            <p:ph type="title"/>
          </p:nvPr>
        </p:nvSpPr>
        <p:spPr>
          <a:xfrm>
            <a:off x="490250" y="450150"/>
            <a:ext cx="75744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¿preguntas? </a:t>
            </a:r>
            <a:endParaRPr/>
          </a:p>
          <a:p>
            <a:pPr indent="0" lvl="0" marL="0" rtl="0" algn="r">
              <a:spcBef>
                <a:spcPts val="0"/>
              </a:spcBef>
              <a:spcAft>
                <a:spcPts val="0"/>
              </a:spcAft>
              <a:buNone/>
            </a:pPr>
            <a:r>
              <a:rPr lang="es"/>
              <a:t>la última oportunidad…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42" name="Shape 642"/>
        <p:cNvGrpSpPr/>
        <p:nvPr/>
      </p:nvGrpSpPr>
      <p:grpSpPr>
        <a:xfrm>
          <a:off x="0" y="0"/>
          <a:ext cx="0" cy="0"/>
          <a:chOff x="0" y="0"/>
          <a:chExt cx="0" cy="0"/>
        </a:xfrm>
      </p:grpSpPr>
      <p:sp>
        <p:nvSpPr>
          <p:cNvPr id="643" name="Google Shape;643;p8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Proceso de análisis de datos: etapa 02</a:t>
            </a:r>
            <a:endParaRPr/>
          </a:p>
        </p:txBody>
      </p:sp>
      <p:sp>
        <p:nvSpPr>
          <p:cNvPr id="644" name="Google Shape;644;p88"/>
          <p:cNvSpPr/>
          <p:nvPr/>
        </p:nvSpPr>
        <p:spPr>
          <a:xfrm>
            <a:off x="0" y="1322920"/>
            <a:ext cx="2762700" cy="764700"/>
          </a:xfrm>
          <a:prstGeom prst="homePlate">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Open Sans"/>
                <a:ea typeface="Open Sans"/>
                <a:cs typeface="Open Sans"/>
                <a:sym typeface="Open Sans"/>
              </a:rPr>
              <a:t>Paso 1</a:t>
            </a:r>
            <a:endParaRPr sz="1100">
              <a:solidFill>
                <a:srgbClr val="FFFFFF"/>
              </a:solidFill>
              <a:latin typeface="Open Sans"/>
              <a:ea typeface="Open Sans"/>
              <a:cs typeface="Open Sans"/>
              <a:sym typeface="Open Sans"/>
            </a:endParaRPr>
          </a:p>
          <a:p>
            <a:pPr indent="0" lvl="0" marL="0" rtl="0" algn="ctr">
              <a:spcBef>
                <a:spcPts val="0"/>
              </a:spcBef>
              <a:spcAft>
                <a:spcPts val="0"/>
              </a:spcAft>
              <a:buNone/>
            </a:pPr>
            <a:r>
              <a:rPr b="1" lang="es">
                <a:solidFill>
                  <a:srgbClr val="FFFFFF"/>
                </a:solidFill>
                <a:latin typeface="Open Sans"/>
                <a:ea typeface="Open Sans"/>
                <a:cs typeface="Open Sans"/>
                <a:sym typeface="Open Sans"/>
              </a:rPr>
              <a:t>Obtención de datos</a:t>
            </a:r>
            <a:endParaRPr b="1">
              <a:solidFill>
                <a:srgbClr val="FFFFFF"/>
              </a:solidFill>
              <a:latin typeface="Open Sans"/>
              <a:ea typeface="Open Sans"/>
              <a:cs typeface="Open Sans"/>
              <a:sym typeface="Open Sans"/>
            </a:endParaRPr>
          </a:p>
        </p:txBody>
      </p:sp>
      <p:sp>
        <p:nvSpPr>
          <p:cNvPr id="645" name="Google Shape;645;p88"/>
          <p:cNvSpPr txBox="1"/>
          <p:nvPr/>
        </p:nvSpPr>
        <p:spPr>
          <a:xfrm>
            <a:off x="388325" y="22095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200">
                <a:latin typeface="Open Sans"/>
                <a:ea typeface="Open Sans"/>
                <a:cs typeface="Open Sans"/>
                <a:sym typeface="Open Sans"/>
              </a:rPr>
              <a:t>Identificar las fuentes de datos disponibles</a:t>
            </a:r>
            <a:endParaRPr sz="1200">
              <a:latin typeface="Open Sans"/>
              <a:ea typeface="Open Sans"/>
              <a:cs typeface="Open Sans"/>
              <a:sym typeface="Open Sans"/>
            </a:endParaRPr>
          </a:p>
          <a:p>
            <a:pPr indent="0" lvl="0" marL="0" rtl="0" algn="l">
              <a:lnSpc>
                <a:spcPct val="115000"/>
              </a:lnSpc>
              <a:spcBef>
                <a:spcPts val="0"/>
              </a:spcBef>
              <a:spcAft>
                <a:spcPts val="0"/>
              </a:spcAft>
              <a:buNone/>
            </a:pPr>
            <a:r>
              <a:rPr lang="es" sz="1200">
                <a:latin typeface="Open Sans"/>
                <a:ea typeface="Open Sans"/>
                <a:cs typeface="Open Sans"/>
                <a:sym typeface="Open Sans"/>
              </a:rPr>
              <a:t>Conseguir los recursos computacionales para procesarlos</a:t>
            </a:r>
            <a:endParaRPr sz="1200">
              <a:latin typeface="Open Sans"/>
              <a:ea typeface="Open Sans"/>
              <a:cs typeface="Open Sans"/>
              <a:sym typeface="Open Sans"/>
            </a:endParaRPr>
          </a:p>
          <a:p>
            <a:pPr indent="0" lvl="0" marL="0" rtl="0" algn="l">
              <a:lnSpc>
                <a:spcPct val="115000"/>
              </a:lnSpc>
              <a:spcBef>
                <a:spcPts val="0"/>
              </a:spcBef>
              <a:spcAft>
                <a:spcPts val="0"/>
              </a:spcAft>
              <a:buNone/>
            </a:pPr>
            <a:r>
              <a:rPr lang="es" sz="1200">
                <a:latin typeface="Open Sans"/>
                <a:ea typeface="Open Sans"/>
                <a:cs typeface="Open Sans"/>
                <a:sym typeface="Open Sans"/>
              </a:rPr>
              <a:t>Limpiar los datos para obtener un conjunto consistente</a:t>
            </a:r>
            <a:endParaRPr sz="1200">
              <a:latin typeface="Open Sans"/>
              <a:ea typeface="Open Sans"/>
              <a:cs typeface="Open Sans"/>
              <a:sym typeface="Open Sans"/>
            </a:endParaRPr>
          </a:p>
        </p:txBody>
      </p:sp>
      <p:sp>
        <p:nvSpPr>
          <p:cNvPr id="646" name="Google Shape;646;p88"/>
          <p:cNvSpPr/>
          <p:nvPr/>
        </p:nvSpPr>
        <p:spPr>
          <a:xfrm>
            <a:off x="2293336" y="1322675"/>
            <a:ext cx="2574900" cy="764700"/>
          </a:xfrm>
          <a:prstGeom prst="chevron">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1100">
                <a:solidFill>
                  <a:schemeClr val="lt1"/>
                </a:solidFill>
                <a:latin typeface="Open Sans"/>
                <a:ea typeface="Open Sans"/>
                <a:cs typeface="Open Sans"/>
                <a:sym typeface="Open Sans"/>
              </a:rPr>
              <a:t>Paso 2</a:t>
            </a:r>
            <a:endParaRPr sz="1100">
              <a:solidFill>
                <a:schemeClr val="lt1"/>
              </a:solidFill>
              <a:latin typeface="Open Sans"/>
              <a:ea typeface="Open Sans"/>
              <a:cs typeface="Open Sans"/>
              <a:sym typeface="Open Sans"/>
            </a:endParaRPr>
          </a:p>
          <a:p>
            <a:pPr indent="0" lvl="0" marL="0" rtl="0" algn="ctr">
              <a:spcBef>
                <a:spcPts val="0"/>
              </a:spcBef>
              <a:spcAft>
                <a:spcPts val="0"/>
              </a:spcAft>
              <a:buNone/>
            </a:pPr>
            <a:r>
              <a:rPr b="1" lang="es">
                <a:solidFill>
                  <a:schemeClr val="lt1"/>
                </a:solidFill>
                <a:latin typeface="Open Sans"/>
                <a:ea typeface="Open Sans"/>
                <a:cs typeface="Open Sans"/>
                <a:sym typeface="Open Sans"/>
              </a:rPr>
              <a:t>Identificación de variables</a:t>
            </a:r>
            <a:endParaRPr>
              <a:solidFill>
                <a:srgbClr val="FFFFFF"/>
              </a:solidFill>
              <a:latin typeface="Open Sans"/>
              <a:ea typeface="Open Sans"/>
              <a:cs typeface="Open Sans"/>
              <a:sym typeface="Open Sans"/>
            </a:endParaRPr>
          </a:p>
        </p:txBody>
      </p:sp>
      <p:sp>
        <p:nvSpPr>
          <p:cNvPr id="647" name="Google Shape;647;p88"/>
          <p:cNvSpPr txBox="1"/>
          <p:nvPr/>
        </p:nvSpPr>
        <p:spPr>
          <a:xfrm>
            <a:off x="2588402" y="22095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200">
                <a:latin typeface="Open Sans"/>
                <a:ea typeface="Open Sans"/>
                <a:cs typeface="Open Sans"/>
                <a:sym typeface="Open Sans"/>
              </a:rPr>
              <a:t>Identificar qué variables están representadas en nuestros datos, de qué tipo son y qué valores toman.</a:t>
            </a:r>
            <a:endParaRPr sz="1200">
              <a:latin typeface="Open Sans"/>
              <a:ea typeface="Open Sans"/>
              <a:cs typeface="Open Sans"/>
              <a:sym typeface="Open Sans"/>
            </a:endParaRPr>
          </a:p>
          <a:p>
            <a:pPr indent="0" lvl="0" marL="0" rtl="0" algn="l">
              <a:lnSpc>
                <a:spcPct val="115000"/>
              </a:lnSpc>
              <a:spcBef>
                <a:spcPts val="0"/>
              </a:spcBef>
              <a:spcAft>
                <a:spcPts val="0"/>
              </a:spcAft>
              <a:buNone/>
            </a:pPr>
            <a:r>
              <a:rPr lang="es" sz="1200">
                <a:latin typeface="Open Sans"/>
                <a:ea typeface="Open Sans"/>
                <a:cs typeface="Open Sans"/>
                <a:sym typeface="Open Sans"/>
              </a:rPr>
              <a:t>Seleccionar un </a:t>
            </a:r>
            <a:r>
              <a:rPr lang="es" sz="1200">
                <a:latin typeface="Open Sans"/>
                <a:ea typeface="Open Sans"/>
                <a:cs typeface="Open Sans"/>
                <a:sym typeface="Open Sans"/>
              </a:rPr>
              <a:t>subconjunto</a:t>
            </a:r>
            <a:r>
              <a:rPr lang="es" sz="1200">
                <a:latin typeface="Open Sans"/>
                <a:ea typeface="Open Sans"/>
                <a:cs typeface="Open Sans"/>
                <a:sym typeface="Open Sans"/>
              </a:rPr>
              <a:t> de variables para realizar un análisis más profundo.</a:t>
            </a:r>
            <a:endParaRPr sz="1200">
              <a:latin typeface="Open Sans"/>
              <a:ea typeface="Open Sans"/>
              <a:cs typeface="Open Sans"/>
              <a:sym typeface="Open Sans"/>
            </a:endParaRPr>
          </a:p>
        </p:txBody>
      </p:sp>
      <p:sp>
        <p:nvSpPr>
          <p:cNvPr id="648" name="Google Shape;648;p88"/>
          <p:cNvSpPr/>
          <p:nvPr/>
        </p:nvSpPr>
        <p:spPr>
          <a:xfrm>
            <a:off x="4387193" y="1322675"/>
            <a:ext cx="2574900" cy="764700"/>
          </a:xfrm>
          <a:prstGeom prst="chevron">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1100">
                <a:solidFill>
                  <a:schemeClr val="lt1"/>
                </a:solidFill>
                <a:latin typeface="Open Sans"/>
                <a:ea typeface="Open Sans"/>
                <a:cs typeface="Open Sans"/>
                <a:sym typeface="Open Sans"/>
              </a:rPr>
              <a:t>Paso 3</a:t>
            </a:r>
            <a:endParaRPr sz="1100">
              <a:solidFill>
                <a:schemeClr val="lt1"/>
              </a:solidFill>
              <a:latin typeface="Open Sans"/>
              <a:ea typeface="Open Sans"/>
              <a:cs typeface="Open Sans"/>
              <a:sym typeface="Open Sans"/>
            </a:endParaRPr>
          </a:p>
          <a:p>
            <a:pPr indent="0" lvl="0" marL="0" rtl="0" algn="ctr">
              <a:spcBef>
                <a:spcPts val="0"/>
              </a:spcBef>
              <a:spcAft>
                <a:spcPts val="0"/>
              </a:spcAft>
              <a:buNone/>
            </a:pPr>
            <a:r>
              <a:rPr b="1" lang="es">
                <a:solidFill>
                  <a:schemeClr val="lt1"/>
                </a:solidFill>
                <a:latin typeface="Open Sans"/>
                <a:ea typeface="Open Sans"/>
                <a:cs typeface="Open Sans"/>
                <a:sym typeface="Open Sans"/>
              </a:rPr>
              <a:t>Análisis univariado</a:t>
            </a:r>
            <a:endParaRPr>
              <a:solidFill>
                <a:srgbClr val="FFFFFF"/>
              </a:solidFill>
              <a:latin typeface="Open Sans"/>
              <a:ea typeface="Open Sans"/>
              <a:cs typeface="Open Sans"/>
              <a:sym typeface="Open Sans"/>
            </a:endParaRPr>
          </a:p>
        </p:txBody>
      </p:sp>
      <p:sp>
        <p:nvSpPr>
          <p:cNvPr id="649" name="Google Shape;649;p88"/>
          <p:cNvSpPr txBox="1"/>
          <p:nvPr/>
        </p:nvSpPr>
        <p:spPr>
          <a:xfrm>
            <a:off x="4689753" y="22095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200">
                <a:latin typeface="Open Sans"/>
                <a:ea typeface="Open Sans"/>
                <a:cs typeface="Open Sans"/>
                <a:sym typeface="Open Sans"/>
              </a:rPr>
              <a:t>Identifica</a:t>
            </a:r>
            <a:r>
              <a:rPr lang="es" sz="1200">
                <a:latin typeface="Open Sans"/>
                <a:ea typeface="Open Sans"/>
                <a:cs typeface="Open Sans"/>
                <a:sym typeface="Open Sans"/>
              </a:rPr>
              <a:t>r</a:t>
            </a:r>
            <a:r>
              <a:rPr lang="es" sz="1200">
                <a:latin typeface="Open Sans"/>
                <a:ea typeface="Open Sans"/>
                <a:cs typeface="Open Sans"/>
                <a:sym typeface="Open Sans"/>
              </a:rPr>
              <a:t> la distribución de probabilidad de cada una de las variables</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s" sz="1200">
                <a:solidFill>
                  <a:schemeClr val="dk1"/>
                </a:solidFill>
                <a:latin typeface="Open Sans"/>
                <a:ea typeface="Open Sans"/>
                <a:cs typeface="Open Sans"/>
                <a:sym typeface="Open Sans"/>
              </a:rPr>
              <a:t>E</a:t>
            </a:r>
            <a:r>
              <a:rPr lang="es" sz="1200">
                <a:solidFill>
                  <a:schemeClr val="dk1"/>
                </a:solidFill>
                <a:latin typeface="Open Sans"/>
                <a:ea typeface="Open Sans"/>
                <a:cs typeface="Open Sans"/>
                <a:sym typeface="Open Sans"/>
              </a:rPr>
              <a:t>xtraer estimadores a partir de la muestra.</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s" sz="1200">
                <a:solidFill>
                  <a:schemeClr val="dk1"/>
                </a:solidFill>
                <a:latin typeface="Open Sans"/>
                <a:ea typeface="Open Sans"/>
                <a:cs typeface="Open Sans"/>
                <a:sym typeface="Open Sans"/>
              </a:rPr>
              <a:t>Identificar valores atípicos (outliers)</a:t>
            </a:r>
            <a:endParaRPr sz="1200">
              <a:solidFill>
                <a:schemeClr val="dk1"/>
              </a:solidFill>
              <a:latin typeface="Open Sans"/>
              <a:ea typeface="Open Sans"/>
              <a:cs typeface="Open Sans"/>
              <a:sym typeface="Open Sans"/>
            </a:endParaRPr>
          </a:p>
        </p:txBody>
      </p:sp>
      <p:sp>
        <p:nvSpPr>
          <p:cNvPr id="650" name="Google Shape;650;p88"/>
          <p:cNvSpPr/>
          <p:nvPr/>
        </p:nvSpPr>
        <p:spPr>
          <a:xfrm>
            <a:off x="6481270" y="1322675"/>
            <a:ext cx="2574900" cy="764700"/>
          </a:xfrm>
          <a:prstGeom prst="chevron">
            <a:avLst>
              <a:gd fmla="val 50000" name="adj"/>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1100">
                <a:solidFill>
                  <a:schemeClr val="lt1"/>
                </a:solidFill>
                <a:latin typeface="Open Sans"/>
                <a:ea typeface="Open Sans"/>
                <a:cs typeface="Open Sans"/>
                <a:sym typeface="Open Sans"/>
              </a:rPr>
              <a:t>Paso 4</a:t>
            </a:r>
            <a:endParaRPr sz="1100">
              <a:solidFill>
                <a:schemeClr val="lt1"/>
              </a:solidFill>
              <a:latin typeface="Open Sans"/>
              <a:ea typeface="Open Sans"/>
              <a:cs typeface="Open Sans"/>
              <a:sym typeface="Open Sans"/>
            </a:endParaRPr>
          </a:p>
          <a:p>
            <a:pPr indent="0" lvl="0" marL="0" rtl="0" algn="ctr">
              <a:spcBef>
                <a:spcPts val="0"/>
              </a:spcBef>
              <a:spcAft>
                <a:spcPts val="0"/>
              </a:spcAft>
              <a:buNone/>
            </a:pPr>
            <a:r>
              <a:rPr b="1" lang="es">
                <a:solidFill>
                  <a:schemeClr val="lt1"/>
                </a:solidFill>
                <a:latin typeface="Open Sans"/>
                <a:ea typeface="Open Sans"/>
                <a:cs typeface="Open Sans"/>
                <a:sym typeface="Open Sans"/>
              </a:rPr>
              <a:t>Análisis multivariado</a:t>
            </a:r>
            <a:endParaRPr>
              <a:solidFill>
                <a:srgbClr val="FFFFFF"/>
              </a:solidFill>
              <a:latin typeface="Open Sans"/>
              <a:ea typeface="Open Sans"/>
              <a:cs typeface="Open Sans"/>
              <a:sym typeface="Open Sans"/>
            </a:endParaRPr>
          </a:p>
        </p:txBody>
      </p:sp>
      <p:sp>
        <p:nvSpPr>
          <p:cNvPr id="651" name="Google Shape;651;p88"/>
          <p:cNvSpPr txBox="1"/>
          <p:nvPr/>
        </p:nvSpPr>
        <p:spPr>
          <a:xfrm>
            <a:off x="6791105" y="22095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200">
                <a:latin typeface="Open Sans"/>
                <a:ea typeface="Open Sans"/>
                <a:cs typeface="Open Sans"/>
                <a:sym typeface="Open Sans"/>
              </a:rPr>
              <a:t>Determinar si hay variables correlacionadas, y con qué tipo de correlación.</a:t>
            </a:r>
            <a:endParaRPr sz="1200">
              <a:latin typeface="Open Sans"/>
              <a:ea typeface="Open Sans"/>
              <a:cs typeface="Open Sans"/>
              <a:sym typeface="Open Sans"/>
            </a:endParaRPr>
          </a:p>
          <a:p>
            <a:pPr indent="0" lvl="0" marL="0" rtl="0" algn="l">
              <a:lnSpc>
                <a:spcPct val="115000"/>
              </a:lnSpc>
              <a:spcBef>
                <a:spcPts val="0"/>
              </a:spcBef>
              <a:spcAft>
                <a:spcPts val="0"/>
              </a:spcAft>
              <a:buNone/>
            </a:pPr>
            <a:r>
              <a:rPr lang="es" sz="1200">
                <a:latin typeface="Open Sans"/>
                <a:ea typeface="Open Sans"/>
                <a:cs typeface="Open Sans"/>
                <a:sym typeface="Open Sans"/>
              </a:rPr>
              <a:t>Interpretar posibles relaciones causales.</a:t>
            </a:r>
            <a:endParaRPr sz="12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p:nvPr/>
        </p:nvSpPr>
        <p:spPr>
          <a:xfrm>
            <a:off x="567000" y="1570075"/>
            <a:ext cx="2457000" cy="3038700"/>
          </a:xfrm>
          <a:prstGeom prst="re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43" name="Google Shape;143;p20"/>
          <p:cNvSpPr/>
          <p:nvPr/>
        </p:nvSpPr>
        <p:spPr>
          <a:xfrm>
            <a:off x="3253751" y="1356400"/>
            <a:ext cx="2671800" cy="3416700"/>
          </a:xfrm>
          <a:prstGeom prst="re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44" name="Google Shape;144;p20"/>
          <p:cNvSpPr/>
          <p:nvPr/>
        </p:nvSpPr>
        <p:spPr>
          <a:xfrm>
            <a:off x="6155300" y="1545531"/>
            <a:ext cx="2457000" cy="3038700"/>
          </a:xfrm>
          <a:prstGeom prst="re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45" name="Google Shape;145;p20"/>
          <p:cNvSpPr/>
          <p:nvPr/>
        </p:nvSpPr>
        <p:spPr>
          <a:xfrm>
            <a:off x="380200" y="2223825"/>
            <a:ext cx="8418900" cy="619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Algunos conceptos</a:t>
            </a:r>
            <a:endParaRPr/>
          </a:p>
        </p:txBody>
      </p:sp>
      <p:sp>
        <p:nvSpPr>
          <p:cNvPr id="147" name="Google Shape;147;p20"/>
          <p:cNvSpPr txBox="1"/>
          <p:nvPr/>
        </p:nvSpPr>
        <p:spPr>
          <a:xfrm>
            <a:off x="750575" y="1684200"/>
            <a:ext cx="20781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pen Sans"/>
                <a:ea typeface="Open Sans"/>
                <a:cs typeface="Open Sans"/>
                <a:sym typeface="Open Sans"/>
              </a:rPr>
              <a:t>Data Analysis</a:t>
            </a:r>
            <a:endParaRPr b="1" sz="1600">
              <a:solidFill>
                <a:srgbClr val="FFFFFF"/>
              </a:solidFill>
              <a:latin typeface="Open Sans"/>
              <a:ea typeface="Open Sans"/>
              <a:cs typeface="Open Sans"/>
              <a:sym typeface="Open Sans"/>
            </a:endParaRPr>
          </a:p>
        </p:txBody>
      </p:sp>
      <p:sp>
        <p:nvSpPr>
          <p:cNvPr id="148" name="Google Shape;148;p20"/>
          <p:cNvSpPr txBox="1"/>
          <p:nvPr/>
        </p:nvSpPr>
        <p:spPr>
          <a:xfrm>
            <a:off x="3550538" y="1608000"/>
            <a:ext cx="20781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FFFFFF"/>
                </a:solidFill>
                <a:latin typeface="Open Sans"/>
                <a:ea typeface="Open Sans"/>
                <a:cs typeface="Open Sans"/>
                <a:sym typeface="Open Sans"/>
              </a:rPr>
              <a:t>Data Science</a:t>
            </a:r>
            <a:endParaRPr b="1" sz="1800">
              <a:solidFill>
                <a:srgbClr val="FFFFFF"/>
              </a:solidFill>
              <a:latin typeface="Open Sans"/>
              <a:ea typeface="Open Sans"/>
              <a:cs typeface="Open Sans"/>
              <a:sym typeface="Open Sans"/>
            </a:endParaRPr>
          </a:p>
        </p:txBody>
      </p:sp>
      <p:sp>
        <p:nvSpPr>
          <p:cNvPr id="149" name="Google Shape;149;p20"/>
          <p:cNvSpPr txBox="1"/>
          <p:nvPr/>
        </p:nvSpPr>
        <p:spPr>
          <a:xfrm>
            <a:off x="6350513" y="1684200"/>
            <a:ext cx="20781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pen Sans"/>
                <a:ea typeface="Open Sans"/>
                <a:cs typeface="Open Sans"/>
                <a:sym typeface="Open Sans"/>
              </a:rPr>
              <a:t>Machine Learning</a:t>
            </a:r>
            <a:endParaRPr b="1" sz="1600">
              <a:solidFill>
                <a:srgbClr val="FFFFFF"/>
              </a:solidFill>
              <a:latin typeface="Open Sans"/>
              <a:ea typeface="Open Sans"/>
              <a:cs typeface="Open Sans"/>
              <a:sym typeface="Open Sans"/>
            </a:endParaRPr>
          </a:p>
        </p:txBody>
      </p:sp>
      <p:sp>
        <p:nvSpPr>
          <p:cNvPr id="150" name="Google Shape;150;p20"/>
          <p:cNvSpPr/>
          <p:nvPr/>
        </p:nvSpPr>
        <p:spPr>
          <a:xfrm>
            <a:off x="380200" y="2980553"/>
            <a:ext cx="8418900" cy="619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380200" y="3737282"/>
            <a:ext cx="8418900" cy="619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txBox="1"/>
          <p:nvPr/>
        </p:nvSpPr>
        <p:spPr>
          <a:xfrm>
            <a:off x="699050" y="2223825"/>
            <a:ext cx="2215500" cy="236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Open Sans"/>
                <a:ea typeface="Open Sans"/>
                <a:cs typeface="Open Sans"/>
                <a:sym typeface="Open Sans"/>
              </a:rPr>
              <a:t>Responde preguntas concretas</a:t>
            </a:r>
            <a:endParaRPr>
              <a:latin typeface="Open Sans"/>
              <a:ea typeface="Open Sans"/>
              <a:cs typeface="Open Sans"/>
              <a:sym typeface="Open Sans"/>
            </a:endParaRPr>
          </a:p>
          <a:p>
            <a:pPr indent="0" lvl="0" marL="0" rtl="0" algn="ctr">
              <a:spcBef>
                <a:spcPts val="2500"/>
              </a:spcBef>
              <a:spcAft>
                <a:spcPts val="0"/>
              </a:spcAft>
              <a:buNone/>
            </a:pPr>
            <a:r>
              <a:rPr lang="es">
                <a:latin typeface="Open Sans"/>
                <a:ea typeface="Open Sans"/>
                <a:cs typeface="Open Sans"/>
                <a:sym typeface="Open Sans"/>
              </a:rPr>
              <a:t>Guiado por la intuición del analista</a:t>
            </a:r>
            <a:endParaRPr>
              <a:latin typeface="Open Sans"/>
              <a:ea typeface="Open Sans"/>
              <a:cs typeface="Open Sans"/>
              <a:sym typeface="Open Sans"/>
            </a:endParaRPr>
          </a:p>
          <a:p>
            <a:pPr indent="0" lvl="0" marL="0" rtl="0" algn="ctr">
              <a:spcBef>
                <a:spcPts val="2500"/>
              </a:spcBef>
              <a:spcAft>
                <a:spcPts val="0"/>
              </a:spcAft>
              <a:buNone/>
            </a:pPr>
            <a:r>
              <a:rPr lang="es">
                <a:latin typeface="Open Sans"/>
                <a:ea typeface="Open Sans"/>
                <a:cs typeface="Open Sans"/>
                <a:sym typeface="Open Sans"/>
              </a:rPr>
              <a:t>Sobre grandes datos, pero a pequeña escala</a:t>
            </a:r>
            <a:endParaRPr>
              <a:latin typeface="Open Sans"/>
              <a:ea typeface="Open Sans"/>
              <a:cs typeface="Open Sans"/>
              <a:sym typeface="Open Sans"/>
            </a:endParaRPr>
          </a:p>
          <a:p>
            <a:pPr indent="0" lvl="0" marL="0" rtl="0" algn="ctr">
              <a:spcBef>
                <a:spcPts val="2500"/>
              </a:spcBef>
              <a:spcAft>
                <a:spcPts val="2500"/>
              </a:spcAft>
              <a:buNone/>
            </a:pPr>
            <a:r>
              <a:t/>
            </a:r>
            <a:endParaRPr>
              <a:latin typeface="Open Sans"/>
              <a:ea typeface="Open Sans"/>
              <a:cs typeface="Open Sans"/>
              <a:sym typeface="Open Sans"/>
            </a:endParaRPr>
          </a:p>
        </p:txBody>
      </p:sp>
      <p:sp>
        <p:nvSpPr>
          <p:cNvPr id="153" name="Google Shape;153;p20"/>
          <p:cNvSpPr txBox="1"/>
          <p:nvPr/>
        </p:nvSpPr>
        <p:spPr>
          <a:xfrm>
            <a:off x="3481838" y="2223825"/>
            <a:ext cx="2215500" cy="236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Open Sans"/>
                <a:ea typeface="Open Sans"/>
                <a:cs typeface="Open Sans"/>
                <a:sym typeface="Open Sans"/>
              </a:rPr>
              <a:t>Busca cuáles son las preguntas correctas</a:t>
            </a:r>
            <a:endParaRPr>
              <a:latin typeface="Open Sans"/>
              <a:ea typeface="Open Sans"/>
              <a:cs typeface="Open Sans"/>
              <a:sym typeface="Open Sans"/>
            </a:endParaRPr>
          </a:p>
          <a:p>
            <a:pPr indent="0" lvl="0" marL="0" rtl="0" algn="ctr">
              <a:spcBef>
                <a:spcPts val="2500"/>
              </a:spcBef>
              <a:spcAft>
                <a:spcPts val="0"/>
              </a:spcAft>
              <a:buNone/>
            </a:pPr>
            <a:r>
              <a:rPr lang="es">
                <a:latin typeface="Open Sans"/>
                <a:ea typeface="Open Sans"/>
                <a:cs typeface="Open Sans"/>
                <a:sym typeface="Open Sans"/>
              </a:rPr>
              <a:t>Guiado por los patrones de los datos</a:t>
            </a:r>
            <a:endParaRPr>
              <a:latin typeface="Open Sans"/>
              <a:ea typeface="Open Sans"/>
              <a:cs typeface="Open Sans"/>
              <a:sym typeface="Open Sans"/>
            </a:endParaRPr>
          </a:p>
          <a:p>
            <a:pPr indent="0" lvl="0" marL="0" rtl="0" algn="ctr">
              <a:spcBef>
                <a:spcPts val="2500"/>
              </a:spcBef>
              <a:spcAft>
                <a:spcPts val="0"/>
              </a:spcAft>
              <a:buNone/>
            </a:pPr>
            <a:r>
              <a:rPr lang="es">
                <a:latin typeface="Open Sans"/>
                <a:ea typeface="Open Sans"/>
                <a:cs typeface="Open Sans"/>
                <a:sym typeface="Open Sans"/>
              </a:rPr>
              <a:t>Sobre grandes datos y a gran escala</a:t>
            </a:r>
            <a:endParaRPr>
              <a:latin typeface="Open Sans"/>
              <a:ea typeface="Open Sans"/>
              <a:cs typeface="Open Sans"/>
              <a:sym typeface="Open Sans"/>
            </a:endParaRPr>
          </a:p>
          <a:p>
            <a:pPr indent="0" lvl="0" marL="0" rtl="0" algn="ctr">
              <a:spcBef>
                <a:spcPts val="2500"/>
              </a:spcBef>
              <a:spcAft>
                <a:spcPts val="2500"/>
              </a:spcAft>
              <a:buNone/>
            </a:pPr>
            <a:r>
              <a:t/>
            </a:r>
            <a:endParaRPr>
              <a:latin typeface="Open Sans"/>
              <a:ea typeface="Open Sans"/>
              <a:cs typeface="Open Sans"/>
              <a:sym typeface="Open Sans"/>
            </a:endParaRPr>
          </a:p>
        </p:txBody>
      </p:sp>
      <p:sp>
        <p:nvSpPr>
          <p:cNvPr id="154" name="Google Shape;154;p20"/>
          <p:cNvSpPr txBox="1"/>
          <p:nvPr/>
        </p:nvSpPr>
        <p:spPr>
          <a:xfrm>
            <a:off x="6264600" y="2223825"/>
            <a:ext cx="2215500" cy="236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Open Sans"/>
                <a:ea typeface="Open Sans"/>
                <a:cs typeface="Open Sans"/>
                <a:sym typeface="Open Sans"/>
              </a:rPr>
              <a:t>Busca el mejor modelo que prediga los datos</a:t>
            </a:r>
            <a:endParaRPr>
              <a:latin typeface="Open Sans"/>
              <a:ea typeface="Open Sans"/>
              <a:cs typeface="Open Sans"/>
              <a:sym typeface="Open Sans"/>
            </a:endParaRPr>
          </a:p>
          <a:p>
            <a:pPr indent="0" lvl="0" marL="0" rtl="0" algn="ctr">
              <a:spcBef>
                <a:spcPts val="2500"/>
              </a:spcBef>
              <a:spcAft>
                <a:spcPts val="0"/>
              </a:spcAft>
              <a:buNone/>
            </a:pPr>
            <a:r>
              <a:rPr lang="es">
                <a:latin typeface="Open Sans"/>
                <a:ea typeface="Open Sans"/>
                <a:cs typeface="Open Sans"/>
                <a:sym typeface="Open Sans"/>
              </a:rPr>
              <a:t>Guiado por la teoría de los modelos</a:t>
            </a:r>
            <a:endParaRPr>
              <a:latin typeface="Open Sans"/>
              <a:ea typeface="Open Sans"/>
              <a:cs typeface="Open Sans"/>
              <a:sym typeface="Open Sans"/>
            </a:endParaRPr>
          </a:p>
          <a:p>
            <a:pPr indent="0" lvl="0" marL="0" rtl="0" algn="ctr">
              <a:spcBef>
                <a:spcPts val="2500"/>
              </a:spcBef>
              <a:spcAft>
                <a:spcPts val="0"/>
              </a:spcAft>
              <a:buNone/>
            </a:pPr>
            <a:r>
              <a:rPr lang="es">
                <a:latin typeface="Open Sans"/>
                <a:ea typeface="Open Sans"/>
                <a:cs typeface="Open Sans"/>
                <a:sym typeface="Open Sans"/>
              </a:rPr>
              <a:t>Sobre grandes datos y a gran escala</a:t>
            </a:r>
            <a:endParaRPr>
              <a:latin typeface="Open Sans"/>
              <a:ea typeface="Open Sans"/>
              <a:cs typeface="Open Sans"/>
              <a:sym typeface="Open Sans"/>
            </a:endParaRPr>
          </a:p>
          <a:p>
            <a:pPr indent="0" lvl="0" marL="0" rtl="0" algn="ctr">
              <a:spcBef>
                <a:spcPts val="2500"/>
              </a:spcBef>
              <a:spcAft>
                <a:spcPts val="2500"/>
              </a:spcAft>
              <a:buNone/>
            </a:pPr>
            <a:r>
              <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p:nvPr/>
        </p:nvSpPr>
        <p:spPr>
          <a:xfrm>
            <a:off x="567000" y="1568436"/>
            <a:ext cx="2457000" cy="3015300"/>
          </a:xfrm>
          <a:prstGeom prst="re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3253751" y="1356400"/>
            <a:ext cx="2671800" cy="3390600"/>
          </a:xfrm>
          <a:prstGeom prst="re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6155300" y="1544081"/>
            <a:ext cx="2457000" cy="3015300"/>
          </a:xfrm>
          <a:prstGeom prst="re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Ejemplos</a:t>
            </a:r>
            <a:endParaRPr/>
          </a:p>
        </p:txBody>
      </p:sp>
      <p:sp>
        <p:nvSpPr>
          <p:cNvPr id="163" name="Google Shape;163;p21"/>
          <p:cNvSpPr txBox="1"/>
          <p:nvPr/>
        </p:nvSpPr>
        <p:spPr>
          <a:xfrm>
            <a:off x="750575" y="1684200"/>
            <a:ext cx="20781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pen Sans"/>
                <a:ea typeface="Open Sans"/>
                <a:cs typeface="Open Sans"/>
                <a:sym typeface="Open Sans"/>
              </a:rPr>
              <a:t>Data Analysis</a:t>
            </a:r>
            <a:endParaRPr b="1" sz="1600">
              <a:solidFill>
                <a:srgbClr val="FFFFFF"/>
              </a:solidFill>
              <a:latin typeface="Open Sans"/>
              <a:ea typeface="Open Sans"/>
              <a:cs typeface="Open Sans"/>
              <a:sym typeface="Open Sans"/>
            </a:endParaRPr>
          </a:p>
        </p:txBody>
      </p:sp>
      <p:sp>
        <p:nvSpPr>
          <p:cNvPr id="164" name="Google Shape;164;p21"/>
          <p:cNvSpPr txBox="1"/>
          <p:nvPr/>
        </p:nvSpPr>
        <p:spPr>
          <a:xfrm>
            <a:off x="3550538" y="1608000"/>
            <a:ext cx="20781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FFFFFF"/>
                </a:solidFill>
                <a:latin typeface="Open Sans"/>
                <a:ea typeface="Open Sans"/>
                <a:cs typeface="Open Sans"/>
                <a:sym typeface="Open Sans"/>
              </a:rPr>
              <a:t>Data Science</a:t>
            </a:r>
            <a:endParaRPr b="1" sz="1800">
              <a:solidFill>
                <a:srgbClr val="FFFFFF"/>
              </a:solidFill>
              <a:latin typeface="Open Sans"/>
              <a:ea typeface="Open Sans"/>
              <a:cs typeface="Open Sans"/>
              <a:sym typeface="Open Sans"/>
            </a:endParaRPr>
          </a:p>
        </p:txBody>
      </p:sp>
      <p:sp>
        <p:nvSpPr>
          <p:cNvPr id="165" name="Google Shape;165;p21"/>
          <p:cNvSpPr txBox="1"/>
          <p:nvPr/>
        </p:nvSpPr>
        <p:spPr>
          <a:xfrm>
            <a:off x="6350513" y="1684200"/>
            <a:ext cx="20781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pen Sans"/>
                <a:ea typeface="Open Sans"/>
                <a:cs typeface="Open Sans"/>
                <a:sym typeface="Open Sans"/>
              </a:rPr>
              <a:t>Machine Learning</a:t>
            </a:r>
            <a:endParaRPr b="1" sz="1600">
              <a:solidFill>
                <a:srgbClr val="FFFFFF"/>
              </a:solidFill>
              <a:latin typeface="Open Sans"/>
              <a:ea typeface="Open Sans"/>
              <a:cs typeface="Open Sans"/>
              <a:sym typeface="Open Sans"/>
            </a:endParaRPr>
          </a:p>
        </p:txBody>
      </p:sp>
      <p:sp>
        <p:nvSpPr>
          <p:cNvPr id="166" name="Google Shape;166;p21"/>
          <p:cNvSpPr txBox="1"/>
          <p:nvPr/>
        </p:nvSpPr>
        <p:spPr>
          <a:xfrm>
            <a:off x="862575" y="2223825"/>
            <a:ext cx="1888500" cy="21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Open Sans"/>
                <a:ea typeface="Open Sans"/>
                <a:cs typeface="Open Sans"/>
                <a:sym typeface="Open Sans"/>
              </a:rPr>
              <a:t>Explicar por qué se observa que los usuarios dejan de utilizar la plataforma pasados 6 meses</a:t>
            </a:r>
            <a:endParaRPr>
              <a:solidFill>
                <a:srgbClr val="FFFFFF"/>
              </a:solidFill>
              <a:latin typeface="Open Sans"/>
              <a:ea typeface="Open Sans"/>
              <a:cs typeface="Open Sans"/>
              <a:sym typeface="Open Sans"/>
            </a:endParaRPr>
          </a:p>
        </p:txBody>
      </p:sp>
      <p:sp>
        <p:nvSpPr>
          <p:cNvPr id="167" name="Google Shape;167;p21"/>
          <p:cNvSpPr txBox="1"/>
          <p:nvPr/>
        </p:nvSpPr>
        <p:spPr>
          <a:xfrm>
            <a:off x="3645400" y="2223825"/>
            <a:ext cx="1888500" cy="21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Open Sans"/>
                <a:ea typeface="Open Sans"/>
                <a:cs typeface="Open Sans"/>
                <a:sym typeface="Open Sans"/>
              </a:rPr>
              <a:t>Agrupar usuarios en segmentos de acuerdo a patrones de </a:t>
            </a:r>
            <a:r>
              <a:rPr lang="es">
                <a:solidFill>
                  <a:srgbClr val="FFFFFF"/>
                </a:solidFill>
                <a:latin typeface="Open Sans"/>
                <a:ea typeface="Open Sans"/>
                <a:cs typeface="Open Sans"/>
                <a:sym typeface="Open Sans"/>
              </a:rPr>
              <a:t>compra</a:t>
            </a:r>
            <a:r>
              <a:rPr lang="es">
                <a:solidFill>
                  <a:srgbClr val="FFFFFF"/>
                </a:solidFill>
                <a:latin typeface="Open Sans"/>
                <a:ea typeface="Open Sans"/>
                <a:cs typeface="Open Sans"/>
                <a:sym typeface="Open Sans"/>
              </a:rPr>
              <a:t> más comunes, inferidos automáticamente</a:t>
            </a:r>
            <a:endParaRPr>
              <a:solidFill>
                <a:srgbClr val="FFFFFF"/>
              </a:solidFill>
              <a:latin typeface="Open Sans"/>
              <a:ea typeface="Open Sans"/>
              <a:cs typeface="Open Sans"/>
              <a:sym typeface="Open Sans"/>
            </a:endParaRPr>
          </a:p>
        </p:txBody>
      </p:sp>
      <p:sp>
        <p:nvSpPr>
          <p:cNvPr id="168" name="Google Shape;168;p21"/>
          <p:cNvSpPr txBox="1"/>
          <p:nvPr/>
        </p:nvSpPr>
        <p:spPr>
          <a:xfrm>
            <a:off x="6445325" y="2223825"/>
            <a:ext cx="1888500" cy="21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Open Sans"/>
                <a:ea typeface="Open Sans"/>
                <a:cs typeface="Open Sans"/>
                <a:sym typeface="Open Sans"/>
              </a:rPr>
              <a:t>Clasificar usuarios en “high value” vs “low value” de acuerdo a cuánto se predice que gastarán en la plataforma.</a:t>
            </a:r>
            <a:endParaRPr>
              <a:solidFill>
                <a:srgbClr val="FFFFF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