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y="5143500" cx="9144000"/>
  <p:notesSz cx="6858000" cy="9144000"/>
  <p:embeddedFontLst>
    <p:embeddedFont>
      <p:font typeface="Average"/>
      <p:regular r:id="rId58"/>
    </p:embeddedFont>
    <p:embeddedFont>
      <p:font typeface="Oswald"/>
      <p:regular r:id="rId59"/>
      <p:bold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Oswald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Oswald-regular.fntdata"/><Relationship Id="rId14" Type="http://schemas.openxmlformats.org/officeDocument/2006/relationships/slide" Target="slides/slide9.xml"/><Relationship Id="rId58" Type="http://schemas.openxmlformats.org/officeDocument/2006/relationships/font" Target="fonts/Average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b76cc3ae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b76cc3ae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b76cc3ae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b76cc3ae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b76cc3ae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b76cc3ae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b5a26fb6a_0_9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b5a26fb6a_0_9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b76cc3ae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b76cc3ae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b76cc3ae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b76cc3ae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b76cc3aea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b76cc3aea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b5a26fb6a_0_10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b5a26fb6a_0_10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b5a26fb6a_0_10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b5a26fb6a_0_10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b5a26fb6a_0_10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b5a26fb6a_0_10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b76cc3a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b76cc3a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b5a26fb6a_0_10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b5a26fb6a_0_10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b76cc3aea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b76cc3aea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b76cc3aea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b76cc3aea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b56e1ba0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b56e1ba0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8d69e4a41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8d69e4a41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d69e4a418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d69e4a418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8d69e4a418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8d69e4a418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b76cc3aea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b76cc3aea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b5a26fb6a_0_1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b5a26fb6a_0_1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b5a26fb6a_0_10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b5a26fb6a_0_10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89ea48b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89ea48b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b76cc3aea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b76cc3aea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b5a26fb6a_0_1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b5a26fb6a_0_1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b5a26fb6a_0_10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b5a26fb6a_0_1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b5a26fb6a_0_1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b5a26fb6a_0_1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b76cc3aea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b76cc3aea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b76cc3aea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b76cc3aea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b76cc3aea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b76cc3aea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b5a26fb6a_0_1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b5a26fb6a_0_1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b76cc3aea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b76cc3aea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95c28e5f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95c28e5f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b76cc3ae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b76cc3ae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b5a26fb6a_0_10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b5a26fb6a_0_10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b5a26fb6a_0_10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b5a26fb6a_0_10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595c28e5fc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595c28e5fc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595c28e5fc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595c28e5fc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95c28e5fc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595c28e5fc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595c28e5fc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595c28e5fc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595c28e5fc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595c28e5fc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595c28e5fc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595c28e5fc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595c28e5fc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595c28e5fc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95c28e5fc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95c28e5fc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b76cc3ae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b76cc3ae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95c28e5fc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595c28e5fc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95c28e5fc_1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95c28e5fc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595c28e5fc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595c28e5fc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b76cc3ae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b76cc3ae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b76cc3ae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b76cc3ae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b5a26fb6a_0_9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b5a26fb6a_0_9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b76cc3ae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b76cc3ae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Relationship Id="rId5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Relationship Id="rId4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2.png"/><Relationship Id="rId4" Type="http://schemas.openxmlformats.org/officeDocument/2006/relationships/image" Target="../media/image35.png"/><Relationship Id="rId5" Type="http://schemas.openxmlformats.org/officeDocument/2006/relationships/image" Target="../media/image3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Relationship Id="rId4" Type="http://schemas.openxmlformats.org/officeDocument/2006/relationships/image" Target="../media/image3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4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0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5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al aprendizaje automático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#1. Introducción</a:t>
            </a:r>
            <a:r>
              <a:rPr lang="es"/>
              <a:t> al aprendizaje automático.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/>
        </p:nvSpPr>
        <p:spPr>
          <a:xfrm>
            <a:off x="984350" y="257175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Aprendizaje por refuerzo</a:t>
            </a:r>
            <a:endParaRPr b="1" sz="2400">
              <a:solidFill>
                <a:srgbClr val="98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Dada una secuencia de estados y acciones con recompensa (</a:t>
            </a:r>
            <a:r>
              <a:rPr i="1" lang="es" sz="1800"/>
              <a:t>reward</a:t>
            </a:r>
            <a:r>
              <a:rPr lang="es" sz="1800"/>
              <a:t>), generar una política (</a:t>
            </a:r>
            <a:r>
              <a:rPr i="1" lang="es" sz="1800"/>
              <a:t>policy</a:t>
            </a:r>
            <a:r>
              <a:rPr lang="es" sz="1800"/>
              <a:t>)</a:t>
            </a:r>
            <a:endParaRPr sz="1800"/>
          </a:p>
          <a:p>
            <a:pPr indent="-3429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política = mapeo estados → acciones que nos</a:t>
            </a:r>
            <a:br>
              <a:rPr lang="es" sz="1800"/>
            </a:br>
            <a:r>
              <a:rPr lang="es" sz="1800"/>
              <a:t>dicen que hacer en un determinado estado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" sz="1800"/>
              <a:t>Ejemplos:</a:t>
            </a:r>
            <a:endParaRPr sz="1800"/>
          </a:p>
          <a:p>
            <a:pPr indent="-3429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Juegos</a:t>
            </a:r>
            <a:endParaRPr sz="1800"/>
          </a:p>
          <a:p>
            <a:pPr indent="-3429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Navegación en robótica</a:t>
            </a:r>
            <a:endParaRPr sz="1800"/>
          </a:p>
          <a:p>
            <a:pPr indent="-3429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Control</a:t>
            </a:r>
            <a:endParaRPr sz="1800"/>
          </a:p>
          <a:p>
            <a:pPr indent="-3429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...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/>
        </p:nvSpPr>
        <p:spPr>
          <a:xfrm>
            <a:off x="984350" y="257175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Sobre "aprendizaje"</a:t>
            </a:r>
            <a:endParaRPr b="1" sz="24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" sz="1800"/>
              <a:t>Se puede ver como la utilización directa o indirecta de la experiencia para aproximar una determinada función.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La aproximación de dicha función corresponde a una búsqueda en un espacio de hipótesis (espacio de funciones) por aquella que mejor ajusta el conjunto de datos de entrenamiento.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Distintos métodos de aprendizaje automático asumen distintos espacios de hipótesis o utilizan distintas estrategias de búsqueda.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/>
        </p:nvSpPr>
        <p:spPr>
          <a:xfrm>
            <a:off x="984350" y="257175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A</a:t>
            </a:r>
            <a:r>
              <a:rPr b="1" lang="es" sz="2400">
                <a:solidFill>
                  <a:srgbClr val="980000"/>
                </a:solidFill>
              </a:rPr>
              <a:t>prendizaje supervisado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60" name="Google Shape;160;p24"/>
          <p:cNvPicPr preferRelativeResize="0"/>
          <p:nvPr/>
        </p:nvPicPr>
        <p:blipFill rotWithShape="1">
          <a:blip r:embed="rId3">
            <a:alphaModFix/>
          </a:blip>
          <a:srcRect b="3991" l="10771" r="11510" t="18663"/>
          <a:stretch/>
        </p:blipFill>
        <p:spPr>
          <a:xfrm>
            <a:off x="1640675" y="1126125"/>
            <a:ext cx="5666700" cy="374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idx="4294967295" type="ctrTitle"/>
          </p:nvPr>
        </p:nvSpPr>
        <p:spPr>
          <a:xfrm>
            <a:off x="671250" y="2222250"/>
            <a:ext cx="7801500" cy="6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Regresión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/>
        </p:nvSpPr>
        <p:spPr>
          <a:xfrm>
            <a:off x="984350" y="257175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Regresión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Disponemos de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s" sz="1800"/>
              <a:t> pares de entrenamiento (observaciones)</a:t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El problema de regresión consiste en estimar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f(x)</a:t>
            </a:r>
            <a:r>
              <a:rPr lang="es" sz="1800"/>
              <a:t> a partir de estos datos</a:t>
            </a:r>
            <a:endParaRPr sz="1800"/>
          </a:p>
          <a:p>
            <a:pPr indent="457200" lvl="0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 </a:t>
            </a:r>
            <a:endParaRPr sz="1800"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7863" y="2571748"/>
            <a:ext cx="3104775" cy="232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1000" y="1511850"/>
            <a:ext cx="3922000" cy="3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/>
        </p:nvSpPr>
        <p:spPr>
          <a:xfrm>
            <a:off x="442075" y="266100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Regresión polinomial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E</a:t>
            </a:r>
            <a:r>
              <a:rPr lang="es" sz="1600"/>
              <a:t>n verde se ilustra la función "verdad</a:t>
            </a:r>
            <a:r>
              <a:rPr lang="es" sz="1600"/>
              <a:t>era" (inaccesible)</a:t>
            </a:r>
            <a:br>
              <a:rPr lang="es" sz="1600"/>
            </a:br>
            <a:endParaRPr sz="16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Las muestras son uniformes en </a:t>
            </a:r>
            <a:r>
              <a:rPr i="1" lang="es" sz="16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s" sz="1600"/>
              <a:t> y poseen ruido en </a:t>
            </a:r>
            <a:r>
              <a:rPr i="1" lang="es" sz="16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br>
              <a:rPr i="1" lang="es" sz="16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i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Utilizaremos una </a:t>
            </a:r>
            <a:r>
              <a:rPr b="1" lang="es" sz="1600" u="sng"/>
              <a:t>función de costo</a:t>
            </a:r>
            <a:r>
              <a:rPr lang="es" sz="1600"/>
              <a:t> (error cuadrático) </a:t>
            </a:r>
            <a:br>
              <a:rPr lang="es" sz="1600"/>
            </a:br>
            <a:r>
              <a:rPr lang="es" sz="1600"/>
              <a:t>que mida el error en la predicción de </a:t>
            </a:r>
            <a:r>
              <a:rPr i="1" lang="es" sz="16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s" sz="1600"/>
              <a:t> mediante </a:t>
            </a:r>
            <a:r>
              <a:rPr i="1" lang="es" sz="1600">
                <a:latin typeface="Times New Roman"/>
                <a:ea typeface="Times New Roman"/>
                <a:cs typeface="Times New Roman"/>
                <a:sym typeface="Times New Roman"/>
              </a:rPr>
              <a:t>f(x)</a:t>
            </a:r>
            <a:endParaRPr sz="1600"/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3100" y="3356743"/>
            <a:ext cx="3023794" cy="801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075" y="4232943"/>
            <a:ext cx="5391825" cy="830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0906" y="237263"/>
            <a:ext cx="3045294" cy="224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54175" y="2665663"/>
            <a:ext cx="2982024" cy="224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329" y="121974"/>
            <a:ext cx="3228937" cy="2416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1644" y="121979"/>
            <a:ext cx="3285137" cy="2482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5948" y="2599845"/>
            <a:ext cx="3239155" cy="2421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5075" y="2604958"/>
            <a:ext cx="3198283" cy="2411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/>
        </p:nvSpPr>
        <p:spPr>
          <a:xfrm>
            <a:off x="442075" y="266100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Sobreajuste (</a:t>
            </a:r>
            <a:r>
              <a:rPr b="1" i="1" lang="es" sz="2400">
                <a:solidFill>
                  <a:srgbClr val="980000"/>
                </a:solidFill>
              </a:rPr>
              <a:t>overfitting</a:t>
            </a:r>
            <a:r>
              <a:rPr b="1" lang="es" sz="2400">
                <a:solidFill>
                  <a:srgbClr val="980000"/>
                </a:solidFill>
              </a:rPr>
              <a:t>)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Datos de test: otra muestra de los misma función subyacente</a:t>
            </a:r>
            <a:endParaRPr sz="16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El error de entrenamiento se hace cero, pero el de test crece con </a:t>
            </a:r>
            <a:r>
              <a:rPr i="1" lang="es" sz="1600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br>
              <a:rPr lang="es" sz="1600"/>
            </a:br>
            <a:endParaRPr sz="1600"/>
          </a:p>
        </p:txBody>
      </p:sp>
      <p:pic>
        <p:nvPicPr>
          <p:cNvPr id="195" name="Google Shape;19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0525" y="1993275"/>
            <a:ext cx="4073350" cy="268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800" y="2237675"/>
            <a:ext cx="2327175" cy="179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/>
        </p:nvSpPr>
        <p:spPr>
          <a:xfrm>
            <a:off x="442075" y="266100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Bondad de ajuste vs. complejidad de modelo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Si el modelo tiene tantos grados de libertad como los presentes en los datos de entrenamiento, puede ajustarlos perfectamente</a:t>
            </a:r>
            <a:endParaRPr sz="16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El objetivo en aprendizaje automático no es el ajuste perfecto, sino la </a:t>
            </a:r>
            <a:r>
              <a:rPr b="1" lang="es" sz="1600"/>
              <a:t>generalización</a:t>
            </a:r>
            <a:r>
              <a:rPr lang="es" sz="1600"/>
              <a:t> a conjuntos nuevos (no vistos en entrenamiento)</a:t>
            </a:r>
            <a:endParaRPr sz="16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Podemos decir que un modelo generaliza, si puede explicar los datos empleando una complejidad acotada</a:t>
            </a:r>
            <a:br>
              <a:rPr lang="es" sz="1600"/>
            </a:b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/>
        </p:nvSpPr>
        <p:spPr>
          <a:xfrm>
            <a:off x="442075" y="266100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Prevenir el sobreajuste (I)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Agregar más datos (más que la "complejidad" del modelo)</a:t>
            </a:r>
            <a:endParaRPr sz="1600"/>
          </a:p>
        </p:txBody>
      </p:sp>
      <p:pic>
        <p:nvPicPr>
          <p:cNvPr id="207" name="Google Shape;2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775" y="1849024"/>
            <a:ext cx="3379962" cy="2507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9263" y="1843999"/>
            <a:ext cx="3379962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1171113" y="363275"/>
            <a:ext cx="51081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Programación tradicional</a:t>
            </a:r>
            <a:endParaRPr b="1" sz="2400">
              <a:solidFill>
                <a:srgbClr val="980000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929611" y="1125925"/>
            <a:ext cx="1994700" cy="1250400"/>
          </a:xfrm>
          <a:prstGeom prst="rect">
            <a:avLst/>
          </a:prstGeom>
          <a:solidFill>
            <a:srgbClr val="6D9EEB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Computadora</a:t>
            </a:r>
            <a:endParaRPr b="1" sz="1800"/>
          </a:p>
        </p:txBody>
      </p:sp>
      <p:cxnSp>
        <p:nvCxnSpPr>
          <p:cNvPr id="67" name="Google Shape;67;p14"/>
          <p:cNvCxnSpPr/>
          <p:nvPr/>
        </p:nvCxnSpPr>
        <p:spPr>
          <a:xfrm>
            <a:off x="5924300" y="1746700"/>
            <a:ext cx="8781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4"/>
          <p:cNvCxnSpPr/>
          <p:nvPr/>
        </p:nvCxnSpPr>
        <p:spPr>
          <a:xfrm>
            <a:off x="3051500" y="1509550"/>
            <a:ext cx="8781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4"/>
          <p:cNvCxnSpPr/>
          <p:nvPr/>
        </p:nvCxnSpPr>
        <p:spPr>
          <a:xfrm>
            <a:off x="3051500" y="2020300"/>
            <a:ext cx="8781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4"/>
          <p:cNvSpPr txBox="1"/>
          <p:nvPr/>
        </p:nvSpPr>
        <p:spPr>
          <a:xfrm>
            <a:off x="6815188" y="1513975"/>
            <a:ext cx="7434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Salida</a:t>
            </a:r>
            <a:endParaRPr b="1"/>
          </a:p>
        </p:txBody>
      </p:sp>
      <p:sp>
        <p:nvSpPr>
          <p:cNvPr id="71" name="Google Shape;71;p14"/>
          <p:cNvSpPr txBox="1"/>
          <p:nvPr/>
        </p:nvSpPr>
        <p:spPr>
          <a:xfrm>
            <a:off x="2004713" y="1746700"/>
            <a:ext cx="10467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Programa</a:t>
            </a:r>
            <a:endParaRPr b="1"/>
          </a:p>
        </p:txBody>
      </p:sp>
      <p:sp>
        <p:nvSpPr>
          <p:cNvPr id="72" name="Google Shape;72;p14"/>
          <p:cNvSpPr txBox="1"/>
          <p:nvPr/>
        </p:nvSpPr>
        <p:spPr>
          <a:xfrm>
            <a:off x="2308113" y="1272400"/>
            <a:ext cx="7434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Datos</a:t>
            </a:r>
            <a:endParaRPr b="1"/>
          </a:p>
        </p:txBody>
      </p:sp>
      <p:sp>
        <p:nvSpPr>
          <p:cNvPr id="73" name="Google Shape;73;p14"/>
          <p:cNvSpPr txBox="1"/>
          <p:nvPr/>
        </p:nvSpPr>
        <p:spPr>
          <a:xfrm>
            <a:off x="1171113" y="2767175"/>
            <a:ext cx="51081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Aprendizaje automático</a:t>
            </a:r>
            <a:endParaRPr b="1" sz="2400">
              <a:solidFill>
                <a:srgbClr val="980000"/>
              </a:solidFill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3929611" y="3529825"/>
            <a:ext cx="1994700" cy="1250400"/>
          </a:xfrm>
          <a:prstGeom prst="rect">
            <a:avLst/>
          </a:prstGeom>
          <a:solidFill>
            <a:srgbClr val="6D9EEB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Computadora</a:t>
            </a:r>
            <a:endParaRPr b="1" sz="1800"/>
          </a:p>
        </p:txBody>
      </p:sp>
      <p:cxnSp>
        <p:nvCxnSpPr>
          <p:cNvPr id="75" name="Google Shape;75;p14"/>
          <p:cNvCxnSpPr/>
          <p:nvPr/>
        </p:nvCxnSpPr>
        <p:spPr>
          <a:xfrm>
            <a:off x="5924300" y="4150600"/>
            <a:ext cx="8781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4"/>
          <p:cNvCxnSpPr/>
          <p:nvPr/>
        </p:nvCxnSpPr>
        <p:spPr>
          <a:xfrm>
            <a:off x="3051500" y="3913450"/>
            <a:ext cx="8781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4"/>
          <p:cNvCxnSpPr/>
          <p:nvPr/>
        </p:nvCxnSpPr>
        <p:spPr>
          <a:xfrm>
            <a:off x="3051500" y="4424200"/>
            <a:ext cx="8781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4"/>
          <p:cNvSpPr txBox="1"/>
          <p:nvPr/>
        </p:nvSpPr>
        <p:spPr>
          <a:xfrm>
            <a:off x="6815188" y="3917875"/>
            <a:ext cx="11577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Programa</a:t>
            </a:r>
            <a:endParaRPr b="1"/>
          </a:p>
        </p:txBody>
      </p:sp>
      <p:sp>
        <p:nvSpPr>
          <p:cNvPr id="79" name="Google Shape;79;p14"/>
          <p:cNvSpPr txBox="1"/>
          <p:nvPr/>
        </p:nvSpPr>
        <p:spPr>
          <a:xfrm>
            <a:off x="2308013" y="4150600"/>
            <a:ext cx="7434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Salida</a:t>
            </a:r>
            <a:endParaRPr b="1"/>
          </a:p>
        </p:txBody>
      </p:sp>
      <p:sp>
        <p:nvSpPr>
          <p:cNvPr id="80" name="Google Shape;80;p14"/>
          <p:cNvSpPr txBox="1"/>
          <p:nvPr/>
        </p:nvSpPr>
        <p:spPr>
          <a:xfrm>
            <a:off x="2308113" y="3676300"/>
            <a:ext cx="7434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Datos</a:t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8750" y="1100100"/>
            <a:ext cx="5366500" cy="34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2"/>
          <p:cNvSpPr txBox="1"/>
          <p:nvPr/>
        </p:nvSpPr>
        <p:spPr>
          <a:xfrm>
            <a:off x="442075" y="266100"/>
            <a:ext cx="7351800" cy="26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Prevenir el sobreajuste (II)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/>
        </p:nvSpPr>
        <p:spPr>
          <a:xfrm>
            <a:off x="442075" y="266100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Prevenir el sobreajuste (II)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Regularización: penalizar valores grandes de los coeficientes</a:t>
            </a:r>
            <a:endParaRPr sz="1600"/>
          </a:p>
        </p:txBody>
      </p:sp>
      <p:pic>
        <p:nvPicPr>
          <p:cNvPr id="220" name="Google Shape;22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1713" y="1624300"/>
            <a:ext cx="3860574" cy="80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6763" y="2522150"/>
            <a:ext cx="3246688" cy="2422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9797" y="2568419"/>
            <a:ext cx="3267434" cy="2364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/>
        </p:nvSpPr>
        <p:spPr>
          <a:xfrm>
            <a:off x="442075" y="266100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Prevenir el sobreajuste (II)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Regularización: penalizar valores grandes de los coeficientes</a:t>
            </a:r>
            <a:endParaRPr sz="1600"/>
          </a:p>
        </p:txBody>
      </p:sp>
      <p:pic>
        <p:nvPicPr>
          <p:cNvPr id="228" name="Google Shape;22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1713" y="1656175"/>
            <a:ext cx="3860574" cy="80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7261" y="2457050"/>
            <a:ext cx="3633950" cy="259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4"/>
          <p:cNvSpPr/>
          <p:nvPr/>
        </p:nvSpPr>
        <p:spPr>
          <a:xfrm>
            <a:off x="5513750" y="1630913"/>
            <a:ext cx="1041600" cy="8514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1" name="Google Shape;231;p34"/>
          <p:cNvCxnSpPr/>
          <p:nvPr/>
        </p:nvCxnSpPr>
        <p:spPr>
          <a:xfrm>
            <a:off x="6367307" y="2412128"/>
            <a:ext cx="443400" cy="753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2" name="Google Shape;232;p34"/>
          <p:cNvSpPr txBox="1"/>
          <p:nvPr/>
        </p:nvSpPr>
        <p:spPr>
          <a:xfrm>
            <a:off x="5737525" y="3139300"/>
            <a:ext cx="2279100" cy="16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0000"/>
                </a:solidFill>
              </a:rPr>
              <a:t>Término de regularización</a:t>
            </a:r>
            <a:endParaRPr b="1" sz="18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0000"/>
                </a:solidFill>
              </a:rPr>
              <a:t>(</a:t>
            </a:r>
            <a:r>
              <a:rPr b="1" i="1" lang="es" sz="1800">
                <a:solidFill>
                  <a:srgbClr val="FF0000"/>
                </a:solidFill>
              </a:rPr>
              <a:t>ridge</a:t>
            </a:r>
            <a:r>
              <a:rPr b="1" lang="es" sz="1800">
                <a:solidFill>
                  <a:srgbClr val="FF0000"/>
                </a:solidFill>
              </a:rPr>
              <a:t>)</a:t>
            </a:r>
            <a:endParaRPr b="1" sz="18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0000"/>
                </a:solidFill>
              </a:rPr>
              <a:t>𝜆 = hiperparámetro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/>
        </p:nvSpPr>
        <p:spPr>
          <a:xfrm>
            <a:off x="442075" y="266100"/>
            <a:ext cx="7351800" cy="26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Prevenir el sobreajuste (II)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38" name="Google Shape;23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7175" y="1182225"/>
            <a:ext cx="4434450" cy="308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/>
          <p:nvPr/>
        </p:nvSpPr>
        <p:spPr>
          <a:xfrm>
            <a:off x="442075" y="266100"/>
            <a:ext cx="8275200" cy="31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Regresión polinomial como regresión lineal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44" name="Google Shape;24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9325" y="1215050"/>
            <a:ext cx="4505325" cy="329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5415" y="4663795"/>
            <a:ext cx="1530150" cy="47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813" y="1044217"/>
            <a:ext cx="4524375" cy="374332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7"/>
          <p:cNvSpPr txBox="1"/>
          <p:nvPr/>
        </p:nvSpPr>
        <p:spPr>
          <a:xfrm>
            <a:off x="442075" y="266100"/>
            <a:ext cx="8275200" cy="31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Regresión polinomial como regresión lineal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2" name="Google Shape;252;p37"/>
          <p:cNvSpPr/>
          <p:nvPr/>
        </p:nvSpPr>
        <p:spPr>
          <a:xfrm>
            <a:off x="3346025" y="3078700"/>
            <a:ext cx="571500" cy="479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7"/>
          <p:cNvSpPr/>
          <p:nvPr/>
        </p:nvSpPr>
        <p:spPr>
          <a:xfrm>
            <a:off x="3848697" y="1075096"/>
            <a:ext cx="571500" cy="479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7"/>
          <p:cNvSpPr/>
          <p:nvPr/>
        </p:nvSpPr>
        <p:spPr>
          <a:xfrm>
            <a:off x="5601297" y="1075096"/>
            <a:ext cx="571500" cy="479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5" name="Google Shape;255;p37"/>
          <p:cNvCxnSpPr/>
          <p:nvPr/>
        </p:nvCxnSpPr>
        <p:spPr>
          <a:xfrm>
            <a:off x="3493525" y="4323125"/>
            <a:ext cx="3225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8"/>
          <p:cNvSpPr txBox="1"/>
          <p:nvPr/>
        </p:nvSpPr>
        <p:spPr>
          <a:xfrm>
            <a:off x="442075" y="266100"/>
            <a:ext cx="8275200" cy="31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Regresión lineal: solución de mínimos cuadrados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Dataset: </a:t>
            </a:r>
            <a:endParaRPr sz="1800"/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Función de costo: </a:t>
            </a:r>
            <a:endParaRPr sz="1800"/>
          </a:p>
        </p:txBody>
      </p:sp>
      <p:pic>
        <p:nvPicPr>
          <p:cNvPr id="261" name="Google Shape;26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4755" y="1233444"/>
            <a:ext cx="4771118" cy="383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3847" y="1616925"/>
            <a:ext cx="4749431" cy="7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4025" y="2588100"/>
            <a:ext cx="6642900" cy="235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8"/>
          <p:cNvSpPr/>
          <p:nvPr/>
        </p:nvSpPr>
        <p:spPr>
          <a:xfrm>
            <a:off x="967875" y="3843800"/>
            <a:ext cx="7060800" cy="1094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/>
          <p:nvPr/>
        </p:nvSpPr>
        <p:spPr>
          <a:xfrm>
            <a:off x="442075" y="266100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Elección de </a:t>
            </a:r>
            <a:r>
              <a:rPr b="1" i="1" lang="es" sz="2400">
                <a:solidFill>
                  <a:srgbClr val="980000"/>
                </a:solidFill>
              </a:rPr>
              <a:t>hiperparámetros</a:t>
            </a:r>
            <a:r>
              <a:rPr b="1" lang="es" sz="2400">
                <a:solidFill>
                  <a:srgbClr val="980000"/>
                </a:solidFill>
              </a:rPr>
              <a:t> 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Dividir el conjunto total de ejemplos en tres subconjuntos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s" sz="1600"/>
              <a:t>Entrenamiento</a:t>
            </a:r>
            <a:r>
              <a:rPr lang="es" sz="1600"/>
              <a:t>: aprendizaje de variables del modelo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s" sz="1600"/>
              <a:t>Validación</a:t>
            </a:r>
            <a:r>
              <a:rPr lang="es" sz="1600"/>
              <a:t>: ajuste/elección de hiperparámetros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s" sz="1600"/>
              <a:t>Test</a:t>
            </a:r>
            <a:r>
              <a:rPr lang="es" sz="1600"/>
              <a:t>: estimación </a:t>
            </a:r>
            <a:r>
              <a:rPr lang="es" sz="1600" u="sng"/>
              <a:t>final</a:t>
            </a:r>
            <a:r>
              <a:rPr lang="es" sz="1600"/>
              <a:t> de la performance del modelo entrenado (y con hiperparámetros elegidos adecuadamente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70" name="Google Shape;270;p39"/>
          <p:cNvSpPr txBox="1"/>
          <p:nvPr/>
        </p:nvSpPr>
        <p:spPr>
          <a:xfrm>
            <a:off x="1996300" y="3117975"/>
            <a:ext cx="5151300" cy="603000"/>
          </a:xfrm>
          <a:prstGeom prst="rect">
            <a:avLst/>
          </a:prstGeom>
          <a:solidFill>
            <a:srgbClr val="CCCCCC"/>
          </a:solidFill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Datos</a:t>
            </a:r>
            <a:endParaRPr b="1"/>
          </a:p>
        </p:txBody>
      </p:sp>
      <p:sp>
        <p:nvSpPr>
          <p:cNvPr id="271" name="Google Shape;271;p39"/>
          <p:cNvSpPr txBox="1"/>
          <p:nvPr/>
        </p:nvSpPr>
        <p:spPr>
          <a:xfrm>
            <a:off x="6056850" y="4183800"/>
            <a:ext cx="1090800" cy="603000"/>
          </a:xfrm>
          <a:prstGeom prst="rect">
            <a:avLst/>
          </a:prstGeom>
          <a:solidFill>
            <a:srgbClr val="E6B8AF"/>
          </a:solidFill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Test</a:t>
            </a:r>
            <a:endParaRPr b="1"/>
          </a:p>
        </p:txBody>
      </p:sp>
      <p:sp>
        <p:nvSpPr>
          <p:cNvPr id="272" name="Google Shape;272;p39"/>
          <p:cNvSpPr txBox="1"/>
          <p:nvPr/>
        </p:nvSpPr>
        <p:spPr>
          <a:xfrm>
            <a:off x="1996350" y="4183800"/>
            <a:ext cx="2575500" cy="6030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Entrenamiento</a:t>
            </a:r>
            <a:endParaRPr b="1"/>
          </a:p>
        </p:txBody>
      </p:sp>
      <p:sp>
        <p:nvSpPr>
          <p:cNvPr id="273" name="Google Shape;273;p39"/>
          <p:cNvSpPr txBox="1"/>
          <p:nvPr/>
        </p:nvSpPr>
        <p:spPr>
          <a:xfrm>
            <a:off x="4571850" y="4183800"/>
            <a:ext cx="1485000" cy="603000"/>
          </a:xfrm>
          <a:prstGeom prst="rect">
            <a:avLst/>
          </a:prstGeom>
          <a:solidFill>
            <a:srgbClr val="FCE5CD"/>
          </a:solidFill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Validación</a:t>
            </a:r>
            <a:endParaRPr b="1"/>
          </a:p>
        </p:txBody>
      </p:sp>
      <p:sp>
        <p:nvSpPr>
          <p:cNvPr id="274" name="Google Shape;274;p39"/>
          <p:cNvSpPr/>
          <p:nvPr/>
        </p:nvSpPr>
        <p:spPr>
          <a:xfrm rot="5400000">
            <a:off x="4434600" y="3823838"/>
            <a:ext cx="274800" cy="25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0"/>
          <p:cNvSpPr txBox="1"/>
          <p:nvPr>
            <p:ph idx="4294967295" type="ctrTitle"/>
          </p:nvPr>
        </p:nvSpPr>
        <p:spPr>
          <a:xfrm>
            <a:off x="671250" y="2222250"/>
            <a:ext cx="7801500" cy="6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Clasificación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1"/>
          <p:cNvSpPr txBox="1"/>
          <p:nvPr/>
        </p:nvSpPr>
        <p:spPr>
          <a:xfrm>
            <a:off x="975482" y="257175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Clasificación binaria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Disponemos de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s" sz="1800"/>
              <a:t> pares de entrenamiento (observaciones)</a:t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	con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ϵ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ℝ</a:t>
            </a:r>
            <a:r>
              <a:rPr baseline="30000" lang="es" sz="1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ϵ{-1, +1}.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Aprender una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s" sz="1800"/>
              <a:t> tal que</a:t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	es decir: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 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s" sz="1800"/>
              <a:t> para una clasificación correcta.</a:t>
            </a:r>
            <a:endParaRPr sz="1800"/>
          </a:p>
        </p:txBody>
      </p:sp>
      <p:pic>
        <p:nvPicPr>
          <p:cNvPr id="285" name="Google Shape;28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1000" y="1511850"/>
            <a:ext cx="3922000" cy="31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0510" y="3145225"/>
            <a:ext cx="2342975" cy="71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/>
        </p:nvSpPr>
        <p:spPr>
          <a:xfrm>
            <a:off x="4836759" y="1101683"/>
            <a:ext cx="1994700" cy="1250400"/>
          </a:xfrm>
          <a:prstGeom prst="rect">
            <a:avLst/>
          </a:prstGeom>
          <a:solidFill>
            <a:srgbClr val="6D9EEB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Computadora</a:t>
            </a:r>
            <a:endParaRPr b="1" sz="1800"/>
          </a:p>
        </p:txBody>
      </p:sp>
      <p:cxnSp>
        <p:nvCxnSpPr>
          <p:cNvPr id="86" name="Google Shape;86;p15"/>
          <p:cNvCxnSpPr/>
          <p:nvPr/>
        </p:nvCxnSpPr>
        <p:spPr>
          <a:xfrm>
            <a:off x="6831448" y="1722458"/>
            <a:ext cx="515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5"/>
          <p:cNvCxnSpPr/>
          <p:nvPr/>
        </p:nvCxnSpPr>
        <p:spPr>
          <a:xfrm>
            <a:off x="3958648" y="1485308"/>
            <a:ext cx="8781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5"/>
          <p:cNvCxnSpPr/>
          <p:nvPr/>
        </p:nvCxnSpPr>
        <p:spPr>
          <a:xfrm>
            <a:off x="3958648" y="1996058"/>
            <a:ext cx="8781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" name="Google Shape;89;p15"/>
          <p:cNvSpPr txBox="1"/>
          <p:nvPr/>
        </p:nvSpPr>
        <p:spPr>
          <a:xfrm>
            <a:off x="7435365" y="1489713"/>
            <a:ext cx="14829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Salida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(predicción)</a:t>
            </a:r>
            <a:endParaRPr b="1"/>
          </a:p>
        </p:txBody>
      </p:sp>
      <p:sp>
        <p:nvSpPr>
          <p:cNvPr id="90" name="Google Shape;90;p15"/>
          <p:cNvSpPr txBox="1"/>
          <p:nvPr/>
        </p:nvSpPr>
        <p:spPr>
          <a:xfrm>
            <a:off x="2843486" y="1722458"/>
            <a:ext cx="10467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Programa</a:t>
            </a:r>
            <a:br>
              <a:rPr b="1" lang="es"/>
            </a:br>
            <a:r>
              <a:rPr b="1" lang="es"/>
              <a:t>(modelo)</a:t>
            </a:r>
            <a:endParaRPr b="1"/>
          </a:p>
        </p:txBody>
      </p:sp>
      <p:sp>
        <p:nvSpPr>
          <p:cNvPr id="91" name="Google Shape;91;p15"/>
          <p:cNvSpPr txBox="1"/>
          <p:nvPr/>
        </p:nvSpPr>
        <p:spPr>
          <a:xfrm>
            <a:off x="3020350" y="1248175"/>
            <a:ext cx="9384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Datos</a:t>
            </a:r>
            <a:endParaRPr b="1"/>
          </a:p>
        </p:txBody>
      </p:sp>
      <p:sp>
        <p:nvSpPr>
          <p:cNvPr id="92" name="Google Shape;92;p15"/>
          <p:cNvSpPr txBox="1"/>
          <p:nvPr/>
        </p:nvSpPr>
        <p:spPr>
          <a:xfrm>
            <a:off x="2369486" y="2935975"/>
            <a:ext cx="1994700" cy="1250400"/>
          </a:xfrm>
          <a:prstGeom prst="rect">
            <a:avLst/>
          </a:prstGeom>
          <a:solidFill>
            <a:srgbClr val="6D9EEB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Computadora</a:t>
            </a:r>
            <a:endParaRPr b="1" sz="1800"/>
          </a:p>
        </p:txBody>
      </p:sp>
      <p:cxnSp>
        <p:nvCxnSpPr>
          <p:cNvPr id="93" name="Google Shape;93;p15"/>
          <p:cNvCxnSpPr>
            <a:stCxn id="92" idx="0"/>
          </p:cNvCxnSpPr>
          <p:nvPr/>
        </p:nvCxnSpPr>
        <p:spPr>
          <a:xfrm rot="10800000">
            <a:off x="3366836" y="2258575"/>
            <a:ext cx="0" cy="677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5"/>
          <p:cNvCxnSpPr/>
          <p:nvPr/>
        </p:nvCxnSpPr>
        <p:spPr>
          <a:xfrm>
            <a:off x="1491375" y="3319600"/>
            <a:ext cx="8781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5"/>
          <p:cNvCxnSpPr/>
          <p:nvPr/>
        </p:nvCxnSpPr>
        <p:spPr>
          <a:xfrm>
            <a:off x="1491375" y="3830350"/>
            <a:ext cx="8781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5"/>
          <p:cNvSpPr txBox="1"/>
          <p:nvPr/>
        </p:nvSpPr>
        <p:spPr>
          <a:xfrm>
            <a:off x="747888" y="3556750"/>
            <a:ext cx="7434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Salida</a:t>
            </a:r>
            <a:endParaRPr b="1"/>
          </a:p>
        </p:txBody>
      </p:sp>
      <p:sp>
        <p:nvSpPr>
          <p:cNvPr id="97" name="Google Shape;97;p15"/>
          <p:cNvSpPr txBox="1"/>
          <p:nvPr/>
        </p:nvSpPr>
        <p:spPr>
          <a:xfrm>
            <a:off x="747988" y="3082450"/>
            <a:ext cx="7434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Datos</a:t>
            </a:r>
            <a:endParaRPr b="1"/>
          </a:p>
        </p:txBody>
      </p:sp>
      <p:sp>
        <p:nvSpPr>
          <p:cNvPr id="98" name="Google Shape;98;p15"/>
          <p:cNvSpPr txBox="1"/>
          <p:nvPr/>
        </p:nvSpPr>
        <p:spPr>
          <a:xfrm>
            <a:off x="76200" y="0"/>
            <a:ext cx="90678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Aprendizaje automático: entrenamiento</a:t>
            </a:r>
            <a:r>
              <a:rPr b="1" lang="es" sz="2400">
                <a:solidFill>
                  <a:srgbClr val="980000"/>
                </a:solidFill>
              </a:rPr>
              <a:t> vs. evaluación</a:t>
            </a:r>
            <a:endParaRPr b="1" sz="2400">
              <a:solidFill>
                <a:srgbClr val="980000"/>
              </a:solidFill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618646" y="3035321"/>
            <a:ext cx="878100" cy="1107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385500" y="4143221"/>
            <a:ext cx="14829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</a:rPr>
              <a:t>Muestras de entrenamiento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2911254" y="1248175"/>
            <a:ext cx="1046700" cy="474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 txBox="1"/>
          <p:nvPr/>
        </p:nvSpPr>
        <p:spPr>
          <a:xfrm>
            <a:off x="2748100" y="630775"/>
            <a:ext cx="1482900" cy="6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</a:rPr>
              <a:t>Muestras de evaluación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2"/>
          <p:cNvSpPr txBox="1"/>
          <p:nvPr/>
        </p:nvSpPr>
        <p:spPr>
          <a:xfrm>
            <a:off x="975482" y="257175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Separabilidad lineal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92" name="Google Shape;29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8874" y="1107624"/>
            <a:ext cx="5428075" cy="367375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42"/>
          <p:cNvSpPr txBox="1"/>
          <p:nvPr/>
        </p:nvSpPr>
        <p:spPr>
          <a:xfrm>
            <a:off x="505475" y="1702675"/>
            <a:ext cx="2252400" cy="7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linealmente separable</a:t>
            </a:r>
            <a:endParaRPr sz="1800"/>
          </a:p>
        </p:txBody>
      </p:sp>
      <p:sp>
        <p:nvSpPr>
          <p:cNvPr id="294" name="Google Shape;294;p42"/>
          <p:cNvSpPr txBox="1"/>
          <p:nvPr/>
        </p:nvSpPr>
        <p:spPr>
          <a:xfrm>
            <a:off x="505475" y="3380375"/>
            <a:ext cx="2252400" cy="10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no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linealmente separable</a:t>
            </a:r>
            <a:endParaRPr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3"/>
          <p:cNvSpPr txBox="1"/>
          <p:nvPr/>
        </p:nvSpPr>
        <p:spPr>
          <a:xfrm>
            <a:off x="975482" y="257175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Clasificadores lineales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La entrada es un vector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/>
              <a:t> de dimensionalidad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La salida es una etiqueta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ϵ{-1, +1}</a:t>
            </a:r>
            <a:r>
              <a:rPr lang="es" sz="1800"/>
              <a:t> 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Clasificador = función de predicción + función de decisión</a:t>
            </a:r>
            <a:endParaRPr sz="1800"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s" sz="1800"/>
              <a:t>(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s" sz="1800"/>
              <a:t>(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s" sz="1800"/>
              <a:t>)) → {-1, +1}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Función de predicción </a:t>
            </a:r>
            <a:r>
              <a:rPr b="1" lang="es" sz="1800"/>
              <a:t>lineal</a:t>
            </a:r>
            <a:endParaRPr b="1" sz="18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30000" lang="es" sz="18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Función de decisión</a:t>
            </a:r>
            <a:endParaRPr sz="18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sign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)) =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sign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30000" lang="es" sz="18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463" y="152400"/>
            <a:ext cx="587107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5"/>
          <p:cNvSpPr txBox="1"/>
          <p:nvPr/>
        </p:nvSpPr>
        <p:spPr>
          <a:xfrm>
            <a:off x="975482" y="257175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El algoritmo del "perceptrón"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Propuesto por Rosemblatt en 1958</a:t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El objetivo es encontrar un hiperplano de separación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Si los datos son linealmente separables, lo encuentra</a:t>
            </a:r>
            <a:endParaRPr sz="1800"/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Es un algoritmo </a:t>
            </a:r>
            <a:r>
              <a:rPr i="1" lang="es" sz="1800"/>
              <a:t>online</a:t>
            </a:r>
            <a:r>
              <a:rPr lang="es" sz="1800"/>
              <a:t> (procesa un ejemplo a la vez)</a:t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Muchas variantes ...</a:t>
            </a:r>
            <a:endParaRPr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6"/>
          <p:cNvSpPr txBox="1"/>
          <p:nvPr/>
        </p:nvSpPr>
        <p:spPr>
          <a:xfrm>
            <a:off x="975482" y="257175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El algoritmo del "perceptrón"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Entrada: 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una secuencia de pares de entrenamiento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), (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s" sz="1800"/>
              <a:t> ...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s" sz="1800"/>
              <a:t>Una tasa de aprendizaje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lang="es" sz="1800"/>
              <a:t>(número pequeño y menor a 1)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Algoritmo: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Inicializar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30000" lang="es" sz="1800">
                <a:latin typeface="Times New Roman"/>
                <a:ea typeface="Times New Roman"/>
                <a:cs typeface="Times New Roman"/>
                <a:sym typeface="Times New Roman"/>
              </a:rPr>
              <a:t>(0)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ϵℝ</a:t>
            </a:r>
            <a:r>
              <a:rPr baseline="30000" lang="es" sz="1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Para cada ejemplo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Predecir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'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=sign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30000" lang="es" sz="18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Si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' ≠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30000" lang="es" sz="1800">
                <a:latin typeface="Times New Roman"/>
                <a:ea typeface="Times New Roman"/>
                <a:cs typeface="Times New Roman"/>
                <a:sym typeface="Times New Roman"/>
              </a:rPr>
              <a:t>(t+1)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← 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30000" lang="es" sz="1800">
                <a:latin typeface="Times New Roman"/>
                <a:ea typeface="Times New Roman"/>
                <a:cs typeface="Times New Roman"/>
                <a:sym typeface="Times New Roman"/>
              </a:rPr>
              <a:t>(t)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7"/>
          <p:cNvSpPr txBox="1"/>
          <p:nvPr/>
        </p:nvSpPr>
        <p:spPr>
          <a:xfrm>
            <a:off x="975482" y="257175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El algoritmo del "perceptrón"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Entrada: 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una secuencia de pares de entrenamiento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), (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s" sz="1800"/>
              <a:t> ...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s" sz="1800"/>
              <a:t>Una tasa de aprendizaje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lang="es" sz="1800"/>
              <a:t>(número pequeño y menor a 1)</a:t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Algoritmo: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Inicializar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30000" lang="es" sz="1800">
                <a:latin typeface="Times New Roman"/>
                <a:ea typeface="Times New Roman"/>
                <a:cs typeface="Times New Roman"/>
                <a:sym typeface="Times New Roman"/>
              </a:rPr>
              <a:t>(0)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ϵℝ</a:t>
            </a:r>
            <a:r>
              <a:rPr baseline="30000" lang="es" sz="1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Para cada ejemplo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Predecir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'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=sign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30000" lang="es" sz="18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Si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' ≠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30000" lang="es" sz="1800">
                <a:latin typeface="Times New Roman"/>
                <a:ea typeface="Times New Roman"/>
                <a:cs typeface="Times New Roman"/>
                <a:sym typeface="Times New Roman"/>
              </a:rPr>
              <a:t>(t+1)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← 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30000" lang="es" sz="1800">
                <a:latin typeface="Times New Roman"/>
                <a:ea typeface="Times New Roman"/>
                <a:cs typeface="Times New Roman"/>
                <a:sym typeface="Times New Roman"/>
              </a:rPr>
              <a:t>(t)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" name="Google Shape;320;p47"/>
          <p:cNvSpPr txBox="1"/>
          <p:nvPr/>
        </p:nvSpPr>
        <p:spPr>
          <a:xfrm>
            <a:off x="5285400" y="2660425"/>
            <a:ext cx="3662700" cy="17736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Nota: el término de bias se puede contemplar definiendo las entrada como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30000" lang="es" sz="18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1)</a:t>
            </a:r>
            <a:r>
              <a:rPr baseline="30000" lang="es" sz="18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ϵℝ</a:t>
            </a:r>
            <a:r>
              <a:rPr baseline="30000" lang="es" sz="1800">
                <a:latin typeface="Times New Roman"/>
                <a:ea typeface="Times New Roman"/>
                <a:cs typeface="Times New Roman"/>
                <a:sym typeface="Times New Roman"/>
              </a:rPr>
              <a:t>n+1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Pregunta: ¿qué implica que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=0</a:t>
            </a:r>
            <a:r>
              <a:rPr lang="es" sz="1800"/>
              <a:t>?</a:t>
            </a:r>
            <a:endParaRPr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8"/>
          <p:cNvSpPr txBox="1"/>
          <p:nvPr/>
        </p:nvSpPr>
        <p:spPr>
          <a:xfrm>
            <a:off x="975482" y="257175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El algoritmo del "perceptrón"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Entrada: 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una secuencia de pares de entrenamiento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), (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s" sz="1800"/>
              <a:t> ...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s" sz="1800"/>
              <a:t>Una tasa de aprendizaje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i="1" lang="es" sz="1800"/>
              <a:t> </a:t>
            </a:r>
            <a:r>
              <a:rPr lang="es" sz="1800"/>
              <a:t>(número pequeño y menor a 1)</a:t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Algoritmo: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Inicializar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30000" lang="es" sz="1800">
                <a:latin typeface="Times New Roman"/>
                <a:ea typeface="Times New Roman"/>
                <a:cs typeface="Times New Roman"/>
                <a:sym typeface="Times New Roman"/>
              </a:rPr>
              <a:t>(0)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ϵℝ</a:t>
            </a:r>
            <a:r>
              <a:rPr baseline="30000" lang="es" sz="1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Para cada ejemplo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Predecir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'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=sign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30000" lang="es" sz="18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Si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' ≠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30000" lang="es" sz="1800">
                <a:latin typeface="Times New Roman"/>
                <a:ea typeface="Times New Roman"/>
                <a:cs typeface="Times New Roman"/>
                <a:sym typeface="Times New Roman"/>
              </a:rPr>
              <a:t>(t+1)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← 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30000" lang="es" sz="1800">
                <a:latin typeface="Times New Roman"/>
                <a:ea typeface="Times New Roman"/>
                <a:cs typeface="Times New Roman"/>
                <a:sym typeface="Times New Roman"/>
              </a:rPr>
              <a:t>(t)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Google Shape;326;p48"/>
          <p:cNvSpPr txBox="1"/>
          <p:nvPr/>
        </p:nvSpPr>
        <p:spPr>
          <a:xfrm>
            <a:off x="4806500" y="2412125"/>
            <a:ext cx="4141500" cy="25983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Actualiza solo cuando comete un error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Error en positivos:</a:t>
            </a:r>
            <a:endParaRPr sz="1800"/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30000" lang="es" sz="1800">
                <a:latin typeface="Times New Roman"/>
                <a:ea typeface="Times New Roman"/>
                <a:cs typeface="Times New Roman"/>
                <a:sym typeface="Times New Roman"/>
              </a:rPr>
              <a:t>(t+1)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← 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30000" lang="es" sz="1800">
                <a:latin typeface="Times New Roman"/>
                <a:ea typeface="Times New Roman"/>
                <a:cs typeface="Times New Roman"/>
                <a:sym typeface="Times New Roman"/>
              </a:rPr>
              <a:t>(t)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Error en negativos:</a:t>
            </a:r>
            <a:endParaRPr sz="1800"/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30000" lang="es" sz="1800">
                <a:latin typeface="Times New Roman"/>
                <a:ea typeface="Times New Roman"/>
                <a:cs typeface="Times New Roman"/>
                <a:sym typeface="Times New Roman"/>
              </a:rPr>
              <a:t>(t+1)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← 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30000" lang="es" sz="1800">
                <a:latin typeface="Times New Roman"/>
                <a:ea typeface="Times New Roman"/>
                <a:cs typeface="Times New Roman"/>
                <a:sym typeface="Times New Roman"/>
              </a:rPr>
              <a:t>(t)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baseline="-25000" i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Si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30000" lang="es" sz="18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≤ 0</a:t>
            </a:r>
            <a:r>
              <a:rPr lang="es" sz="1800"/>
              <a:t> → error</a:t>
            </a:r>
            <a:endParaRPr sz="1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9"/>
          <p:cNvSpPr txBox="1"/>
          <p:nvPr/>
        </p:nvSpPr>
        <p:spPr>
          <a:xfrm>
            <a:off x="975482" y="257175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Dinámica de actualización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Error en ejemplo </a:t>
            </a:r>
            <a:r>
              <a:rPr b="1" lang="es" sz="1800"/>
              <a:t>positivo</a:t>
            </a:r>
            <a:r>
              <a:rPr lang="es" sz="1800"/>
              <a:t>:</a:t>
            </a:r>
            <a:endParaRPr sz="1800"/>
          </a:p>
        </p:txBody>
      </p:sp>
      <p:pic>
        <p:nvPicPr>
          <p:cNvPr id="332" name="Google Shape;33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900" y="1840113"/>
            <a:ext cx="6934200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0"/>
          <p:cNvSpPr txBox="1"/>
          <p:nvPr/>
        </p:nvSpPr>
        <p:spPr>
          <a:xfrm>
            <a:off x="975482" y="257175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Dinámica de actualización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Error en ejemplo </a:t>
            </a:r>
            <a:r>
              <a:rPr b="1" lang="es" sz="1800"/>
              <a:t>negativo</a:t>
            </a:r>
            <a:r>
              <a:rPr lang="es" sz="1800"/>
              <a:t>:</a:t>
            </a:r>
            <a:endParaRPr sz="1800"/>
          </a:p>
        </p:txBody>
      </p:sp>
      <p:pic>
        <p:nvPicPr>
          <p:cNvPr id="338" name="Google Shape;33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875" y="1821500"/>
            <a:ext cx="6978224" cy="311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1"/>
          <p:cNvSpPr txBox="1"/>
          <p:nvPr/>
        </p:nvSpPr>
        <p:spPr>
          <a:xfrm>
            <a:off x="975482" y="257175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El algoritmo "</a:t>
            </a:r>
            <a:r>
              <a:rPr b="1" lang="es" sz="2400">
                <a:solidFill>
                  <a:srgbClr val="980000"/>
                </a:solidFill>
              </a:rPr>
              <a:t>estándar</a:t>
            </a:r>
            <a:r>
              <a:rPr b="1" lang="es" sz="2400">
                <a:solidFill>
                  <a:srgbClr val="980000"/>
                </a:solidFill>
              </a:rPr>
              <a:t>"</a:t>
            </a:r>
            <a:endParaRPr b="1" sz="24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44" name="Google Shape;344;p51"/>
          <p:cNvPicPr preferRelativeResize="0"/>
          <p:nvPr/>
        </p:nvPicPr>
        <p:blipFill rotWithShape="1">
          <a:blip r:embed="rId3">
            <a:alphaModFix/>
          </a:blip>
          <a:srcRect b="0" l="0" r="0" t="19884"/>
          <a:stretch/>
        </p:blipFill>
        <p:spPr>
          <a:xfrm>
            <a:off x="977650" y="1114425"/>
            <a:ext cx="7188700" cy="3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/>
        </p:nvSpPr>
        <p:spPr>
          <a:xfrm>
            <a:off x="984350" y="257175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Tipos de aprendizaje</a:t>
            </a:r>
            <a:endParaRPr b="1" sz="24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 sz="1800"/>
              <a:t>Aprendizaje supervisado (inductivo)</a:t>
            </a:r>
            <a:endParaRPr b="1"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Datos de entrenamiento + salida esperada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 sz="1800"/>
              <a:t>Aprendizaje no supervisado</a:t>
            </a:r>
            <a:endParaRPr b="1"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Datos de entrenamiento (sin salida esperada)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 sz="1800"/>
              <a:t>Aprendizaje semi-supervisado</a:t>
            </a:r>
            <a:endParaRPr b="1"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Datos de entrenamiento + </a:t>
            </a:r>
            <a:r>
              <a:rPr b="1" lang="es" sz="1800"/>
              <a:t>pocas</a:t>
            </a:r>
            <a:r>
              <a:rPr lang="es" sz="1800"/>
              <a:t> salida esperadas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 sz="1800"/>
              <a:t>Aprendizaje por refuerzo</a:t>
            </a:r>
            <a:endParaRPr b="1"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"Recompensas" por secuencias de acciones</a:t>
            </a:r>
            <a:endParaRPr sz="1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2"/>
          <p:cNvSpPr txBox="1"/>
          <p:nvPr/>
        </p:nvSpPr>
        <p:spPr>
          <a:xfrm>
            <a:off x="896089" y="266100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¿Cuál es el mejor </a:t>
            </a:r>
            <a:r>
              <a:rPr b="1" i="1" lang="es" sz="240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1" lang="es" sz="2400">
                <a:solidFill>
                  <a:srgbClr val="980000"/>
                </a:solidFill>
              </a:rPr>
              <a:t>?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Solución de </a:t>
            </a:r>
            <a:r>
              <a:rPr b="1" lang="es" sz="1600"/>
              <a:t>margen máximo</a:t>
            </a:r>
            <a:r>
              <a:rPr lang="es" sz="1600"/>
              <a:t>: el hiperplano más estable ante perturbaciones de la entrada</a:t>
            </a:r>
            <a:endParaRPr sz="1600"/>
          </a:p>
        </p:txBody>
      </p:sp>
      <p:pic>
        <p:nvPicPr>
          <p:cNvPr id="350" name="Google Shape;350;p52"/>
          <p:cNvPicPr preferRelativeResize="0"/>
          <p:nvPr/>
        </p:nvPicPr>
        <p:blipFill rotWithShape="1">
          <a:blip r:embed="rId3">
            <a:alphaModFix/>
          </a:blip>
          <a:srcRect b="16646" l="9683" r="22744" t="12607"/>
          <a:stretch/>
        </p:blipFill>
        <p:spPr>
          <a:xfrm>
            <a:off x="2168588" y="964650"/>
            <a:ext cx="4806826" cy="306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3"/>
          <p:cNvSpPr txBox="1"/>
          <p:nvPr/>
        </p:nvSpPr>
        <p:spPr>
          <a:xfrm>
            <a:off x="442075" y="266100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Generalización en clasificación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Complejidad del modelo ⇔ complejidad de la frontera de decisión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56" name="Google Shape;35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5875" y="2184025"/>
            <a:ext cx="5632250" cy="165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4"/>
          <p:cNvSpPr txBox="1"/>
          <p:nvPr>
            <p:ph idx="4294967295" type="ctrTitle"/>
          </p:nvPr>
        </p:nvSpPr>
        <p:spPr>
          <a:xfrm>
            <a:off x="671250" y="2222250"/>
            <a:ext cx="7801500" cy="6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Problemas multiclase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663" y="152400"/>
            <a:ext cx="676667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163" y="152400"/>
            <a:ext cx="758567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138" y="152400"/>
            <a:ext cx="698572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113" y="152400"/>
            <a:ext cx="721377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800" y="152400"/>
            <a:ext cx="708238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113" y="152400"/>
            <a:ext cx="721377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Google Shape;396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688" y="152400"/>
            <a:ext cx="730262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/>
        </p:nvSpPr>
        <p:spPr>
          <a:xfrm>
            <a:off x="984350" y="257175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A</a:t>
            </a:r>
            <a:r>
              <a:rPr b="1" lang="es" sz="2400">
                <a:solidFill>
                  <a:srgbClr val="980000"/>
                </a:solidFill>
              </a:rPr>
              <a:t>prendizaje supervisado: regresión</a:t>
            </a:r>
            <a:endParaRPr b="1" sz="2400">
              <a:solidFill>
                <a:srgbClr val="98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Dados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Aprender una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f(x)</a:t>
            </a:r>
            <a:r>
              <a:rPr lang="es" sz="1800"/>
              <a:t> que permita predecir y a partir de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Si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s" sz="1800"/>
              <a:t> está en         →    </a:t>
            </a:r>
            <a:r>
              <a:rPr b="1" lang="es" sz="1800"/>
              <a:t>regresión</a:t>
            </a:r>
            <a:endParaRPr b="1" sz="1800"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2032" y="1117573"/>
            <a:ext cx="2791625" cy="28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0789" y="1967429"/>
            <a:ext cx="291000" cy="18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17150" y="2367800"/>
            <a:ext cx="4605201" cy="263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913" y="152400"/>
            <a:ext cx="708216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075" y="152400"/>
            <a:ext cx="699184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750" y="152400"/>
            <a:ext cx="717050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/>
        </p:nvSpPr>
        <p:spPr>
          <a:xfrm>
            <a:off x="984350" y="257175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Aprendizaje supervisado: clasificación</a:t>
            </a:r>
            <a:endParaRPr b="1" sz="2400">
              <a:solidFill>
                <a:srgbClr val="98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Dados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Aprender una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f(x)</a:t>
            </a:r>
            <a:r>
              <a:rPr lang="es" sz="1800"/>
              <a:t> que permita predecir y a partir de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Si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s" sz="1800"/>
              <a:t> es categórica   →    </a:t>
            </a:r>
            <a:r>
              <a:rPr b="1" lang="es" sz="1800"/>
              <a:t>clasificación</a:t>
            </a:r>
            <a:endParaRPr b="1" sz="1800"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2032" y="1117573"/>
            <a:ext cx="2791625" cy="28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 rotWithShape="1">
          <a:blip r:embed="rId4">
            <a:alphaModFix/>
          </a:blip>
          <a:srcRect b="31441" l="0" r="0" t="0"/>
          <a:stretch/>
        </p:blipFill>
        <p:spPr>
          <a:xfrm>
            <a:off x="1731100" y="2388850"/>
            <a:ext cx="4875650" cy="184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/>
          <p:nvPr/>
        </p:nvSpPr>
        <p:spPr>
          <a:xfrm>
            <a:off x="1658325" y="4983875"/>
            <a:ext cx="1605000" cy="12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/>
        </p:nvSpPr>
        <p:spPr>
          <a:xfrm>
            <a:off x="984350" y="257175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Aprendizaje supervisado: clasificación</a:t>
            </a:r>
            <a:endParaRPr b="1" sz="2400">
              <a:solidFill>
                <a:srgbClr val="98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Dados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Aprender una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f(x)</a:t>
            </a:r>
            <a:r>
              <a:rPr lang="es" sz="1800"/>
              <a:t> que permita predecir y a partir de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Si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s" sz="1800"/>
              <a:t> es categórica   →    </a:t>
            </a:r>
            <a:r>
              <a:rPr b="1" lang="es" sz="1800"/>
              <a:t>clasificación</a:t>
            </a:r>
            <a:endParaRPr b="1" sz="1800"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2032" y="1117573"/>
            <a:ext cx="2791625" cy="28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 rotWithShape="1">
          <a:blip r:embed="rId4">
            <a:alphaModFix/>
          </a:blip>
          <a:srcRect b="1390" l="0" r="0" t="0"/>
          <a:stretch/>
        </p:blipFill>
        <p:spPr>
          <a:xfrm>
            <a:off x="1731100" y="2388850"/>
            <a:ext cx="4875650" cy="264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/>
          <p:nvPr/>
        </p:nvSpPr>
        <p:spPr>
          <a:xfrm>
            <a:off x="1658325" y="4983875"/>
            <a:ext cx="1605000" cy="12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/>
        </p:nvSpPr>
        <p:spPr>
          <a:xfrm>
            <a:off x="984350" y="257175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Aprendizaje no supervisado</a:t>
            </a:r>
            <a:endParaRPr b="1" sz="2400">
              <a:solidFill>
                <a:srgbClr val="98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Dados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Aprender la estructura interna de los datos</a:t>
            </a:r>
            <a:endParaRPr sz="1800"/>
          </a:p>
          <a:p>
            <a:pPr indent="-3429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p.ej. </a:t>
            </a:r>
            <a:r>
              <a:rPr i="1" lang="es" sz="1800"/>
              <a:t>clustering</a:t>
            </a:r>
            <a:endParaRPr sz="1800"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8591" y="1152857"/>
            <a:ext cx="1572071" cy="3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7850" y="2547925"/>
            <a:ext cx="5738000" cy="217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/>
        </p:nvSpPr>
        <p:spPr>
          <a:xfrm>
            <a:off x="984350" y="257175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Aprendizaje no supervisado</a:t>
            </a:r>
            <a:endParaRPr sz="1800"/>
          </a:p>
        </p:txBody>
      </p:sp>
      <p:pic>
        <p:nvPicPr>
          <p:cNvPr id="144" name="Google Shape;144;p21"/>
          <p:cNvPicPr preferRelativeResize="0"/>
          <p:nvPr/>
        </p:nvPicPr>
        <p:blipFill rotWithShape="1">
          <a:blip r:embed="rId3">
            <a:alphaModFix/>
          </a:blip>
          <a:srcRect b="3810" l="6592" r="3350" t="13346"/>
          <a:stretch/>
        </p:blipFill>
        <p:spPr>
          <a:xfrm>
            <a:off x="1849063" y="895675"/>
            <a:ext cx="5622376" cy="400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