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Average"/>
      <p:regular r:id="rId45"/>
    </p:embeddedFont>
    <p:embeddedFont>
      <p:font typeface="Oswa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Oswald-regular.fntdata"/><Relationship Id="rId23" Type="http://schemas.openxmlformats.org/officeDocument/2006/relationships/slide" Target="slides/slide18.xml"/><Relationship Id="rId45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swald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a1f73f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a1f73f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a1f73f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a1f73f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b5a5ef34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b5a5ef34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b5a5ef34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b5a5ef34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b5a5ef34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b5a5ef34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b5a5ef34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b5a5ef34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b5a5ef34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b5a5ef34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95d209d97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95d209d97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95d209d97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95d209d97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95d209d97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95d209d97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853cc8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853cc8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95d209d97_1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95d209d97_1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5d209d97_1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5d209d97_1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95d209d97_1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95d209d97_1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95d209d97_1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95d209d97_1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95d209d97_1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95d209d97_1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95d209d97_1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95d209d97_1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95d209d97_1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95d209d97_1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95d209d97_15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95d209d97_1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b5a5ef34c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b5a5ef34c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b5a5ef34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b5a5ef34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b853cc8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b853cc8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b5a5ef34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b5a5ef34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b5a5ef34c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b5a5ef34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b5a5ef34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b5a5ef34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b5a5ef34c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b5a5ef34c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b5a5ef34c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b5a5ef34c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b5a5ef34c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b5a5ef34c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b5a5ef34c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b5a5ef34c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b5a5ef34c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b5a5ef34c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b5a5ef34c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b5a5ef34c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b5a5ef34c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b5a5ef34c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b853cc8e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b853cc8e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b853cc8e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b853cc8e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b5a5ef34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b5a5ef34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b5a5ef34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b5a5ef34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b853cc8e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b853cc8e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b5a5ef34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b5a5ef34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al aprendizaje automático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#2. Modelos probabilísticos y no paramétricos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442075" y="266100"/>
            <a:ext cx="8275200" cy="21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logística. Función de costo</a:t>
            </a:r>
            <a:endParaRPr sz="1800"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28686" l="0" r="0" t="13372"/>
          <a:stretch/>
        </p:blipFill>
        <p:spPr>
          <a:xfrm>
            <a:off x="1168975" y="973105"/>
            <a:ext cx="6806074" cy="28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442075" y="266100"/>
            <a:ext cx="8275200" cy="21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logística. Función de costo</a:t>
            </a:r>
            <a:endParaRPr sz="1800"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6298" l="0" r="0" t="11362"/>
          <a:stretch/>
        </p:blipFill>
        <p:spPr>
          <a:xfrm>
            <a:off x="947050" y="899325"/>
            <a:ext cx="7249900" cy="398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/>
          <p:nvPr/>
        </p:nvSpPr>
        <p:spPr>
          <a:xfrm>
            <a:off x="1355913" y="1340219"/>
            <a:ext cx="6622800" cy="36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869" y="1818307"/>
            <a:ext cx="2952100" cy="3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713" y="152400"/>
            <a:ext cx="666058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150" y="152400"/>
            <a:ext cx="67636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888" y="152400"/>
            <a:ext cx="68302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613" y="152400"/>
            <a:ext cx="680277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6279000" y="3649675"/>
            <a:ext cx="28650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0000"/>
                </a:solidFill>
              </a:rPr>
              <a:t>[1:d] =&gt; exclude the bias!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52" name="Google Shape;152;p27"/>
          <p:cNvCxnSpPr/>
          <p:nvPr/>
        </p:nvCxnSpPr>
        <p:spPr>
          <a:xfrm>
            <a:off x="5820300" y="3423325"/>
            <a:ext cx="484800" cy="35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4263" y="4064875"/>
            <a:ext cx="21050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500" y="152400"/>
            <a:ext cx="676500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488" y="152400"/>
            <a:ext cx="74270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188" y="152400"/>
            <a:ext cx="673961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idx="4294967295" type="ctrTitle"/>
          </p:nvPr>
        </p:nvSpPr>
        <p:spPr>
          <a:xfrm>
            <a:off x="671250" y="2222250"/>
            <a:ext cx="78015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Naïve Bayes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Disponemos de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/>
              <a:t> pares de entrenamiento (observaciones)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problema de regresión consiste en estimar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r>
              <a:rPr lang="es" sz="1800"/>
              <a:t> a partir de estos datos</a:t>
            </a:r>
            <a:endParaRPr sz="1800"/>
          </a:p>
          <a:p>
            <a:pPr indent="4572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</a:t>
            </a:r>
            <a:endParaRPr sz="18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863" y="2571748"/>
            <a:ext cx="3104775" cy="23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000" y="1511850"/>
            <a:ext cx="3922000" cy="3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/>
        </p:nvSpPr>
        <p:spPr>
          <a:xfrm>
            <a:off x="896089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Regla de Bayes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Dos formas de factorizar una distribución en dos variables: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Operando: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¿Porqué es útil?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Nos permite "revertir" el condicional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A veces una dirección es difícil de calcular, pero la otra no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Es la base de muchos modelos </a:t>
            </a:r>
            <a:endParaRPr sz="1800"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150" y="1671466"/>
            <a:ext cx="4073700" cy="39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0691" y="2495544"/>
            <a:ext cx="2522626" cy="72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2213" y="2081450"/>
            <a:ext cx="14763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/>
        </p:nvSpPr>
        <p:spPr>
          <a:xfrm>
            <a:off x="896089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clasificador de Bayes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Distribución conjunta sobre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… 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/>
              <a:t> 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Podemos definir una función de predicción de la forma: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por ejemplo: ¿cuál es la probabilidad de que una imagen represente un "5" dado el valor de sus píxeles?</a:t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Problema: ¿cómo computamos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… 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? … 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700" y="2472559"/>
            <a:ext cx="2650600" cy="4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/>
        </p:nvSpPr>
        <p:spPr>
          <a:xfrm>
            <a:off x="896089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clasificador de Bayes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/>
              <a:t>… ¡Usando regla de Bayes!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Ahora podemos pensar en modelar cómo los píxeles de la imágen son "generados" dado el número "5".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800" y="1829825"/>
            <a:ext cx="4814401" cy="14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/>
        </p:nvSpPr>
        <p:spPr>
          <a:xfrm>
            <a:off x="896089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Naïve Bayes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/>
              <a:t>Hipótesis: los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/>
              <a:t> son independientes dado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 en forma más general: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Si los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/>
              <a:t> consisten en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/>
              <a:t> valores binarios, ¿cuántos parámetros necesito especificar para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|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 ?</a:t>
            </a:r>
            <a:endParaRPr sz="1800"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900" y="1569924"/>
            <a:ext cx="4051750" cy="67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4201" y="2844456"/>
            <a:ext cx="3035155" cy="53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/>
        </p:nvSpPr>
        <p:spPr>
          <a:xfrm>
            <a:off x="8961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clasificador naïve Bayes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/>
              <a:t>Dado: 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Distribución a priori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/>
              <a:t> features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s" sz="1800"/>
              <a:t>condicionalmente independientes dada la clase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Para cada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/>
              <a:t>, especificar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|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Función de decisión:</a:t>
            </a:r>
            <a:endParaRPr sz="1800"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475" y="4086125"/>
            <a:ext cx="4806150" cy="9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725" y="2377550"/>
            <a:ext cx="1632225" cy="14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/>
        </p:nvSpPr>
        <p:spPr>
          <a:xfrm>
            <a:off x="8961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Ejemplo: reconocimiento de dígitos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Pregunta: ¿cuán realista es la hipótesis del clasificador naïve Bayes en este ejemplo? </a:t>
            </a:r>
            <a:endParaRPr/>
          </a:p>
        </p:txBody>
      </p:sp>
      <p:pic>
        <p:nvPicPr>
          <p:cNvPr id="213" name="Google Shape;213;p37"/>
          <p:cNvPicPr preferRelativeResize="0"/>
          <p:nvPr/>
        </p:nvPicPr>
        <p:blipFill rotWithShape="1">
          <a:blip r:embed="rId3">
            <a:alphaModFix/>
          </a:blip>
          <a:srcRect b="10776" l="0" r="0" t="16459"/>
          <a:stretch/>
        </p:blipFill>
        <p:spPr>
          <a:xfrm>
            <a:off x="1551925" y="930489"/>
            <a:ext cx="6040149" cy="306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/>
        </p:nvSpPr>
        <p:spPr>
          <a:xfrm>
            <a:off x="8961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Ejemplo: reconocimiento de dígitos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9" name="Google Shape;219;p38"/>
          <p:cNvPicPr preferRelativeResize="0"/>
          <p:nvPr/>
        </p:nvPicPr>
        <p:blipFill rotWithShape="1">
          <a:blip r:embed="rId3">
            <a:alphaModFix/>
          </a:blip>
          <a:srcRect b="10041" l="0" r="0" t="20131"/>
          <a:stretch/>
        </p:blipFill>
        <p:spPr>
          <a:xfrm>
            <a:off x="1086788" y="1017375"/>
            <a:ext cx="6970425" cy="33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/>
        </p:nvSpPr>
        <p:spPr>
          <a:xfrm>
            <a:off x="8961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Estimación de parámetros por MV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Dado un conjunto de datos, obtener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Count(A=a, B=b)</a:t>
            </a:r>
            <a:r>
              <a:rPr lang="es" sz="1800"/>
              <a:t> , es decir, el número de ejemplos en donde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A=a</a:t>
            </a:r>
            <a:r>
              <a:rPr lang="es" sz="1800"/>
              <a:t> y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B=b</a:t>
            </a:r>
            <a:r>
              <a:rPr lang="es" sz="1800"/>
              <a:t>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MV para naïve Bayes sobre variables discretas: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Prior:</a:t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Distribución condicionales (observación):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095" y="2750349"/>
            <a:ext cx="3428719" cy="657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825" y="4153624"/>
            <a:ext cx="4878750" cy="6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idx="4294967295" type="ctrTitle"/>
          </p:nvPr>
        </p:nvSpPr>
        <p:spPr>
          <a:xfrm>
            <a:off x="671250" y="2222250"/>
            <a:ext cx="78015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no paramétricos: vecinos más cercanos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38" y="152400"/>
            <a:ext cx="681851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polinomial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Función de predicción lineal: </a:t>
            </a:r>
            <a:endParaRPr b="1" sz="16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F</a:t>
            </a:r>
            <a:r>
              <a:rPr b="1" lang="es" sz="1600"/>
              <a:t>unción de costo</a:t>
            </a:r>
            <a:r>
              <a:rPr lang="es" sz="1600"/>
              <a:t>: error cuadrático</a:t>
            </a:r>
            <a:br>
              <a:rPr lang="es" sz="1600"/>
            </a:br>
            <a:r>
              <a:rPr lang="es" sz="1600"/>
              <a:t>medida del error en la predicción de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s" sz="1600"/>
              <a:t> mediante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y(x; w)</a:t>
            </a:r>
            <a:b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¿Se podría aplicar lo mismo en clasificación?</a:t>
            </a:r>
            <a:endParaRPr sz="16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100" y="3042725"/>
            <a:ext cx="3023794" cy="80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21697" t="0"/>
          <a:stretch/>
        </p:blipFill>
        <p:spPr>
          <a:xfrm>
            <a:off x="1386277" y="1366225"/>
            <a:ext cx="4221800" cy="8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2649" y="525400"/>
            <a:ext cx="2669424" cy="1964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8108" y="2654071"/>
            <a:ext cx="2613965" cy="1964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425" y="152400"/>
            <a:ext cx="66451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750" y="152400"/>
            <a:ext cx="715250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263" y="152400"/>
            <a:ext cx="690548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800" y="152400"/>
            <a:ext cx="699639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175" y="152400"/>
            <a:ext cx="714165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63" y="152400"/>
            <a:ext cx="731507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338" y="152400"/>
            <a:ext cx="729933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138" y="152400"/>
            <a:ext cx="721772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700" y="152400"/>
            <a:ext cx="702859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50" y="152400"/>
            <a:ext cx="70228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Error cuadrático en clasificación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Mínimo global único y solución en forma cerrada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Pero, ¿es una medida del error de clasificación? ¿es adecuada?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450" y="2132000"/>
            <a:ext cx="4491300" cy="25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Error cuadrático en clasificación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No es robusta frente a </a:t>
            </a:r>
            <a:r>
              <a:rPr i="1" lang="es" sz="1800"/>
              <a:t>outliers</a:t>
            </a:r>
            <a:endParaRPr i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Penaliza predicciones que son muy buenas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122" y="1079250"/>
            <a:ext cx="3339350" cy="30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2298" y="1959483"/>
            <a:ext cx="2032102" cy="149021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8328800" y="981700"/>
            <a:ext cx="319200" cy="23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1050" y="1959483"/>
            <a:ext cx="948314" cy="372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3245" y="1378450"/>
            <a:ext cx="1303932" cy="389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4294967295" type="ctrTitle"/>
          </p:nvPr>
        </p:nvSpPr>
        <p:spPr>
          <a:xfrm>
            <a:off x="671250" y="2222250"/>
            <a:ext cx="78015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Regresión logística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Clasificación basada en probabilidades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Objetivo: dar la probabilidad de que una instancia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s" sz="1800"/>
              <a:t>sea de una clase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/>
              <a:t>,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	es decir, aprender</a:t>
            </a:r>
            <a:r>
              <a:rPr i="1" lang="es" sz="1800"/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Recordar: </a:t>
            </a:r>
            <a:endParaRPr sz="1800"/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0 ≤ p(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evento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 ≤ 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evento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 + p(¬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evento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 = 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600" y="1748900"/>
            <a:ext cx="3211550" cy="31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logística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Aproximación probabilística al problema de clasificación</a:t>
            </a:r>
            <a:endParaRPr i="1"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función de predicción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 debe dar una aproximación de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=1|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0 ≤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 ≤ 1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	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663" y="2360763"/>
            <a:ext cx="300037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98" y="3233200"/>
            <a:ext cx="4128100" cy="6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0" t="13807"/>
          <a:stretch/>
        </p:blipFill>
        <p:spPr>
          <a:xfrm>
            <a:off x="1363350" y="896900"/>
            <a:ext cx="6417325" cy="417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442075" y="266100"/>
            <a:ext cx="8275200" cy="21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logística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