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Average"/>
      <p:regular r:id="rId50"/>
    </p:embeddedFont>
    <p:embeddedFont>
      <p:font typeface="Oswald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swald-regular.fntdata"/><Relationship Id="rId50" Type="http://schemas.openxmlformats.org/officeDocument/2006/relationships/font" Target="fonts/Average-regular.fntdata"/><Relationship Id="rId52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b5a5ef34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b5a5ef34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bd0993c4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bd0993c4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bd0993c4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bd0993c4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bd0993c4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bd0993c4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bd0993c4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bd0993c4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d0993c4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d0993c4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bd0993c4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bd0993c4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bd0993c4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bd0993c4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bd0993c4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bd0993c4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bd0993c4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bd0993c4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c8e9960fc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c8e9960fc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bd0993c4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bd0993c4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bd0993c4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bd0993c4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bd0993c4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bd0993c4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bd0993c4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bd0993c4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d0993c4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d0993c4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d0993c43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d0993c43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bd0993c4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bd0993c4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bd0993c4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bd0993c4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bd0993c4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bd0993c4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bd0993c4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bd0993c4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853cc8e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853cc8e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bd0993c4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bd0993c4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bd0993c4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bd0993c4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bd0993c4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bd0993c4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bd0993c4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bd0993c4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bd0993c4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bd0993c4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bd0993c4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bd0993c4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bd0993c4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bd0993c4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bd0993c4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bd0993c4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bd0993c4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bd0993c4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bd0993c4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bd0993c4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bd0993c4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bd0993c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bd0993c4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bd0993c4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bd0993c4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bd0993c4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bd0993c4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bd0993c4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bd0993c4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bd0993c4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d0993c4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d0993c4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8e9960fc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8e9960fc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8e9960fc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8e9960fc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ddd1f5f8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ddd1f5f8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c8e9960fc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c8e9960fc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bd0993c4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bd0993c4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5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aprendizaje automático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#3. Funciones de costo y optimización. Árboles de decisión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Descenso de gradiente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¿La solución es única?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¿Depende del punto de inicio?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25219" l="24240" r="27316" t="10756"/>
          <a:stretch/>
        </p:blipFill>
        <p:spPr>
          <a:xfrm>
            <a:off x="3921375" y="849138"/>
            <a:ext cx="3228000" cy="30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F</a:t>
            </a:r>
            <a:r>
              <a:rPr b="1" lang="es" sz="2400">
                <a:solidFill>
                  <a:srgbClr val="980000"/>
                </a:solidFill>
              </a:rPr>
              <a:t>unciones y conjuntos convexos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</a:t>
            </a:r>
            <a:r>
              <a:rPr b="1" lang="es" sz="1800"/>
              <a:t>función</a:t>
            </a:r>
            <a:r>
              <a:rPr lang="es" sz="1800"/>
              <a:t>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/>
              <a:t> es </a:t>
            </a:r>
            <a:r>
              <a:rPr b="1" lang="es" sz="1800"/>
              <a:t>convexa</a:t>
            </a:r>
            <a:r>
              <a:rPr lang="es" sz="1800"/>
              <a:t> si para cualquier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/>
              <a:t> en el dominio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/>
              <a:t>,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</a:t>
            </a:r>
            <a:r>
              <a:rPr b="1" lang="es" sz="1800"/>
              <a:t>conjunto</a:t>
            </a:r>
            <a:r>
              <a:rPr lang="es" sz="1800"/>
              <a:t>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s" sz="1800"/>
              <a:t> es </a:t>
            </a:r>
            <a:r>
              <a:rPr b="1" lang="es" sz="1800"/>
              <a:t>convexo</a:t>
            </a:r>
            <a:r>
              <a:rPr lang="es" sz="1800"/>
              <a:t> si para </a:t>
            </a:r>
            <a:br>
              <a:rPr lang="es" sz="1800"/>
            </a:br>
            <a:r>
              <a:rPr lang="es" sz="1800"/>
              <a:t>cualquier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/>
              <a:t> en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s" sz="1800"/>
              <a:t>,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Intuitivamente la función tiene forma</a:t>
            </a:r>
            <a:br>
              <a:rPr lang="es" sz="1800"/>
            </a:br>
            <a:r>
              <a:rPr lang="es" sz="1800"/>
              <a:t>de "cuenco"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41020" r="0" t="38732"/>
          <a:stretch/>
        </p:blipFill>
        <p:spPr>
          <a:xfrm>
            <a:off x="5011475" y="2222375"/>
            <a:ext cx="3980126" cy="2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150" y="1716638"/>
            <a:ext cx="57816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5013" y="3250813"/>
            <a:ext cx="200977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Ejemplo de funciones convexas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 suma no negativa de funciones convexas es convexa</a:t>
            </a:r>
            <a:endParaRPr sz="1800"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19904" l="0" r="0" t="22551"/>
          <a:stretch/>
        </p:blipFill>
        <p:spPr>
          <a:xfrm>
            <a:off x="405600" y="1243750"/>
            <a:ext cx="8332799" cy="27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14351" l="0" r="0" t="17211"/>
          <a:stretch/>
        </p:blipFill>
        <p:spPr>
          <a:xfrm>
            <a:off x="533400" y="689100"/>
            <a:ext cx="8077200" cy="28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Ejemplo de funciones convexas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/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Porque es importante?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Los puntos críticos (derivada=0) son todos mínimos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Descenso de gradiente encuentra la solución óptima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Gradiente en regresión logística*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8003"/>
          <a:stretch/>
        </p:blipFill>
        <p:spPr>
          <a:xfrm>
            <a:off x="1166525" y="982725"/>
            <a:ext cx="6810949" cy="367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Gradiente en regresión logística*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29473"/>
          <a:stretch/>
        </p:blipFill>
        <p:spPr>
          <a:xfrm>
            <a:off x="1232925" y="1094721"/>
            <a:ext cx="6678151" cy="341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/>
          <p:nvPr/>
        </p:nvSpPr>
        <p:spPr>
          <a:xfrm>
            <a:off x="5844075" y="997171"/>
            <a:ext cx="2013000" cy="22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5335000" y="3946300"/>
            <a:ext cx="532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</a:rPr>
              <a:t>1-p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7425075" y="4350950"/>
            <a:ext cx="486000" cy="22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1928500" y="3075575"/>
            <a:ext cx="486000" cy="22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4077375" y="3946300"/>
            <a:ext cx="532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AA84F"/>
                </a:solidFill>
              </a:rPr>
              <a:t>p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Gradiente en regresión logística*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Regla de actualización en regresión logística:</a:t>
            </a:r>
            <a:endParaRPr sz="1800"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25" y="1116121"/>
            <a:ext cx="7332950" cy="17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9800" y="3876500"/>
            <a:ext cx="3424400" cy="6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50" y="889000"/>
            <a:ext cx="5146900" cy="33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275" y="828775"/>
            <a:ext cx="3878950" cy="34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38" y="152400"/>
            <a:ext cx="73307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300" y="152400"/>
            <a:ext cx="69273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polinomial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Función de predicción lineal: </a:t>
            </a:r>
            <a:endParaRPr b="1" sz="16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Función de costo</a:t>
            </a:r>
            <a:r>
              <a:rPr lang="es" sz="1600"/>
              <a:t>: error cuadrático</a:t>
            </a:r>
            <a:br>
              <a:rPr lang="es" sz="1600"/>
            </a:br>
            <a:r>
              <a:rPr lang="es" sz="1600"/>
              <a:t>medida del error en la predicción de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s" sz="1600"/>
              <a:t> mediante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y(x; w)</a:t>
            </a:r>
            <a:b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s" sz="1600"/>
              <a:t>Admite una solución en forma cerrada</a:t>
            </a:r>
            <a:b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100" y="3042725"/>
            <a:ext cx="3023794" cy="80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21697" t="0"/>
          <a:stretch/>
        </p:blipFill>
        <p:spPr>
          <a:xfrm>
            <a:off x="1386277" y="1366225"/>
            <a:ext cx="4221800" cy="8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2649" y="525400"/>
            <a:ext cx="2669424" cy="196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8108" y="2654071"/>
            <a:ext cx="2613965" cy="196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338" y="152400"/>
            <a:ext cx="703931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49" y="432875"/>
            <a:ext cx="7226500" cy="42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325" y="152400"/>
            <a:ext cx="69753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00" y="152400"/>
            <a:ext cx="700459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598" y="2109581"/>
            <a:ext cx="2082200" cy="8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 txBox="1"/>
          <p:nvPr/>
        </p:nvSpPr>
        <p:spPr>
          <a:xfrm>
            <a:off x="6850826" y="1779850"/>
            <a:ext cx="15699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Label encoding: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3" name="Google Shape;223;p35"/>
          <p:cNvPicPr preferRelativeResize="0"/>
          <p:nvPr/>
        </p:nvPicPr>
        <p:blipFill rotWithShape="1">
          <a:blip r:embed="rId5">
            <a:alphaModFix/>
          </a:blip>
          <a:srcRect b="0" l="4591" r="4125" t="0"/>
          <a:stretch/>
        </p:blipFill>
        <p:spPr>
          <a:xfrm>
            <a:off x="8185824" y="1919080"/>
            <a:ext cx="849300" cy="1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38" y="152400"/>
            <a:ext cx="73307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idx="4294967295" type="ctr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Árboles de </a:t>
            </a:r>
            <a:r>
              <a:rPr lang="es"/>
              <a:t>decisión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075" y="152400"/>
            <a:ext cx="73298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9"/>
          <p:cNvPicPr preferRelativeResize="0"/>
          <p:nvPr/>
        </p:nvPicPr>
        <p:blipFill rotWithShape="1">
          <a:blip r:embed="rId3">
            <a:alphaModFix/>
          </a:blip>
          <a:srcRect b="10047" l="0" r="0" t="0"/>
          <a:stretch/>
        </p:blipFill>
        <p:spPr>
          <a:xfrm>
            <a:off x="839713" y="395450"/>
            <a:ext cx="7464575" cy="43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25" y="288350"/>
            <a:ext cx="7723150" cy="4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13" y="152400"/>
            <a:ext cx="73579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logística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Dados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{(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), … ,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lang="es" sz="1800"/>
              <a:t>, </a:t>
            </a:r>
            <a:r>
              <a:rPr lang="es" sz="1800"/>
              <a:t>con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ϵ{0, 1}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Modelo:   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p(y=1|x)=h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(x)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Función de costo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no lineal → </a:t>
            </a:r>
            <a:r>
              <a:rPr i="1" lang="es" sz="1800"/>
              <a:t>no admite solución en forma cerrada </a:t>
            </a:r>
            <a:endParaRPr i="1"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400" y="1125375"/>
            <a:ext cx="2746000" cy="21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938" y="2236075"/>
            <a:ext cx="24479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3875" y="3513425"/>
            <a:ext cx="54483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00" y="152400"/>
            <a:ext cx="750180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13" y="152400"/>
            <a:ext cx="784176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00" y="152400"/>
            <a:ext cx="77252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38" y="152400"/>
            <a:ext cx="769153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50" y="387775"/>
            <a:ext cx="7925050" cy="43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425" y="152400"/>
            <a:ext cx="66371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38" y="152400"/>
            <a:ext cx="716953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50" y="152400"/>
            <a:ext cx="77119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325"/>
            <a:ext cx="8839201" cy="4782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175" y="152400"/>
            <a:ext cx="742365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Optimización y aprendizaje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problema típico en ML se puede escribir como: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/>
            </a:b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"Aprender" significa resolver: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… y que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w*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pueda generalizar a ejemplos no vistos.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263" y="1636350"/>
            <a:ext cx="3324225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 flipH="1">
            <a:off x="4063200" y="2154950"/>
            <a:ext cx="345900" cy="63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2518550" y="2814800"/>
            <a:ext cx="2961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 de predicción del par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-2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5870675" y="2181550"/>
            <a:ext cx="221700" cy="60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>
            <a:off x="5668350" y="2814800"/>
            <a:ext cx="2253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regularización para controlar el </a:t>
            </a:r>
            <a:r>
              <a:rPr i="1" lang="es"/>
              <a:t>overfitting</a:t>
            </a:r>
            <a:endParaRPr baseline="-25000" i="1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648" y="3983275"/>
            <a:ext cx="2023475" cy="3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25" y="152400"/>
            <a:ext cx="74391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75" y="152400"/>
            <a:ext cx="81410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213" y="152400"/>
            <a:ext cx="71995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63" y="152400"/>
            <a:ext cx="781287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400" y="152400"/>
            <a:ext cx="75472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Optimización sin restricciones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Recordemos. Caso de funciones 1D,                          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/>
              <a:t> tiene un </a:t>
            </a:r>
            <a:r>
              <a:rPr b="1" lang="es" sz="1800"/>
              <a:t>punto estacionario</a:t>
            </a:r>
            <a:r>
              <a:rPr lang="es" sz="1800"/>
              <a:t> en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/>
              <a:t> cuando</a:t>
            </a:r>
            <a:br>
              <a:rPr lang="es" sz="1800"/>
            </a:br>
            <a:r>
              <a:rPr lang="es" sz="1800"/>
              <a:t> 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la derivada segunda determina el </a:t>
            </a:r>
            <a:r>
              <a:rPr b="1" lang="es" sz="1800"/>
              <a:t>tipo</a:t>
            </a:r>
            <a:r>
              <a:rPr lang="es" sz="1800"/>
              <a:t> de punto estacionario</a:t>
            </a:r>
            <a:endParaRPr sz="18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375" y="2932299"/>
            <a:ext cx="5131374" cy="20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938" y="1124838"/>
            <a:ext cx="15335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0" l="0" r="0" t="35963"/>
          <a:stretch/>
        </p:blipFill>
        <p:spPr>
          <a:xfrm>
            <a:off x="5922500" y="1570925"/>
            <a:ext cx="1289725" cy="5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Optimización sin restricciones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Recordemos. Caso de funciones nD,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/>
              <a:t> tiene un </a:t>
            </a:r>
            <a:r>
              <a:rPr b="1" lang="es" sz="1800"/>
              <a:t>punto estacionario</a:t>
            </a:r>
            <a:r>
              <a:rPr lang="es" sz="1800"/>
              <a:t> en </a:t>
            </a:r>
            <a:r>
              <a:rPr b="1"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/>
              <a:t> cuando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el </a:t>
            </a:r>
            <a:r>
              <a:rPr b="1" lang="es" sz="1800"/>
              <a:t>tipo</a:t>
            </a:r>
            <a:r>
              <a:rPr lang="es" sz="1800"/>
              <a:t> de punto estacionario lo determina la matriz Hessiana</a:t>
            </a:r>
            <a:br>
              <a:rPr lang="es" sz="1800"/>
            </a:br>
            <a:r>
              <a:rPr lang="es" sz="1800"/>
              <a:t> </a:t>
            </a:r>
            <a:endParaRPr sz="18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438" y="1109313"/>
            <a:ext cx="16668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400" y="2093588"/>
            <a:ext cx="3965199" cy="6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3375" y="3464900"/>
            <a:ext cx="4425851" cy="14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Optimización sin restricciones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el gradiente en un punto da la dirección de máximo crecimiento</a:t>
            </a:r>
            <a:br>
              <a:rPr lang="es" sz="1800"/>
            </a:br>
            <a:r>
              <a:rPr lang="es" sz="1800"/>
              <a:t> </a:t>
            </a:r>
            <a:endParaRPr sz="18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68" y="888550"/>
            <a:ext cx="433387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11027" y="754825"/>
            <a:ext cx="1008600" cy="3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58186" y="3974525"/>
            <a:ext cx="447600" cy="41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783506" y="2571750"/>
            <a:ext cx="447600" cy="41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909" y="1234713"/>
            <a:ext cx="357187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6125672" y="1080900"/>
            <a:ext cx="447600" cy="41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8653152" y="3211775"/>
            <a:ext cx="447600" cy="41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752353" y="2495550"/>
            <a:ext cx="1008600" cy="3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, w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784528" y="1719450"/>
            <a:ext cx="1008600" cy="3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, w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Optimización sin restricciones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Idea general de los métodos (iterativos) de descenso: i) partir de algún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w, </a:t>
            </a:r>
            <a:r>
              <a:rPr lang="es" sz="1800"/>
              <a:t>ii) avanzar en direcciones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/>
              <a:t>decrecientes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Variantes: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Descenso de gradiente:  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Descenso de gradiente estocástico: 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Newton-Raphson (segundo orden), etc.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/>
            </a:br>
            <a:r>
              <a:rPr lang="es" sz="1800"/>
              <a:t> </a:t>
            </a:r>
            <a:endParaRPr sz="18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750" y="2200263"/>
            <a:ext cx="3038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663" y="3777550"/>
            <a:ext cx="30384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9000" y="3386675"/>
            <a:ext cx="29908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Descenso de gradiente</a:t>
            </a:r>
            <a:endParaRPr b="1" sz="2400"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Convergencia: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no hay cambio (norma del gradiente menor a un épsilon)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número de iteraciones (</a:t>
            </a:r>
            <a:r>
              <a:rPr i="1" lang="es" sz="1800"/>
              <a:t>early stopping</a:t>
            </a:r>
            <a:r>
              <a:rPr lang="es" sz="1800"/>
              <a:t>)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32" name="Google Shape;132;p21"/>
          <p:cNvGrpSpPr/>
          <p:nvPr/>
        </p:nvGrpSpPr>
        <p:grpSpPr>
          <a:xfrm>
            <a:off x="1479625" y="1054167"/>
            <a:ext cx="6004126" cy="2148525"/>
            <a:chOff x="1493750" y="978775"/>
            <a:chExt cx="6004126" cy="2148525"/>
          </a:xfrm>
        </p:grpSpPr>
        <p:pic>
          <p:nvPicPr>
            <p:cNvPr id="133" name="Google Shape;133;p21"/>
            <p:cNvPicPr preferRelativeResize="0"/>
            <p:nvPr/>
          </p:nvPicPr>
          <p:blipFill rotWithShape="1">
            <a:blip r:embed="rId3">
              <a:alphaModFix/>
            </a:blip>
            <a:srcRect b="43394" l="4039" r="0" t="0"/>
            <a:stretch/>
          </p:blipFill>
          <p:spPr>
            <a:xfrm>
              <a:off x="1493750" y="978775"/>
              <a:ext cx="6004126" cy="2148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62374" y="2409825"/>
              <a:ext cx="188400" cy="210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