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2" r:id="rId3"/>
    <p:sldId id="270" r:id="rId4"/>
    <p:sldId id="260" r:id="rId5"/>
    <p:sldId id="310" r:id="rId6"/>
    <p:sldId id="309" r:id="rId7"/>
    <p:sldId id="314" r:id="rId8"/>
    <p:sldId id="315" r:id="rId9"/>
    <p:sldId id="273" r:id="rId10"/>
    <p:sldId id="312" r:id="rId11"/>
    <p:sldId id="311" r:id="rId12"/>
    <p:sldId id="267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2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680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0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4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5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1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54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338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01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s://github.com/rodrigo-cabral-lab/derivativos/tree/develop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79873" y="200258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Derivativos de commodities</a:t>
            </a:r>
            <a:endParaRPr dirty="0"/>
          </a:p>
        </p:txBody>
      </p:sp>
      <p:sp>
        <p:nvSpPr>
          <p:cNvPr id="3" name="Google Shape;380;p17"/>
          <p:cNvSpPr txBox="1">
            <a:spLocks/>
          </p:cNvSpPr>
          <p:nvPr/>
        </p:nvSpPr>
        <p:spPr>
          <a:xfrm>
            <a:off x="4005316" y="3288841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500" dirty="0">
                <a:solidFill>
                  <a:schemeClr val="tx1"/>
                </a:solidFill>
              </a:rPr>
              <a:t>Gestão de risco de mercado</a:t>
            </a:r>
          </a:p>
          <a:p>
            <a:endParaRPr lang="pt-BR" sz="25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5B7CBD3-4C46-2797-6370-07C709127192}"/>
              </a:ext>
            </a:extLst>
          </p:cNvPr>
          <p:cNvSpPr txBox="1"/>
          <p:nvPr/>
        </p:nvSpPr>
        <p:spPr>
          <a:xfrm>
            <a:off x="147584" y="3978234"/>
            <a:ext cx="2113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Renata Nunes</a:t>
            </a:r>
          </a:p>
          <a:p>
            <a:r>
              <a:rPr lang="pt-BR" dirty="0">
                <a:solidFill>
                  <a:schemeClr val="accent1"/>
                </a:solidFill>
              </a:rPr>
              <a:t>Rodrigo Cabral</a:t>
            </a:r>
          </a:p>
          <a:p>
            <a:r>
              <a:rPr lang="pt-BR" dirty="0">
                <a:solidFill>
                  <a:schemeClr val="accent1"/>
                </a:solidFill>
              </a:rPr>
              <a:t>Luiz Philipe Rangel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2CA45E-0A21-A5A2-7372-3AF9BE78F14C}"/>
              </a:ext>
            </a:extLst>
          </p:cNvPr>
          <p:cNvSpPr/>
          <p:nvPr/>
        </p:nvSpPr>
        <p:spPr>
          <a:xfrm>
            <a:off x="1031133" y="1060315"/>
            <a:ext cx="7081734" cy="37586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7AB9"/>
              </a:highlight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105876" y="324489"/>
            <a:ext cx="600699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Modelos testados de forecasting </a:t>
            </a:r>
            <a:endParaRPr sz="25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42432"/>
              </p:ext>
            </p:extLst>
          </p:nvPr>
        </p:nvGraphicFramePr>
        <p:xfrm>
          <a:off x="1031133" y="3566325"/>
          <a:ext cx="3205373" cy="1219200"/>
        </p:xfrm>
        <a:graphic>
          <a:graphicData uri="http://schemas.openxmlformats.org/drawingml/2006/table">
            <a:tbl>
              <a:tblPr firstRow="1" bandRow="1">
                <a:tableStyleId>{277F627C-A79C-4CEA-9F43-E7185F252452}</a:tableStyleId>
              </a:tblPr>
              <a:tblGrid>
                <a:gridCol w="206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694"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Variável exógena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1397,55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694">
                <a:tc>
                  <a:txBody>
                    <a:bodyPr/>
                    <a:lstStyle/>
                    <a:p>
                      <a:r>
                        <a:rPr lang="pt-BR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1346,58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694">
                <a:tc>
                  <a:txBody>
                    <a:bodyPr/>
                    <a:lstStyle/>
                    <a:p>
                      <a:r>
                        <a:rPr lang="pt-BR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1311,86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92" y="1060315"/>
            <a:ext cx="5570994" cy="24197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82" y="3421435"/>
            <a:ext cx="2648633" cy="13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639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2BD3E1-F6E8-C311-9AEF-DF19BACD84AF}"/>
              </a:ext>
            </a:extLst>
          </p:cNvPr>
          <p:cNvSpPr/>
          <p:nvPr/>
        </p:nvSpPr>
        <p:spPr>
          <a:xfrm>
            <a:off x="1540412" y="978401"/>
            <a:ext cx="6379700" cy="36084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7AB9"/>
              </a:highlight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833AC6-2794-13A2-3358-53261D74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9" y="2646035"/>
            <a:ext cx="5929532" cy="16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F8E5BD-92EB-F951-F278-2982B08A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12" y="1114549"/>
            <a:ext cx="3278103" cy="138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E5C2F9-57AE-3F2A-8F87-E4424987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62" y="1182532"/>
            <a:ext cx="3145122" cy="12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30;p22">
            <a:extLst>
              <a:ext uri="{FF2B5EF4-FFF2-40B4-BE49-F238E27FC236}">
                <a16:creationId xmlns:a16="http://schemas.microsoft.com/office/drawing/2014/main" id="{D385C10B-C8E3-E081-9905-B4B8ACB801DA}"/>
              </a:ext>
            </a:extLst>
          </p:cNvPr>
          <p:cNvSpPr txBox="1">
            <a:spLocks/>
          </p:cNvSpPr>
          <p:nvPr/>
        </p:nvSpPr>
        <p:spPr>
          <a:xfrm>
            <a:off x="2211384" y="252697"/>
            <a:ext cx="600699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500"/>
              <a:t>Modelos testados de forecasting 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894693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Melhorias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1410511" y="1847500"/>
            <a:ext cx="6599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Aprofundar o conhecimento em pesquisas séries temporais e causalidade.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Explorar as técnicas de </a:t>
            </a:r>
            <a:r>
              <a:rPr lang="pt-BR" dirty="0" err="1">
                <a:solidFill>
                  <a:schemeClr val="tx1"/>
                </a:solidFill>
              </a:rPr>
              <a:t>machine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learning</a:t>
            </a:r>
            <a:r>
              <a:rPr lang="pt-BR" dirty="0">
                <a:solidFill>
                  <a:schemeClr val="tx1"/>
                </a:solidFill>
              </a:rPr>
              <a:t> para </a:t>
            </a:r>
            <a:r>
              <a:rPr lang="pt-BR" dirty="0" err="1">
                <a:solidFill>
                  <a:schemeClr val="tx1"/>
                </a:solidFill>
              </a:rPr>
              <a:t>forecasting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Investir em estratégias </a:t>
            </a:r>
            <a:r>
              <a:rPr lang="pt-BR" dirty="0" err="1">
                <a:solidFill>
                  <a:schemeClr val="tx1"/>
                </a:solidFill>
              </a:rPr>
              <a:t>inovativas</a:t>
            </a:r>
            <a:r>
              <a:rPr lang="pt-BR" dirty="0">
                <a:solidFill>
                  <a:schemeClr val="tx1"/>
                </a:solidFill>
              </a:rPr>
              <a:t> para análise de mercado e gestão de risco.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4118945" y="20579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Obrigado pela atenção!</a:t>
            </a:r>
            <a:endParaRPr sz="5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5049469" y="160236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Dúvidas?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38" y="2673421"/>
            <a:ext cx="1137028" cy="1064986"/>
          </a:xfrm>
          <a:prstGeom prst="ellipse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53" y="2646043"/>
            <a:ext cx="1008290" cy="1064986"/>
          </a:xfrm>
          <a:prstGeom prst="ellipse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13193" b="14692"/>
          <a:stretch/>
        </p:blipFill>
        <p:spPr>
          <a:xfrm>
            <a:off x="6530963" y="2631259"/>
            <a:ext cx="1107192" cy="1079770"/>
          </a:xfrm>
          <a:prstGeom prst="ellipse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048187" y="3779576"/>
            <a:ext cx="15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npereirarenata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577773" y="3779576"/>
            <a:ext cx="1779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rodrigovidalcabral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445501" y="3779575"/>
            <a:ext cx="1770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luiz-philipe-rangel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40" y="3650728"/>
            <a:ext cx="460847" cy="460847"/>
          </a:xfrm>
          <a:prstGeom prst="rect">
            <a:avLst/>
          </a:prstGeom>
          <a:ln>
            <a:noFill/>
          </a:ln>
        </p:spPr>
      </p:pic>
      <p:sp>
        <p:nvSpPr>
          <p:cNvPr id="14" name="Retângulo 13"/>
          <p:cNvSpPr/>
          <p:nvPr/>
        </p:nvSpPr>
        <p:spPr>
          <a:xfrm>
            <a:off x="2942874" y="4415749"/>
            <a:ext cx="592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  <a:hlinkClick r:id="rId7"/>
              </a:rPr>
              <a:t>https://github.com/rodrigo-cabral-lab/derivativos/tree/developer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6" t="14296" r="29625" b="13980"/>
          <a:stretch/>
        </p:blipFill>
        <p:spPr>
          <a:xfrm>
            <a:off x="2410640" y="4333202"/>
            <a:ext cx="460847" cy="472869"/>
          </a:xfrm>
          <a:prstGeom prst="ellipse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B81E25-9DEE-9C51-9028-B259983D2D4C}"/>
              </a:ext>
            </a:extLst>
          </p:cNvPr>
          <p:cNvSpPr txBox="1"/>
          <p:nvPr/>
        </p:nvSpPr>
        <p:spPr>
          <a:xfrm>
            <a:off x="3869400" y="1793013"/>
            <a:ext cx="160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C6DAEC"/>
                </a:solidFill>
                <a:latin typeface="Arial Narrow" panose="020B0606020202030204" pitchFamily="34" charset="0"/>
                <a:ea typeface="Muli"/>
                <a:cs typeface="MoolBoran" panose="020B0604020202020204" pitchFamily="34" charset="0"/>
                <a:sym typeface="Muli"/>
              </a:rPr>
              <a:t>C</a:t>
            </a:r>
            <a:r>
              <a:rPr lang="en" sz="2000" b="1" dirty="0">
                <a:solidFill>
                  <a:srgbClr val="C6DAEC"/>
                </a:solidFill>
                <a:latin typeface="Arial Narrow" panose="020B0606020202030204" pitchFamily="34" charset="0"/>
                <a:ea typeface="Muli"/>
                <a:cs typeface="MoolBoran" panose="020B0604020202020204" pitchFamily="34" charset="0"/>
                <a:sym typeface="Muli"/>
              </a:rPr>
              <a:t>ommodities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61D8F8-5FE4-D98F-DA62-E49D82175E13}"/>
              </a:ext>
            </a:extLst>
          </p:cNvPr>
          <p:cNvSpPr txBox="1"/>
          <p:nvPr/>
        </p:nvSpPr>
        <p:spPr>
          <a:xfrm>
            <a:off x="5474525" y="2197995"/>
            <a:ext cx="1045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C6DAEC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rPr>
              <a:t>M</a:t>
            </a:r>
            <a:r>
              <a:rPr lang="en" sz="2000" dirty="0">
                <a:solidFill>
                  <a:srgbClr val="C6DAEC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rPr>
              <a:t>oeda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A1AC9F-C510-988D-4DDE-83E516C59CBA}"/>
              </a:ext>
            </a:extLst>
          </p:cNvPr>
          <p:cNvSpPr txBox="1"/>
          <p:nvPr/>
        </p:nvSpPr>
        <p:spPr>
          <a:xfrm>
            <a:off x="4048749" y="3061123"/>
            <a:ext cx="1604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C6DAEC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rPr>
              <a:t>Hedge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10842A-6B90-6484-D295-0A718429E68F}"/>
              </a:ext>
            </a:extLst>
          </p:cNvPr>
          <p:cNvSpPr txBox="1"/>
          <p:nvPr/>
        </p:nvSpPr>
        <p:spPr>
          <a:xfrm>
            <a:off x="5934779" y="3461233"/>
            <a:ext cx="179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C6DAEC"/>
                </a:solidFill>
                <a:latin typeface="Arial Narrow" panose="020B0606020202030204" pitchFamily="34" charset="0"/>
                <a:ea typeface="Muli"/>
                <a:cs typeface="MoolBoran" panose="020B0604020202020204" pitchFamily="34" charset="0"/>
                <a:sym typeface="Muli"/>
              </a:rPr>
              <a:t>Especulação </a:t>
            </a:r>
            <a:endParaRPr lang="en" sz="2000" b="1" dirty="0">
              <a:solidFill>
                <a:srgbClr val="C6DAEC"/>
              </a:solidFill>
              <a:latin typeface="Arial Narrow" panose="020B0606020202030204" pitchFamily="34" charset="0"/>
              <a:ea typeface="Muli"/>
              <a:cs typeface="MoolBoran" panose="020B0604020202020204" pitchFamily="34" charset="0"/>
              <a:sym typeface="Mul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A174E2-F7E3-6E78-2962-21B054A16175}"/>
              </a:ext>
            </a:extLst>
          </p:cNvPr>
          <p:cNvSpPr txBox="1"/>
          <p:nvPr/>
        </p:nvSpPr>
        <p:spPr>
          <a:xfrm>
            <a:off x="6353299" y="1099550"/>
            <a:ext cx="160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C6DAEC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rPr>
              <a:t>Derivativos</a:t>
            </a:r>
            <a:endParaRPr lang="en" sz="2000" dirty="0">
              <a:solidFill>
                <a:srgbClr val="C6DAEC"/>
              </a:solidFill>
              <a:latin typeface="Aharoni" panose="02010803020104030203" pitchFamily="2" charset="-79"/>
              <a:ea typeface="Muli"/>
              <a:cs typeface="Aharoni" panose="02010803020104030203" pitchFamily="2" charset="-79"/>
              <a:sym typeface="Mul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Muli"/>
                <a:ea typeface="Muli"/>
                <a:cs typeface="Muli"/>
                <a:sym typeface="Muli"/>
              </a:rPr>
              <a:t>+ US $ 69.7 bilhões</a:t>
            </a:r>
            <a:endParaRPr sz="60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 ano de 2021 em nosso Dataset Totalizamos US $15.16 bilhões </a:t>
            </a:r>
            <a:br>
              <a:rPr lang="en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281263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	João é investidor e se posiciona no mercado de derivativos de commodities de modo a maximizar seu ganho. 	</a:t>
            </a:r>
            <a:endParaRPr sz="1200"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Qual é o perfil esperado de um profissional do mercado financeiro? | Na  Pr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54" y="753284"/>
            <a:ext cx="2102643" cy="11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édito Rural: Conheça tudo sobre o que move o a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59" y="808188"/>
            <a:ext cx="2146976" cy="10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66;p15"/>
          <p:cNvSpPr txBox="1">
            <a:spLocks/>
          </p:cNvSpPr>
          <p:nvPr/>
        </p:nvSpPr>
        <p:spPr>
          <a:xfrm>
            <a:off x="5472094" y="2085600"/>
            <a:ext cx="281263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 algn="just">
              <a:buFont typeface="Nixie One"/>
              <a:buNone/>
            </a:pPr>
            <a:r>
              <a:rPr lang="pt-BR" sz="1200" dirty="0"/>
              <a:t>	Pedro é produtor de soja e necessita proteger sua lavoura da variação da cotação de soja no mercado. 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3169306" y="3054520"/>
            <a:ext cx="3039904" cy="1772799"/>
            <a:chOff x="947327" y="1202200"/>
            <a:chExt cx="6518662" cy="3741816"/>
          </a:xfrm>
        </p:grpSpPr>
        <p:sp>
          <p:nvSpPr>
            <p:cNvPr id="20" name="Google Shape;273;p30"/>
            <p:cNvSpPr/>
            <p:nvPr/>
          </p:nvSpPr>
          <p:spPr>
            <a:xfrm>
              <a:off x="947327" y="1894105"/>
              <a:ext cx="2012224" cy="18456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;p30"/>
            <p:cNvSpPr/>
            <p:nvPr/>
          </p:nvSpPr>
          <p:spPr>
            <a:xfrm>
              <a:off x="1111296" y="2056269"/>
              <a:ext cx="1666814" cy="15213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endParaRPr lang="en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r>
                <a:rPr lang="en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Risco</a:t>
              </a:r>
              <a:endParaRPr lang="pt-BR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" name="Google Shape;276;p30"/>
            <p:cNvSpPr/>
            <p:nvPr/>
          </p:nvSpPr>
          <p:spPr>
            <a:xfrm>
              <a:off x="3065487" y="2963417"/>
              <a:ext cx="2161607" cy="19805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7;p30"/>
            <p:cNvSpPr/>
            <p:nvPr/>
          </p:nvSpPr>
          <p:spPr>
            <a:xfrm>
              <a:off x="3220210" y="3137445"/>
              <a:ext cx="1881879" cy="1632900"/>
            </a:xfrm>
            <a:prstGeom prst="ellipse">
              <a:avLst/>
            </a:prstGeom>
            <a:noFill/>
            <a:ln w="2857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Liquidez</a:t>
              </a:r>
              <a:endParaRPr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78;p30"/>
            <p:cNvSpPr/>
            <p:nvPr/>
          </p:nvSpPr>
          <p:spPr>
            <a:xfrm>
              <a:off x="5254689" y="1202200"/>
              <a:ext cx="2211300" cy="21867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;p30"/>
            <p:cNvSpPr/>
            <p:nvPr/>
          </p:nvSpPr>
          <p:spPr>
            <a:xfrm>
              <a:off x="5449000" y="1394246"/>
              <a:ext cx="1822500" cy="1802400"/>
            </a:xfrm>
            <a:prstGeom prst="ellipse">
              <a:avLst/>
            </a:prstGeom>
            <a:noFill/>
            <a:ln w="7620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6" name="Google Shape;280;p30"/>
            <p:cNvCxnSpPr>
              <a:cxnSpLocks/>
            </p:cNvCxnSpPr>
            <p:nvPr/>
          </p:nvCxnSpPr>
          <p:spPr>
            <a:xfrm>
              <a:off x="2587476" y="3142789"/>
              <a:ext cx="717303" cy="43478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81;p30"/>
            <p:cNvCxnSpPr>
              <a:cxnSpLocks/>
            </p:cNvCxnSpPr>
            <p:nvPr/>
          </p:nvCxnSpPr>
          <p:spPr>
            <a:xfrm flipV="1">
              <a:off x="5073247" y="2774861"/>
              <a:ext cx="498172" cy="802707"/>
            </a:xfrm>
            <a:prstGeom prst="straightConnector1">
              <a:avLst/>
            </a:prstGeom>
            <a:noFill/>
            <a:ln w="2857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Retângulo 27"/>
            <p:cNvSpPr/>
            <p:nvPr/>
          </p:nvSpPr>
          <p:spPr>
            <a:xfrm>
              <a:off x="5393993" y="2097680"/>
              <a:ext cx="1932521" cy="519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pt-BR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Volatilidade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7233400" y="109511"/>
            <a:ext cx="910852" cy="327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Hedge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33400" y="516955"/>
            <a:ext cx="1835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1000 </a:t>
            </a:r>
            <a:r>
              <a:rPr lang="pt-BR" dirty="0" err="1"/>
              <a:t>Ton</a:t>
            </a:r>
            <a:endParaRPr lang="pt-BR" dirty="0"/>
          </a:p>
          <a:p>
            <a:r>
              <a:rPr lang="pt-BR" dirty="0"/>
              <a:t>1: U$ 380.000,00</a:t>
            </a:r>
          </a:p>
          <a:p>
            <a:r>
              <a:rPr lang="pt-BR" dirty="0"/>
              <a:t>2: U$ 360.000,00</a:t>
            </a:r>
          </a:p>
          <a:p>
            <a:r>
              <a:rPr lang="pt-BR" dirty="0"/>
              <a:t>Perda: </a:t>
            </a:r>
            <a:r>
              <a:rPr lang="pt-BR" dirty="0">
                <a:solidFill>
                  <a:srgbClr val="FF0000"/>
                </a:solidFill>
              </a:rPr>
              <a:t>U$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20.000,00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33400" y="2790154"/>
            <a:ext cx="1895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U$ 380.000,00 </a:t>
            </a:r>
          </a:p>
          <a:p>
            <a:r>
              <a:rPr lang="pt-BR" dirty="0"/>
              <a:t>1: R$ 2040.600,00 </a:t>
            </a:r>
          </a:p>
          <a:p>
            <a:r>
              <a:rPr lang="pt-BR" dirty="0"/>
              <a:t>2: R$ 1991.200,00</a:t>
            </a:r>
          </a:p>
          <a:p>
            <a:r>
              <a:rPr lang="pt-BR" dirty="0"/>
              <a:t>Perda: </a:t>
            </a:r>
            <a:r>
              <a:rPr lang="pt-BR" dirty="0">
                <a:solidFill>
                  <a:srgbClr val="FF0000"/>
                </a:solidFill>
              </a:rPr>
              <a:t>R$ 49.400,00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5" y="2699145"/>
            <a:ext cx="6040877" cy="226532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5" y="436802"/>
            <a:ext cx="6040877" cy="22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56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1947206" y="284779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/>
              <a:t>Portifólio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06388F-EF3F-379C-E8E6-18628EFBE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1" r="16970" b="5306"/>
          <a:stretch/>
        </p:blipFill>
        <p:spPr>
          <a:xfrm>
            <a:off x="1305790" y="869204"/>
            <a:ext cx="6799119" cy="39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80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012261" y="296492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 err="1"/>
              <a:t>Portifólio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E11BAD-B9C1-01C3-A421-93B04C2F0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1" r="21609" b="5306"/>
          <a:stretch/>
        </p:blipFill>
        <p:spPr>
          <a:xfrm>
            <a:off x="1333822" y="819852"/>
            <a:ext cx="6778014" cy="40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85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051116" y="272937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 err="1"/>
              <a:t>Portifólio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F3CC1-438F-DB13-8908-D247E9597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215" r="26590" b="20539"/>
          <a:stretch/>
        </p:blipFill>
        <p:spPr>
          <a:xfrm>
            <a:off x="1309254" y="918237"/>
            <a:ext cx="6712527" cy="36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24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1828801" y="520177"/>
            <a:ext cx="6971407" cy="4226437"/>
            <a:chOff x="13557" y="884004"/>
            <a:chExt cx="9981207" cy="6159675"/>
          </a:xfrm>
        </p:grpSpPr>
        <p:grpSp>
          <p:nvGrpSpPr>
            <p:cNvPr id="26" name="Google Shape;267;p29"/>
            <p:cNvGrpSpPr/>
            <p:nvPr/>
          </p:nvGrpSpPr>
          <p:grpSpPr>
            <a:xfrm>
              <a:off x="2688437" y="4318272"/>
              <a:ext cx="3659079" cy="2725407"/>
              <a:chOff x="2993237" y="3972587"/>
              <a:chExt cx="3659079" cy="2725407"/>
            </a:xfrm>
          </p:grpSpPr>
          <p:cxnSp>
            <p:nvCxnSpPr>
              <p:cNvPr id="27" name="Google Shape;268;p29"/>
              <p:cNvCxnSpPr/>
              <p:nvPr/>
            </p:nvCxnSpPr>
            <p:spPr>
              <a:xfrm flipH="1">
                <a:off x="4355935" y="3972587"/>
                <a:ext cx="5247" cy="800276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Google Shape;269;p29"/>
              <p:cNvSpPr txBox="1"/>
              <p:nvPr/>
            </p:nvSpPr>
            <p:spPr>
              <a:xfrm>
                <a:off x="2993237" y="5313494"/>
                <a:ext cx="3659079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8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Dataset</a:t>
                </a:r>
                <a:r>
                  <a:rPr lang="pt-BR" sz="18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(2019-2022):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Série Temporal Diária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</a:t>
                </a: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por </a:t>
                </a:r>
                <a:r>
                  <a:rPr lang="pt-BR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Commoditie</a:t>
                </a:r>
                <a:endParaRPr lang="pt-BR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Quantidade Negociada</a:t>
                </a:r>
                <a:b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Fonte: Site B3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pt-BR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29" name="Google Shape;270;p29"/>
              <p:cNvSpPr/>
              <p:nvPr/>
            </p:nvSpPr>
            <p:spPr>
              <a:xfrm>
                <a:off x="4272478" y="4764432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1;p29"/>
              <p:cNvSpPr txBox="1"/>
              <p:nvPr/>
            </p:nvSpPr>
            <p:spPr>
              <a:xfrm>
                <a:off x="4250849" y="4641401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3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1" name="Google Shape;272;p29"/>
            <p:cNvGrpSpPr/>
            <p:nvPr/>
          </p:nvGrpSpPr>
          <p:grpSpPr>
            <a:xfrm>
              <a:off x="13557" y="2172128"/>
              <a:ext cx="3312693" cy="1384500"/>
              <a:chOff x="318357" y="1844098"/>
              <a:chExt cx="3312693" cy="1384500"/>
            </a:xfrm>
          </p:grpSpPr>
          <p:sp>
            <p:nvSpPr>
              <p:cNvPr id="32" name="Google Shape;273;p29"/>
              <p:cNvSpPr txBox="1"/>
              <p:nvPr/>
            </p:nvSpPr>
            <p:spPr>
              <a:xfrm>
                <a:off x="318357" y="1844098"/>
                <a:ext cx="2185164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ETL: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 </a:t>
                </a: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usd</a:t>
                </a:r>
                <a:endParaRPr lang="pt-BR" sz="16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Ipca</a:t>
                </a:r>
                <a:endParaRPr lang="pt-BR" sz="16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Igp</a:t>
                </a: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-m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Selic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Fonte: Site B3, API BCB e </a:t>
                </a: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Yfinance</a:t>
                </a: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.</a:t>
                </a:r>
                <a:b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en" sz="800" dirty="0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rPr>
                  <a:t>.</a:t>
                </a:r>
                <a:endParaRPr sz="8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cxnSp>
            <p:nvCxnSpPr>
              <p:cNvPr id="33" name="Google Shape;274;p29"/>
              <p:cNvCxnSpPr/>
              <p:nvPr/>
            </p:nvCxnSpPr>
            <p:spPr>
              <a:xfrm rot="10800000">
                <a:off x="2587350" y="2536350"/>
                <a:ext cx="1043700" cy="0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Google Shape;275;p29"/>
              <p:cNvSpPr/>
              <p:nvPr/>
            </p:nvSpPr>
            <p:spPr>
              <a:xfrm>
                <a:off x="2523501" y="2431050"/>
                <a:ext cx="198600" cy="198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76;p29"/>
              <p:cNvSpPr txBox="1"/>
              <p:nvPr/>
            </p:nvSpPr>
            <p:spPr>
              <a:xfrm>
                <a:off x="2498249" y="2287826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2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6" name="Google Shape;277;p29"/>
            <p:cNvGrpSpPr/>
            <p:nvPr/>
          </p:nvGrpSpPr>
          <p:grpSpPr>
            <a:xfrm>
              <a:off x="4603300" y="1270945"/>
              <a:ext cx="5391464" cy="1384500"/>
              <a:chOff x="4908100" y="889950"/>
              <a:chExt cx="5391464" cy="1384500"/>
            </a:xfrm>
          </p:grpSpPr>
          <p:cxnSp>
            <p:nvCxnSpPr>
              <p:cNvPr id="37" name="Google Shape;278;p29"/>
              <p:cNvCxnSpPr/>
              <p:nvPr/>
            </p:nvCxnSpPr>
            <p:spPr>
              <a:xfrm>
                <a:off x="4908100" y="1593250"/>
                <a:ext cx="171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8" name="Google Shape;279;p29"/>
              <p:cNvSpPr txBox="1"/>
              <p:nvPr/>
            </p:nvSpPr>
            <p:spPr>
              <a:xfrm>
                <a:off x="6640485" y="889950"/>
                <a:ext cx="3659079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Informação</a:t>
                </a: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: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Sazonalidade</a:t>
                </a: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de Operação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Retorno esperado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Risco de mercado</a:t>
                </a:r>
                <a:endParaRPr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39" name="Google Shape;280;p29"/>
              <p:cNvSpPr/>
              <p:nvPr/>
            </p:nvSpPr>
            <p:spPr>
              <a:xfrm>
                <a:off x="6427830" y="1493307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1;p29"/>
              <p:cNvSpPr txBox="1"/>
              <p:nvPr/>
            </p:nvSpPr>
            <p:spPr>
              <a:xfrm>
                <a:off x="6404817" y="1365212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1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41" name="Google Shape;282;p29"/>
            <p:cNvGrpSpPr/>
            <p:nvPr/>
          </p:nvGrpSpPr>
          <p:grpSpPr>
            <a:xfrm>
              <a:off x="2509794" y="1479150"/>
              <a:ext cx="3514811" cy="3252003"/>
              <a:chOff x="2991269" y="1153325"/>
              <a:chExt cx="3514811" cy="3252003"/>
            </a:xfrm>
          </p:grpSpPr>
          <p:sp>
            <p:nvSpPr>
              <p:cNvPr id="42" name="Google Shape;283;p29"/>
              <p:cNvSpPr/>
              <p:nvPr/>
            </p:nvSpPr>
            <p:spPr>
              <a:xfrm>
                <a:off x="3477586" y="2585458"/>
                <a:ext cx="2541910" cy="950456"/>
              </a:xfrm>
              <a:custGeom>
                <a:avLst/>
                <a:gdLst/>
                <a:ahLst/>
                <a:cxnLst/>
                <a:rect l="l" t="t" r="r" b="b"/>
                <a:pathLst>
                  <a:path w="126826" h="43529" extrusionOk="0">
                    <a:moveTo>
                      <a:pt x="0" y="20002"/>
                    </a:moveTo>
                    <a:lnTo>
                      <a:pt x="63389" y="43529"/>
                    </a:lnTo>
                    <a:lnTo>
                      <a:pt x="126826" y="19907"/>
                    </a:lnTo>
                    <a:lnTo>
                      <a:pt x="63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3" name="Google Shape;284;p29"/>
              <p:cNvSpPr/>
              <p:nvPr/>
            </p:nvSpPr>
            <p:spPr>
              <a:xfrm>
                <a:off x="2991269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4" name="Google Shape;285;p29"/>
              <p:cNvSpPr/>
              <p:nvPr/>
            </p:nvSpPr>
            <p:spPr>
              <a:xfrm flipH="1">
                <a:off x="4747852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5" name="Google Shape;286;p29"/>
              <p:cNvSpPr/>
              <p:nvPr/>
            </p:nvSpPr>
            <p:spPr>
              <a:xfrm>
                <a:off x="3969199" y="2001324"/>
                <a:ext cx="1565850" cy="585863"/>
              </a:xfrm>
              <a:custGeom>
                <a:avLst/>
                <a:gdLst/>
                <a:ahLst/>
                <a:cxnLst/>
                <a:rect l="l" t="t" r="r" b="b"/>
                <a:pathLst>
                  <a:path w="24053" h="8150" extrusionOk="0">
                    <a:moveTo>
                      <a:pt x="0" y="3827"/>
                    </a:moveTo>
                    <a:lnTo>
                      <a:pt x="11976" y="8150"/>
                    </a:lnTo>
                    <a:lnTo>
                      <a:pt x="24053" y="3827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6" name="Google Shape;287;p29"/>
              <p:cNvSpPr/>
              <p:nvPr/>
            </p:nvSpPr>
            <p:spPr>
              <a:xfrm>
                <a:off x="356325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7" name="Google Shape;288;p29"/>
              <p:cNvSpPr/>
              <p:nvPr/>
            </p:nvSpPr>
            <p:spPr>
              <a:xfrm flipH="1">
                <a:off x="474936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8" name="Google Shape;289;p29"/>
              <p:cNvSpPr/>
              <p:nvPr/>
            </p:nvSpPr>
            <p:spPr>
              <a:xfrm>
                <a:off x="4059061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9" name="Google Shape;290;p29"/>
              <p:cNvSpPr/>
              <p:nvPr/>
            </p:nvSpPr>
            <p:spPr>
              <a:xfrm flipH="1">
                <a:off x="4749350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</p:grpSp>
        <p:grpSp>
          <p:nvGrpSpPr>
            <p:cNvPr id="50" name="Google Shape;1256;p48"/>
            <p:cNvGrpSpPr/>
            <p:nvPr/>
          </p:nvGrpSpPr>
          <p:grpSpPr>
            <a:xfrm>
              <a:off x="4036024" y="884004"/>
              <a:ext cx="460705" cy="491455"/>
              <a:chOff x="9901824" y="937343"/>
              <a:chExt cx="744273" cy="793950"/>
            </a:xfrm>
          </p:grpSpPr>
          <p:grpSp>
            <p:nvGrpSpPr>
              <p:cNvPr id="51" name="Google Shape;1257;p48"/>
              <p:cNvGrpSpPr/>
              <p:nvPr/>
            </p:nvGrpSpPr>
            <p:grpSpPr>
              <a:xfrm>
                <a:off x="9901824" y="937343"/>
                <a:ext cx="744273" cy="793950"/>
                <a:chOff x="9901824" y="937343"/>
                <a:chExt cx="744273" cy="793950"/>
              </a:xfrm>
            </p:grpSpPr>
            <p:sp>
              <p:nvSpPr>
                <p:cNvPr id="58" name="Google Shape;1258;p48"/>
                <p:cNvSpPr/>
                <p:nvPr/>
              </p:nvSpPr>
              <p:spPr>
                <a:xfrm>
                  <a:off x="10463799" y="1043794"/>
                  <a:ext cx="76068" cy="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" y="132"/>
                      </a:moveTo>
                      <a:cubicBezTo>
                        <a:pt x="9" y="132"/>
                        <a:pt x="6" y="131"/>
                        <a:pt x="4" y="128"/>
                      </a:cubicBezTo>
                      <a:cubicBezTo>
                        <a:pt x="0" y="124"/>
                        <a:pt x="0" y="118"/>
                        <a:pt x="4" y="114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18" y="0"/>
                        <a:pt x="124" y="0"/>
                        <a:pt x="128" y="4"/>
                      </a:cubicBezTo>
                      <a:cubicBezTo>
                        <a:pt x="133" y="8"/>
                        <a:pt x="133" y="15"/>
                        <a:pt x="128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1"/>
                        <a:pt x="14" y="132"/>
                        <a:pt x="12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259;p48"/>
                <p:cNvSpPr/>
                <p:nvPr/>
              </p:nvSpPr>
              <p:spPr>
                <a:xfrm>
                  <a:off x="10546077" y="1303491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7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1"/>
                      </a:cubicBezTo>
                      <a:cubicBezTo>
                        <a:pt x="175" y="17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1260;p48"/>
                <p:cNvSpPr/>
                <p:nvPr/>
              </p:nvSpPr>
              <p:spPr>
                <a:xfrm>
                  <a:off x="10463799" y="1499539"/>
                  <a:ext cx="76068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1" y="132"/>
                      </a:moveTo>
                      <a:cubicBezTo>
                        <a:pt x="119" y="132"/>
                        <a:pt x="116" y="131"/>
                        <a:pt x="114" y="12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5"/>
                        <a:pt x="0" y="8"/>
                        <a:pt x="5" y="4"/>
                      </a:cubicBezTo>
                      <a:cubicBezTo>
                        <a:pt x="9" y="0"/>
                        <a:pt x="15" y="0"/>
                        <a:pt x="20" y="4"/>
                      </a:cubicBezTo>
                      <a:cubicBezTo>
                        <a:pt x="129" y="114"/>
                        <a:pt x="129" y="114"/>
                        <a:pt x="129" y="114"/>
                      </a:cubicBezTo>
                      <a:cubicBezTo>
                        <a:pt x="133" y="118"/>
                        <a:pt x="133" y="124"/>
                        <a:pt x="129" y="129"/>
                      </a:cubicBezTo>
                      <a:cubicBezTo>
                        <a:pt x="127" y="131"/>
                        <a:pt x="124" y="132"/>
                        <a:pt x="121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1261;p48"/>
                <p:cNvSpPr/>
                <p:nvPr/>
              </p:nvSpPr>
              <p:spPr>
                <a:xfrm>
                  <a:off x="10008275" y="1500204"/>
                  <a:ext cx="76068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1" extrusionOk="0">
                      <a:moveTo>
                        <a:pt x="12" y="131"/>
                      </a:moveTo>
                      <a:cubicBezTo>
                        <a:pt x="9" y="131"/>
                        <a:pt x="7" y="130"/>
                        <a:pt x="5" y="128"/>
                      </a:cubicBezTo>
                      <a:cubicBezTo>
                        <a:pt x="0" y="124"/>
                        <a:pt x="0" y="117"/>
                        <a:pt x="5" y="113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8" y="0"/>
                        <a:pt x="125" y="0"/>
                        <a:pt x="129" y="4"/>
                      </a:cubicBezTo>
                      <a:cubicBezTo>
                        <a:pt x="133" y="8"/>
                        <a:pt x="133" y="14"/>
                        <a:pt x="129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0"/>
                        <a:pt x="15" y="131"/>
                        <a:pt x="12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1262;p48"/>
                <p:cNvSpPr/>
                <p:nvPr/>
              </p:nvSpPr>
              <p:spPr>
                <a:xfrm>
                  <a:off x="9901824" y="1303934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0"/>
                      </a:cubicBezTo>
                      <a:cubicBezTo>
                        <a:pt x="175" y="16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263;p48"/>
                <p:cNvSpPr/>
                <p:nvPr/>
              </p:nvSpPr>
              <p:spPr>
                <a:xfrm>
                  <a:off x="10008275" y="1044237"/>
                  <a:ext cx="75403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1" extrusionOk="0">
                      <a:moveTo>
                        <a:pt x="121" y="131"/>
                      </a:moveTo>
                      <a:cubicBezTo>
                        <a:pt x="118" y="131"/>
                        <a:pt x="115" y="130"/>
                        <a:pt x="113" y="12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4"/>
                        <a:pt x="0" y="8"/>
                        <a:pt x="4" y="4"/>
                      </a:cubicBezTo>
                      <a:cubicBezTo>
                        <a:pt x="8" y="0"/>
                        <a:pt x="15" y="0"/>
                        <a:pt x="19" y="4"/>
                      </a:cubicBezTo>
                      <a:cubicBezTo>
                        <a:pt x="128" y="113"/>
                        <a:pt x="128" y="113"/>
                        <a:pt x="128" y="113"/>
                      </a:cubicBezTo>
                      <a:cubicBezTo>
                        <a:pt x="132" y="117"/>
                        <a:pt x="132" y="124"/>
                        <a:pt x="128" y="128"/>
                      </a:cubicBezTo>
                      <a:cubicBezTo>
                        <a:pt x="126" y="130"/>
                        <a:pt x="124" y="131"/>
                        <a:pt x="121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1264;p48"/>
                <p:cNvSpPr/>
                <p:nvPr/>
              </p:nvSpPr>
              <p:spPr>
                <a:xfrm>
                  <a:off x="10267751" y="937343"/>
                  <a:ext cx="11976" cy="10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75" extrusionOk="0">
                      <a:moveTo>
                        <a:pt x="11" y="175"/>
                      </a:moveTo>
                      <a:cubicBezTo>
                        <a:pt x="5" y="175"/>
                        <a:pt x="0" y="171"/>
                        <a:pt x="0" y="16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65"/>
                        <a:pt x="21" y="165"/>
                        <a:pt x="21" y="165"/>
                      </a:cubicBezTo>
                      <a:cubicBezTo>
                        <a:pt x="21" y="171"/>
                        <a:pt x="17" y="175"/>
                        <a:pt x="11" y="1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1265;p48"/>
                <p:cNvSpPr/>
                <p:nvPr/>
              </p:nvSpPr>
              <p:spPr>
                <a:xfrm>
                  <a:off x="10183698" y="1629498"/>
                  <a:ext cx="180080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93" y="45"/>
                        <a:pt x="293" y="45"/>
                        <a:pt x="293" y="45"/>
                      </a:cubicBezTo>
                      <a:cubicBezTo>
                        <a:pt x="305" y="45"/>
                        <a:pt x="315" y="35"/>
                        <a:pt x="315" y="23"/>
                      </a:cubicBezTo>
                      <a:cubicBezTo>
                        <a:pt x="315" y="23"/>
                        <a:pt x="315" y="23"/>
                        <a:pt x="315" y="23"/>
                      </a:cubicBezTo>
                      <a:cubicBezTo>
                        <a:pt x="315" y="11"/>
                        <a:pt x="305" y="0"/>
                        <a:pt x="29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1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1266;p48"/>
                <p:cNvSpPr/>
                <p:nvPr/>
              </p:nvSpPr>
              <p:spPr>
                <a:xfrm>
                  <a:off x="10188356" y="1667865"/>
                  <a:ext cx="170766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45" extrusionOk="0">
                      <a:moveTo>
                        <a:pt x="0" y="22"/>
                      </a:moveTo>
                      <a:cubicBezTo>
                        <a:pt x="0" y="35"/>
                        <a:pt x="10" y="45"/>
                        <a:pt x="23" y="45"/>
                      </a:cubicBezTo>
                      <a:cubicBezTo>
                        <a:pt x="277" y="45"/>
                        <a:pt x="277" y="45"/>
                        <a:pt x="277" y="45"/>
                      </a:cubicBezTo>
                      <a:cubicBezTo>
                        <a:pt x="289" y="45"/>
                        <a:pt x="299" y="35"/>
                        <a:pt x="299" y="22"/>
                      </a:cubicBezTo>
                      <a:cubicBezTo>
                        <a:pt x="299" y="22"/>
                        <a:pt x="299" y="22"/>
                        <a:pt x="299" y="22"/>
                      </a:cubicBezTo>
                      <a:cubicBezTo>
                        <a:pt x="299" y="10"/>
                        <a:pt x="289" y="0"/>
                        <a:pt x="27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1267;p48"/>
                <p:cNvSpPr/>
                <p:nvPr/>
              </p:nvSpPr>
              <p:spPr>
                <a:xfrm>
                  <a:off x="10212751" y="1705567"/>
                  <a:ext cx="122419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192" y="45"/>
                        <a:pt x="192" y="45"/>
                        <a:pt x="192" y="45"/>
                      </a:cubicBezTo>
                      <a:cubicBezTo>
                        <a:pt x="204" y="45"/>
                        <a:pt x="214" y="35"/>
                        <a:pt x="214" y="23"/>
                      </a:cubicBezTo>
                      <a:cubicBezTo>
                        <a:pt x="214" y="23"/>
                        <a:pt x="214" y="23"/>
                        <a:pt x="214" y="23"/>
                      </a:cubicBezTo>
                      <a:cubicBezTo>
                        <a:pt x="214" y="10"/>
                        <a:pt x="204" y="0"/>
                        <a:pt x="19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" name="Google Shape;1268;p48"/>
              <p:cNvSpPr/>
              <p:nvPr/>
            </p:nvSpPr>
            <p:spPr>
              <a:xfrm>
                <a:off x="10047751" y="1220548"/>
                <a:ext cx="217117" cy="20536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59" extrusionOk="0">
                    <a:moveTo>
                      <a:pt x="63" y="268"/>
                    </a:moveTo>
                    <a:cubicBezTo>
                      <a:pt x="78" y="297"/>
                      <a:pt x="94" y="324"/>
                      <a:pt x="108" y="350"/>
                    </a:cubicBezTo>
                    <a:cubicBezTo>
                      <a:pt x="113" y="359"/>
                      <a:pt x="113" y="359"/>
                      <a:pt x="113" y="359"/>
                    </a:cubicBezTo>
                    <a:cubicBezTo>
                      <a:pt x="380" y="206"/>
                      <a:pt x="380" y="206"/>
                      <a:pt x="380" y="20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2" y="4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0" y="88"/>
                      <a:pt x="14" y="174"/>
                      <a:pt x="63" y="2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69;p48"/>
              <p:cNvSpPr/>
              <p:nvPr/>
            </p:nvSpPr>
            <p:spPr>
              <a:xfrm>
                <a:off x="10063053" y="1080830"/>
                <a:ext cx="205806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38" extrusionOk="0">
                    <a:moveTo>
                      <a:pt x="0" y="230"/>
                    </a:moveTo>
                    <a:cubicBezTo>
                      <a:pt x="360" y="438"/>
                      <a:pt x="360" y="438"/>
                      <a:pt x="360" y="438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174" y="3"/>
                      <a:pt x="40" y="117"/>
                      <a:pt x="0" y="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70;p48"/>
              <p:cNvSpPr/>
              <p:nvPr/>
            </p:nvSpPr>
            <p:spPr>
              <a:xfrm>
                <a:off x="10276400" y="1080830"/>
                <a:ext cx="208024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38" extrusionOk="0">
                    <a:moveTo>
                      <a:pt x="0" y="0"/>
                    </a:moveTo>
                    <a:cubicBezTo>
                      <a:pt x="0" y="438"/>
                      <a:pt x="0" y="438"/>
                      <a:pt x="0" y="438"/>
                    </a:cubicBezTo>
                    <a:cubicBezTo>
                      <a:pt x="364" y="228"/>
                      <a:pt x="364" y="228"/>
                      <a:pt x="364" y="228"/>
                    </a:cubicBezTo>
                    <a:cubicBezTo>
                      <a:pt x="323" y="115"/>
                      <a:pt x="186" y="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71;p48"/>
              <p:cNvSpPr/>
              <p:nvPr/>
            </p:nvSpPr>
            <p:spPr>
              <a:xfrm>
                <a:off x="10280392" y="1218773"/>
                <a:ext cx="219334" cy="20868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65" extrusionOk="0">
                    <a:moveTo>
                      <a:pt x="322" y="271"/>
                    </a:moveTo>
                    <a:cubicBezTo>
                      <a:pt x="371" y="177"/>
                      <a:pt x="384" y="91"/>
                      <a:pt x="364" y="9"/>
                    </a:cubicBezTo>
                    <a:cubicBezTo>
                      <a:pt x="364" y="9"/>
                      <a:pt x="364" y="9"/>
                      <a:pt x="364" y="9"/>
                    </a:cubicBezTo>
                    <a:cubicBezTo>
                      <a:pt x="363" y="6"/>
                      <a:pt x="362" y="3"/>
                      <a:pt x="361" y="0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270" y="365"/>
                      <a:pt x="270" y="365"/>
                      <a:pt x="270" y="365"/>
                    </a:cubicBezTo>
                    <a:cubicBezTo>
                      <a:pt x="277" y="353"/>
                      <a:pt x="277" y="353"/>
                      <a:pt x="277" y="353"/>
                    </a:cubicBezTo>
                    <a:cubicBezTo>
                      <a:pt x="291" y="327"/>
                      <a:pt x="307" y="300"/>
                      <a:pt x="322" y="2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72;p48"/>
              <p:cNvSpPr/>
              <p:nvPr/>
            </p:nvSpPr>
            <p:spPr>
              <a:xfrm>
                <a:off x="10116279" y="1345184"/>
                <a:ext cx="152580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68" extrusionOk="0">
                    <a:moveTo>
                      <a:pt x="267" y="468"/>
                    </a:moveTo>
                    <a:cubicBezTo>
                      <a:pt x="267" y="0"/>
                      <a:pt x="267" y="0"/>
                      <a:pt x="267" y="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21" y="190"/>
                      <a:pt x="42" y="229"/>
                      <a:pt x="61" y="272"/>
                    </a:cubicBezTo>
                    <a:cubicBezTo>
                      <a:pt x="75" y="304"/>
                      <a:pt x="83" y="346"/>
                      <a:pt x="90" y="383"/>
                    </a:cubicBezTo>
                    <a:cubicBezTo>
                      <a:pt x="92" y="398"/>
                      <a:pt x="95" y="411"/>
                      <a:pt x="98" y="424"/>
                    </a:cubicBezTo>
                    <a:cubicBezTo>
                      <a:pt x="105" y="457"/>
                      <a:pt x="116" y="466"/>
                      <a:pt x="151" y="467"/>
                    </a:cubicBezTo>
                    <a:cubicBezTo>
                      <a:pt x="157" y="468"/>
                      <a:pt x="157" y="468"/>
                      <a:pt x="157" y="468"/>
                    </a:cubicBezTo>
                    <a:cubicBezTo>
                      <a:pt x="185" y="468"/>
                      <a:pt x="185" y="468"/>
                      <a:pt x="185" y="468"/>
                    </a:cubicBezTo>
                    <a:cubicBezTo>
                      <a:pt x="237" y="468"/>
                      <a:pt x="237" y="468"/>
                      <a:pt x="237" y="468"/>
                    </a:cubicBezTo>
                    <a:cubicBezTo>
                      <a:pt x="247" y="468"/>
                      <a:pt x="257" y="468"/>
                      <a:pt x="267" y="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73;p48"/>
              <p:cNvSpPr/>
              <p:nvPr/>
            </p:nvSpPr>
            <p:spPr>
              <a:xfrm>
                <a:off x="10276400" y="1345184"/>
                <a:ext cx="154798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68" extrusionOk="0">
                    <a:moveTo>
                      <a:pt x="174" y="424"/>
                    </a:moveTo>
                    <a:cubicBezTo>
                      <a:pt x="177" y="411"/>
                      <a:pt x="180" y="398"/>
                      <a:pt x="182" y="383"/>
                    </a:cubicBezTo>
                    <a:cubicBezTo>
                      <a:pt x="189" y="346"/>
                      <a:pt x="197" y="304"/>
                      <a:pt x="211" y="272"/>
                    </a:cubicBezTo>
                    <a:cubicBezTo>
                      <a:pt x="230" y="229"/>
                      <a:pt x="251" y="191"/>
                      <a:pt x="271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5" y="467"/>
                      <a:pt x="5" y="467"/>
                      <a:pt x="5" y="467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15" y="468"/>
                      <a:pt x="25" y="468"/>
                      <a:pt x="36" y="468"/>
                    </a:cubicBezTo>
                    <a:cubicBezTo>
                      <a:pt x="42" y="467"/>
                      <a:pt x="42" y="467"/>
                      <a:pt x="42" y="467"/>
                    </a:cubicBezTo>
                    <a:cubicBezTo>
                      <a:pt x="94" y="468"/>
                      <a:pt x="94" y="468"/>
                      <a:pt x="94" y="468"/>
                    </a:cubicBezTo>
                    <a:cubicBezTo>
                      <a:pt x="101" y="468"/>
                      <a:pt x="108" y="468"/>
                      <a:pt x="115" y="467"/>
                    </a:cubicBezTo>
                    <a:cubicBezTo>
                      <a:pt x="157" y="467"/>
                      <a:pt x="167" y="456"/>
                      <a:pt x="174" y="4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23885</TotalTime>
  <Words>259</Words>
  <Application>Microsoft Office PowerPoint</Application>
  <PresentationFormat>Apresentação na tela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Aharoni</vt:lpstr>
      <vt:lpstr>Arial</vt:lpstr>
      <vt:lpstr>Arial Narrow</vt:lpstr>
      <vt:lpstr>Calibri</vt:lpstr>
      <vt:lpstr>Helvetica Neue</vt:lpstr>
      <vt:lpstr>Lexend Deca</vt:lpstr>
      <vt:lpstr>Muli</vt:lpstr>
      <vt:lpstr>Nixie One</vt:lpstr>
      <vt:lpstr>Roboto</vt:lpstr>
      <vt:lpstr>Source Sans Pro</vt:lpstr>
      <vt:lpstr>Imogen template</vt:lpstr>
      <vt:lpstr>Derivativos de commodities</vt:lpstr>
      <vt:lpstr>Apresentação do PowerPoint</vt:lpstr>
      <vt:lpstr>+ US $ 69.7 bilhões No ano de 2021 em nosso Dataset Totalizamos US $15.16 bilhões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Modelos testados de forecasting </vt:lpstr>
      <vt:lpstr>Apresentação do PowerPoint</vt:lpstr>
      <vt:lpstr>Melhorias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Analist  Fraud</dc:title>
  <dc:creator>Rodrigo V. Cabral</dc:creator>
  <cp:lastModifiedBy>Renata Nunes Pereira</cp:lastModifiedBy>
  <cp:revision>68</cp:revision>
  <dcterms:modified xsi:type="dcterms:W3CDTF">2022-10-06T21:46:00Z</dcterms:modified>
</cp:coreProperties>
</file>