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15125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241949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3975618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1140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1773493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2202658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3639321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1921079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125274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425513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299126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304072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140010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426414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71901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98751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34046A-8D0A-460E-B35E-3D6BBC7493E1}"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F538D0-C172-47EC-B8C2-C46F9BD5C857}" type="slidenum">
              <a:rPr lang="en-US" smtClean="0"/>
              <a:t>‹#›</a:t>
            </a:fld>
            <a:endParaRPr lang="en-US" dirty="0"/>
          </a:p>
        </p:txBody>
      </p:sp>
    </p:spTree>
    <p:extLst>
      <p:ext uri="{BB962C8B-B14F-4D97-AF65-F5344CB8AC3E}">
        <p14:creationId xmlns:p14="http://schemas.microsoft.com/office/powerpoint/2010/main" val="83446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34046A-8D0A-460E-B35E-3D6BBC7493E1}" type="datetimeFigureOut">
              <a:rPr lang="en-US" smtClean="0"/>
              <a:t>2/23/2021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F538D0-C172-47EC-B8C2-C46F9BD5C857}" type="slidenum">
              <a:rPr lang="en-US" smtClean="0"/>
              <a:t>‹#›</a:t>
            </a:fld>
            <a:endParaRPr lang="en-US" dirty="0"/>
          </a:p>
        </p:txBody>
      </p:sp>
    </p:spTree>
    <p:extLst>
      <p:ext uri="{BB962C8B-B14F-4D97-AF65-F5344CB8AC3E}">
        <p14:creationId xmlns:p14="http://schemas.microsoft.com/office/powerpoint/2010/main" val="36668831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5100" y="1130300"/>
            <a:ext cx="4445000" cy="523220"/>
          </a:xfrm>
          <a:prstGeom prst="rect">
            <a:avLst/>
          </a:prstGeom>
          <a:noFill/>
        </p:spPr>
        <p:txBody>
          <a:bodyPr wrap="square" rtlCol="0">
            <a:spAutoFit/>
          </a:bodyPr>
          <a:lstStyle/>
          <a:p>
            <a:r>
              <a:rPr lang="en-US" sz="2800" b="1" dirty="0" smtClean="0">
                <a:latin typeface="Cambria" panose="02040503050406030204" pitchFamily="18" charset="0"/>
                <a:ea typeface="Cambria" panose="02040503050406030204" pitchFamily="18" charset="0"/>
              </a:rPr>
              <a:t>SMART IRRIGATION </a:t>
            </a:r>
            <a:endParaRPr lang="en-US" sz="2800" b="1"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00" y="1905000"/>
            <a:ext cx="10058400" cy="4125976"/>
          </a:xfrm>
          <a:prstGeom prst="rect">
            <a:avLst/>
          </a:prstGeom>
        </p:spPr>
      </p:pic>
    </p:spTree>
    <p:extLst>
      <p:ext uri="{BB962C8B-B14F-4D97-AF65-F5344CB8AC3E}">
        <p14:creationId xmlns:p14="http://schemas.microsoft.com/office/powerpoint/2010/main" val="286534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9900" y="1092200"/>
            <a:ext cx="5880100" cy="584775"/>
          </a:xfrm>
          <a:prstGeom prst="rect">
            <a:avLst/>
          </a:prstGeom>
          <a:noFill/>
        </p:spPr>
        <p:txBody>
          <a:bodyPr wrap="square" rtlCol="0">
            <a:spAutoFit/>
          </a:bodyPr>
          <a:lstStyle/>
          <a:p>
            <a:r>
              <a:rPr lang="en-US" sz="3200" b="1" dirty="0" smtClean="0">
                <a:latin typeface="Cambria" panose="02040503050406030204" pitchFamily="18" charset="0"/>
                <a:ea typeface="Cambria" panose="02040503050406030204" pitchFamily="18" charset="0"/>
              </a:rPr>
              <a:t>Introduction</a:t>
            </a:r>
            <a:r>
              <a:rPr lang="en-US" sz="3200" b="1" dirty="0" smtClean="0"/>
              <a:t> </a:t>
            </a:r>
            <a:endParaRPr lang="en-US" sz="3200" b="1" dirty="0"/>
          </a:p>
        </p:txBody>
      </p:sp>
      <p:sp>
        <p:nvSpPr>
          <p:cNvPr id="3" name="TextBox 2"/>
          <p:cNvSpPr txBox="1"/>
          <p:nvPr/>
        </p:nvSpPr>
        <p:spPr>
          <a:xfrm>
            <a:off x="863600" y="2438400"/>
            <a:ext cx="11099800" cy="2554545"/>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The rise in energy demand has outpaced power generation capacity due to the high increase in population and industries. This calls for management of demand to optimize the usage of the limited generated power. One of the areas where power is so essential is irrigation. </a:t>
            </a:r>
            <a:r>
              <a:rPr lang="en-US" sz="2000" dirty="0" smtClean="0">
                <a:latin typeface="Cambria" panose="02040503050406030204" pitchFamily="18" charset="0"/>
                <a:ea typeface="Cambria" panose="02040503050406030204" pitchFamily="18" charset="0"/>
              </a:rPr>
              <a:t>However</a:t>
            </a:r>
            <a:r>
              <a:rPr lang="en-US" sz="2000" dirty="0">
                <a:latin typeface="Cambria" panose="02040503050406030204" pitchFamily="18" charset="0"/>
                <a:ea typeface="Cambria" panose="02040503050406030204" pitchFamily="18" charset="0"/>
              </a:rPr>
              <a:t>, two scarce and valuable resources of irrigation, i.e. water and energy, are not efficiently utilized by the current irrigation systems. They do not have the means to </a:t>
            </a:r>
            <a:r>
              <a:rPr lang="en-US" sz="2000" dirty="0" smtClean="0">
                <a:latin typeface="Cambria" panose="02040503050406030204" pitchFamily="18" charset="0"/>
                <a:ea typeface="Cambria" panose="02040503050406030204" pitchFamily="18" charset="0"/>
              </a:rPr>
              <a:t>determine </a:t>
            </a:r>
            <a:r>
              <a:rPr lang="en-US" sz="2000" dirty="0">
                <a:latin typeface="Cambria" panose="02040503050406030204" pitchFamily="18" charset="0"/>
                <a:ea typeface="Cambria" panose="02040503050406030204" pitchFamily="18" charset="0"/>
              </a:rPr>
              <a:t>where and when irrigation is required. Consequently, irrigation is sometimes performed when it is not necessary or delayed when required. This leads to water/energy waste and low-crop yield, respectively</a:t>
            </a:r>
            <a:r>
              <a:rPr lang="en-US" sz="2000" dirty="0" smtClean="0">
                <a:latin typeface="Cambria" panose="02040503050406030204" pitchFamily="18" charset="0"/>
                <a:ea typeface="Cambria" panose="02040503050406030204" pitchFamily="18" charset="0"/>
              </a:rPr>
              <a:t>. The modern technology has come up with the solution, smart irrigation to be able to perform irrigation more efficiently.  </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1765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100" y="1435100"/>
            <a:ext cx="5194300" cy="523220"/>
          </a:xfrm>
          <a:prstGeom prst="rect">
            <a:avLst/>
          </a:prstGeom>
          <a:noFill/>
        </p:spPr>
        <p:txBody>
          <a:bodyPr wrap="square" rtlCol="0">
            <a:spAutoFit/>
          </a:bodyPr>
          <a:lstStyle/>
          <a:p>
            <a:r>
              <a:rPr lang="en-US" sz="2800" b="1" dirty="0" smtClean="0">
                <a:solidFill>
                  <a:schemeClr val="accent3">
                    <a:lumMod val="60000"/>
                    <a:lumOff val="40000"/>
                  </a:schemeClr>
                </a:solidFill>
                <a:latin typeface="Cambria" panose="02040503050406030204" pitchFamily="18" charset="0"/>
                <a:ea typeface="Cambria" panose="02040503050406030204" pitchFamily="18" charset="0"/>
              </a:rPr>
              <a:t>Need for smart irrigation </a:t>
            </a:r>
            <a:endParaRPr lang="en-US" sz="2800" b="1" dirty="0">
              <a:solidFill>
                <a:schemeClr val="accent3">
                  <a:lumMod val="60000"/>
                  <a:lumOff val="40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800100" y="2832100"/>
            <a:ext cx="5829300"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Scarcity of water </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Time consumption</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Waste of water more than required </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 difficult to know when irrigation is needed</a:t>
            </a: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difficult to know </a:t>
            </a:r>
            <a:r>
              <a:rPr lang="en-US" dirty="0" smtClean="0">
                <a:latin typeface="Cambria" panose="02040503050406030204" pitchFamily="18" charset="0"/>
                <a:ea typeface="Cambria" panose="02040503050406030204" pitchFamily="18" charset="0"/>
              </a:rPr>
              <a:t>where </a:t>
            </a:r>
            <a:r>
              <a:rPr lang="en-US" dirty="0">
                <a:latin typeface="Cambria" panose="02040503050406030204" pitchFamily="18" charset="0"/>
                <a:ea typeface="Cambria" panose="02040503050406030204" pitchFamily="18" charset="0"/>
              </a:rPr>
              <a:t>irrigation is </a:t>
            </a:r>
            <a:r>
              <a:rPr lang="en-US" dirty="0" smtClean="0">
                <a:latin typeface="Cambria" panose="02040503050406030204" pitchFamily="18" charset="0"/>
                <a:ea typeface="Cambria" panose="02040503050406030204" pitchFamily="18" charset="0"/>
              </a:rPr>
              <a:t>needed</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Unaware of the current situation of plants</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More manpower is required</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850" y="2111155"/>
            <a:ext cx="3896269" cy="3143689"/>
          </a:xfrm>
          <a:prstGeom prst="rect">
            <a:avLst/>
          </a:prstGeom>
        </p:spPr>
      </p:pic>
    </p:spTree>
    <p:extLst>
      <p:ext uri="{BB962C8B-B14F-4D97-AF65-F5344CB8AC3E}">
        <p14:creationId xmlns:p14="http://schemas.microsoft.com/office/powerpoint/2010/main" val="116409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200" y="1016000"/>
            <a:ext cx="5702300" cy="523220"/>
          </a:xfrm>
          <a:prstGeom prst="rect">
            <a:avLst/>
          </a:prstGeom>
          <a:noFill/>
        </p:spPr>
        <p:txBody>
          <a:bodyPr wrap="square" rtlCol="0">
            <a:spAutoFit/>
          </a:bodyPr>
          <a:lstStyle/>
          <a:p>
            <a:r>
              <a:rPr lang="en-US" sz="2800" b="1" dirty="0" smtClean="0">
                <a:latin typeface="Cambria" panose="02040503050406030204" pitchFamily="18" charset="0"/>
                <a:ea typeface="Cambria" panose="02040503050406030204" pitchFamily="18" charset="0"/>
              </a:rPr>
              <a:t>Advantages of smart irrigation </a:t>
            </a:r>
            <a:endParaRPr lang="en-US" sz="2800" b="1" dirty="0">
              <a:latin typeface="Cambria" panose="02040503050406030204" pitchFamily="18" charset="0"/>
              <a:ea typeface="Cambria" panose="02040503050406030204" pitchFamily="18" charset="0"/>
            </a:endParaRPr>
          </a:p>
        </p:txBody>
      </p:sp>
      <p:sp>
        <p:nvSpPr>
          <p:cNvPr id="3" name="TextBox 2"/>
          <p:cNvSpPr txBox="1"/>
          <p:nvPr/>
        </p:nvSpPr>
        <p:spPr>
          <a:xfrm>
            <a:off x="317500" y="2108200"/>
            <a:ext cx="828040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Based on </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soil moisture </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smart irrigation systems can optimize water levels</a:t>
            </a:r>
            <a:r>
              <a:rPr lang="en-US" dirty="0" smtClean="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It can tells us if the plants need water or not.</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It notifies us when there is enough water for plants.</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Farmers do not need to be present in the field to irrigate and know the water condition of plants</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Farmers can control the system from anywhere and irrigate there lands.</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With the help of app it will be just a single persons job without consuming much time. </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Wastage of water is controlled which will be caused by not knowing how much water is needed for the plants. </a:t>
            </a: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Power required to generate water is also reduced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500" y="2108200"/>
            <a:ext cx="3271837" cy="3693319"/>
          </a:xfrm>
          <a:prstGeom prst="rect">
            <a:avLst/>
          </a:prstGeom>
        </p:spPr>
      </p:pic>
    </p:spTree>
    <p:extLst>
      <p:ext uri="{BB962C8B-B14F-4D97-AF65-F5344CB8AC3E}">
        <p14:creationId xmlns:p14="http://schemas.microsoft.com/office/powerpoint/2010/main" val="153103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75" y="739590"/>
            <a:ext cx="6896100" cy="461665"/>
          </a:xfrm>
          <a:prstGeom prst="rect">
            <a:avLst/>
          </a:prstGeom>
          <a:noFill/>
        </p:spPr>
        <p:txBody>
          <a:bodyPr wrap="square" rtlCol="0">
            <a:spAutoFit/>
          </a:bodyPr>
          <a:lstStyle/>
          <a:p>
            <a:r>
              <a:rPr lang="en-US" sz="2400" b="1" dirty="0" smtClean="0"/>
              <a:t>Implementation of smart irrigation prototype</a:t>
            </a:r>
            <a:endParaRPr lang="en-US" sz="2400" b="1" dirty="0"/>
          </a:p>
        </p:txBody>
      </p:sp>
      <p:sp>
        <p:nvSpPr>
          <p:cNvPr id="3" name="TextBox 2"/>
          <p:cNvSpPr txBox="1"/>
          <p:nvPr/>
        </p:nvSpPr>
        <p:spPr>
          <a:xfrm>
            <a:off x="5222875" y="1622461"/>
            <a:ext cx="1689100" cy="369332"/>
          </a:xfrm>
          <a:prstGeom prst="rect">
            <a:avLst/>
          </a:prstGeom>
          <a:noFill/>
        </p:spPr>
        <p:txBody>
          <a:bodyPr wrap="square" rtlCol="0">
            <a:spAutoFit/>
          </a:bodyPr>
          <a:lstStyle/>
          <a:p>
            <a:r>
              <a:rPr lang="en-US" b="1" dirty="0" smtClean="0"/>
              <a:t>components</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264" y="2412999"/>
            <a:ext cx="2398486" cy="15380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412999"/>
            <a:ext cx="2562225" cy="153802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8450" y="2412998"/>
            <a:ext cx="2527300" cy="15380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6125" y="2412998"/>
            <a:ext cx="2260600" cy="1538029"/>
          </a:xfrm>
          <a:prstGeom prst="rect">
            <a:avLst/>
          </a:prstGeom>
        </p:spPr>
      </p:pic>
      <p:sp>
        <p:nvSpPr>
          <p:cNvPr id="8" name="TextBox 7"/>
          <p:cNvSpPr txBox="1"/>
          <p:nvPr/>
        </p:nvSpPr>
        <p:spPr>
          <a:xfrm>
            <a:off x="1156607" y="4165895"/>
            <a:ext cx="1447800" cy="369332"/>
          </a:xfrm>
          <a:prstGeom prst="rect">
            <a:avLst/>
          </a:prstGeom>
          <a:noFill/>
        </p:spPr>
        <p:txBody>
          <a:bodyPr wrap="square" rtlCol="0">
            <a:spAutoFit/>
          </a:bodyPr>
          <a:lstStyle/>
          <a:p>
            <a:r>
              <a:rPr lang="en-US" b="1" dirty="0" smtClean="0"/>
              <a:t>Node</a:t>
            </a:r>
            <a:r>
              <a:rPr lang="en-US" dirty="0" smtClean="0"/>
              <a:t> </a:t>
            </a:r>
            <a:r>
              <a:rPr lang="en-US" b="1" dirty="0" smtClean="0"/>
              <a:t>Mcu</a:t>
            </a:r>
            <a:endParaRPr lang="en-US" b="1" dirty="0"/>
          </a:p>
        </p:txBody>
      </p:sp>
      <p:sp>
        <p:nvSpPr>
          <p:cNvPr id="9" name="TextBox 8"/>
          <p:cNvSpPr txBox="1"/>
          <p:nvPr/>
        </p:nvSpPr>
        <p:spPr>
          <a:xfrm>
            <a:off x="3619500" y="4178890"/>
            <a:ext cx="2616200" cy="369332"/>
          </a:xfrm>
          <a:prstGeom prst="rect">
            <a:avLst/>
          </a:prstGeom>
          <a:noFill/>
        </p:spPr>
        <p:txBody>
          <a:bodyPr wrap="square" rtlCol="0">
            <a:spAutoFit/>
          </a:bodyPr>
          <a:lstStyle/>
          <a:p>
            <a:r>
              <a:rPr lang="en-US" b="1" dirty="0" smtClean="0"/>
              <a:t>Soil moisture sensor</a:t>
            </a:r>
            <a:endParaRPr lang="en-US" b="1" dirty="0"/>
          </a:p>
        </p:txBody>
      </p:sp>
      <p:sp>
        <p:nvSpPr>
          <p:cNvPr id="10" name="TextBox 9"/>
          <p:cNvSpPr txBox="1"/>
          <p:nvPr/>
        </p:nvSpPr>
        <p:spPr>
          <a:xfrm>
            <a:off x="6965950" y="4178890"/>
            <a:ext cx="1892300" cy="369332"/>
          </a:xfrm>
          <a:prstGeom prst="rect">
            <a:avLst/>
          </a:prstGeom>
          <a:noFill/>
        </p:spPr>
        <p:txBody>
          <a:bodyPr wrap="square" rtlCol="0">
            <a:spAutoFit/>
          </a:bodyPr>
          <a:lstStyle/>
          <a:p>
            <a:r>
              <a:rPr lang="en-US" b="1" dirty="0" smtClean="0"/>
              <a:t>Jumper wires</a:t>
            </a:r>
            <a:endParaRPr lang="en-US" b="1" dirty="0"/>
          </a:p>
        </p:txBody>
      </p:sp>
      <p:sp>
        <p:nvSpPr>
          <p:cNvPr id="11" name="TextBox 10"/>
          <p:cNvSpPr txBox="1"/>
          <p:nvPr/>
        </p:nvSpPr>
        <p:spPr>
          <a:xfrm>
            <a:off x="10071100" y="4153785"/>
            <a:ext cx="1584325" cy="369332"/>
          </a:xfrm>
          <a:prstGeom prst="rect">
            <a:avLst/>
          </a:prstGeom>
          <a:noFill/>
        </p:spPr>
        <p:txBody>
          <a:bodyPr wrap="square" rtlCol="0">
            <a:spAutoFit/>
          </a:bodyPr>
          <a:lstStyle/>
          <a:p>
            <a:r>
              <a:rPr lang="en-US" b="1" dirty="0" smtClean="0"/>
              <a:t>Data cable</a:t>
            </a:r>
            <a:endParaRPr lang="en-US" b="1" dirty="0"/>
          </a:p>
        </p:txBody>
      </p:sp>
    </p:spTree>
    <p:extLst>
      <p:ext uri="{BB962C8B-B14F-4D97-AF65-F5344CB8AC3E}">
        <p14:creationId xmlns:p14="http://schemas.microsoft.com/office/powerpoint/2010/main" val="127002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4900" y="939800"/>
            <a:ext cx="7340600" cy="461665"/>
          </a:xfrm>
          <a:prstGeom prst="rect">
            <a:avLst/>
          </a:prstGeom>
          <a:noFill/>
        </p:spPr>
        <p:txBody>
          <a:bodyPr wrap="square" rtlCol="0">
            <a:spAutoFit/>
          </a:bodyPr>
          <a:lstStyle/>
          <a:p>
            <a:r>
              <a:rPr lang="en-US" sz="2400" b="1" dirty="0" smtClean="0"/>
              <a:t>Connection of components/ circuit diagram </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646428"/>
            <a:ext cx="9245600" cy="4640072"/>
          </a:xfrm>
          <a:prstGeom prst="rect">
            <a:avLst/>
          </a:prstGeom>
        </p:spPr>
      </p:pic>
    </p:spTree>
    <p:extLst>
      <p:ext uri="{BB962C8B-B14F-4D97-AF65-F5344CB8AC3E}">
        <p14:creationId xmlns:p14="http://schemas.microsoft.com/office/powerpoint/2010/main" val="336229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700" y="533400"/>
            <a:ext cx="5219700" cy="461665"/>
          </a:xfrm>
          <a:prstGeom prst="rect">
            <a:avLst/>
          </a:prstGeom>
          <a:noFill/>
        </p:spPr>
        <p:txBody>
          <a:bodyPr wrap="square" rtlCol="0">
            <a:spAutoFit/>
          </a:bodyPr>
          <a:lstStyle/>
          <a:p>
            <a:r>
              <a:rPr lang="en-US" sz="2400" b="1" dirty="0" smtClean="0">
                <a:latin typeface="Cambria" panose="02040503050406030204" pitchFamily="18" charset="0"/>
                <a:ea typeface="Cambria" panose="02040503050406030204" pitchFamily="18" charset="0"/>
              </a:rPr>
              <a:t>Connections and Working</a:t>
            </a:r>
            <a:r>
              <a:rPr lang="en-US" dirty="0" smtClean="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
        <p:nvSpPr>
          <p:cNvPr id="5" name="TextBox 4"/>
          <p:cNvSpPr txBox="1"/>
          <p:nvPr/>
        </p:nvSpPr>
        <p:spPr>
          <a:xfrm>
            <a:off x="622300" y="2108200"/>
            <a:ext cx="791210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Firstly, components of  soil moisture sensor that is sensor and relay control module are inter connected.</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GND of sensor is connected to GND of node mcu.</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A0 pin of sensor is connected to A0 of node mcu </a:t>
            </a:r>
            <a:r>
              <a:rPr lang="en-US" dirty="0">
                <a:latin typeface="Cambria" panose="02040503050406030204" pitchFamily="18" charset="0"/>
                <a:ea typeface="Cambria" panose="02040503050406030204" pitchFamily="18" charset="0"/>
              </a:rPr>
              <a:t>to read external voltage applied on the ADC pin of the module</a:t>
            </a:r>
            <a:r>
              <a:rPr lang="en-US" dirty="0" smtClean="0">
                <a:latin typeface="Cambria" panose="02040503050406030204" pitchFamily="18" charset="0"/>
                <a:ea typeface="Cambria" panose="02040503050406030204" pitchFamily="18" charset="0"/>
              </a:rPr>
              <a:t>.</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VCC of sensor is connected VIN of node mcu for power supply.</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A data cable connects the mcu to the code required to run the program.</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The data coming from the sensor is displayed in serial monitor and </a:t>
            </a:r>
            <a:r>
              <a:rPr lang="en-US" dirty="0" smtClean="0">
                <a:latin typeface="Cambria" panose="02040503050406030204" pitchFamily="18" charset="0"/>
                <a:ea typeface="Cambria" panose="02040503050406030204" pitchFamily="18" charset="0"/>
              </a:rPr>
              <a:t>blynk</a:t>
            </a:r>
            <a:r>
              <a:rPr lang="en-US" dirty="0" smtClean="0">
                <a:latin typeface="Cambria" panose="02040503050406030204" pitchFamily="18" charset="0"/>
                <a:ea typeface="Cambria" panose="02040503050406030204" pitchFamily="18" charset="0"/>
              </a:rPr>
              <a:t> application.</a:t>
            </a:r>
          </a:p>
          <a:p>
            <a:pPr marL="285750" indent="-285750">
              <a:buFont typeface="Wingdings" panose="05000000000000000000" pitchFamily="2" charset="2"/>
              <a:buChar char="q"/>
            </a:pPr>
            <a:r>
              <a:rPr lang="en-US" dirty="0" smtClean="0">
                <a:latin typeface="Cambria" panose="02040503050406030204" pitchFamily="18" charset="0"/>
                <a:ea typeface="Cambria" panose="02040503050406030204" pitchFamily="18" charset="0"/>
              </a:rPr>
              <a:t>Blynk</a:t>
            </a:r>
            <a:r>
              <a:rPr lang="en-US" dirty="0" smtClean="0">
                <a:latin typeface="Cambria" panose="02040503050406030204" pitchFamily="18" charset="0"/>
                <a:ea typeface="Cambria" panose="02040503050406030204" pitchFamily="18" charset="0"/>
              </a:rPr>
              <a:t> application displays the data coming from sensor, it is connected through the internet. </a:t>
            </a:r>
            <a:endParaRPr lang="en-US" dirty="0">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800" y="1519769"/>
            <a:ext cx="2133600" cy="4741332"/>
          </a:xfrm>
          <a:prstGeom prst="rect">
            <a:avLst/>
          </a:prstGeom>
        </p:spPr>
      </p:pic>
    </p:spTree>
    <p:extLst>
      <p:ext uri="{BB962C8B-B14F-4D97-AF65-F5344CB8AC3E}">
        <p14:creationId xmlns:p14="http://schemas.microsoft.com/office/powerpoint/2010/main" val="233509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0600" y="1231900"/>
            <a:ext cx="4572000" cy="523220"/>
          </a:xfrm>
          <a:prstGeom prst="rect">
            <a:avLst/>
          </a:prstGeom>
          <a:noFill/>
        </p:spPr>
        <p:txBody>
          <a:bodyPr wrap="square" rtlCol="0">
            <a:spAutoFit/>
          </a:bodyPr>
          <a:lstStyle/>
          <a:p>
            <a:r>
              <a:rPr lang="en-US" sz="2800" b="1" dirty="0" smtClean="0">
                <a:latin typeface="Cambria" panose="02040503050406030204" pitchFamily="18" charset="0"/>
                <a:ea typeface="Cambria" panose="02040503050406030204" pitchFamily="18" charset="0"/>
              </a:rPr>
              <a:t>Future</a:t>
            </a:r>
            <a:r>
              <a:rPr lang="en-US" sz="2800" b="1" dirty="0" smtClean="0"/>
              <a:t> work</a:t>
            </a:r>
            <a:endParaRPr lang="en-US" sz="2800" b="1" dirty="0"/>
          </a:p>
        </p:txBody>
      </p:sp>
      <p:sp>
        <p:nvSpPr>
          <p:cNvPr id="3" name="Rectangle 2"/>
          <p:cNvSpPr/>
          <p:nvPr/>
        </p:nvSpPr>
        <p:spPr>
          <a:xfrm>
            <a:off x="1790700" y="2468344"/>
            <a:ext cx="8547100" cy="2048253"/>
          </a:xfrm>
          <a:prstGeom prst="rect">
            <a:avLst/>
          </a:prstGeom>
        </p:spPr>
        <p:txBody>
          <a:bodyPr wrap="square">
            <a:spAutoFit/>
          </a:bodyPr>
          <a:lstStyle/>
          <a:p>
            <a:pPr algn="just">
              <a:lnSpc>
                <a:spcPct val="107000"/>
              </a:lnSpc>
              <a:spcAft>
                <a:spcPts val="800"/>
              </a:spcAft>
            </a:pPr>
            <a:r>
              <a:rPr lang="en-US" sz="2400" dirty="0">
                <a:latin typeface="Cambria" panose="02040503050406030204" pitchFamily="18" charset="0"/>
                <a:ea typeface="Calibri" panose="020F0502020204030204" pitchFamily="34" charset="0"/>
                <a:cs typeface="Times New Roman" panose="02020603050405020304" pitchFamily="18" charset="0"/>
              </a:rPr>
              <a:t>In order to grow well, plants require more than just water. This method can be improved in such a way that even soil nutrient knowledge is collected and used to assess the nutrients needed in particular regions of the field, rather than just irrigation control. This is the key focal point for future work.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91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190</TotalTime>
  <Words>498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Cambria</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Basanta Shahi</dc:creator>
  <cp:lastModifiedBy>Basanta Shahi</cp:lastModifiedBy>
  <cp:revision>21</cp:revision>
  <dcterms:created xsi:type="dcterms:W3CDTF">2021-02-23T03:54:44Z</dcterms:created>
  <dcterms:modified xsi:type="dcterms:W3CDTF">2021-02-23T14:11:21Z</dcterms:modified>
</cp:coreProperties>
</file>