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8" r:id="rId1"/>
  </p:sldMasterIdLst>
  <p:sldIdLst>
    <p:sldId id="256" r:id="rId2"/>
    <p:sldId id="257" r:id="rId3"/>
    <p:sldId id="263" r:id="rId4"/>
    <p:sldId id="264" r:id="rId5"/>
    <p:sldId id="265" r:id="rId6"/>
    <p:sldId id="266" r:id="rId7"/>
    <p:sldId id="267" r:id="rId8"/>
    <p:sldId id="268" r:id="rId9"/>
    <p:sldId id="258" r:id="rId10"/>
    <p:sldId id="272" r:id="rId11"/>
    <p:sldId id="270" r:id="rId12"/>
    <p:sldId id="271" r:id="rId13"/>
    <p:sldId id="269" r:id="rId14"/>
    <p:sldId id="259" r:id="rId15"/>
    <p:sldId id="261" r:id="rId16"/>
    <p:sldId id="26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61"/>
    <p:restoredTop sz="94640"/>
  </p:normalViewPr>
  <p:slideViewPr>
    <p:cSldViewPr snapToGrid="0">
      <p:cViewPr>
        <p:scale>
          <a:sx n="96" d="100"/>
          <a:sy n="96" d="100"/>
        </p:scale>
        <p:origin x="408" y="4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6D3EE-9BC3-3AA0-5468-167B5A67419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53089FC-8D9C-CBC2-261E-97F9F88E5E0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68BB409-DD4B-1FFE-9AB7-F16E314E10DD}"/>
              </a:ext>
            </a:extLst>
          </p:cNvPr>
          <p:cNvSpPr>
            <a:spLocks noGrp="1"/>
          </p:cNvSpPr>
          <p:nvPr>
            <p:ph type="dt" sz="half" idx="10"/>
          </p:nvPr>
        </p:nvSpPr>
        <p:spPr/>
        <p:txBody>
          <a:bodyPr/>
          <a:lstStyle/>
          <a:p>
            <a:fld id="{26BB5763-5538-D24C-B63E-FD96E20DE510}" type="datetimeFigureOut">
              <a:rPr lang="en-US" smtClean="0"/>
              <a:t>8/6/23</a:t>
            </a:fld>
            <a:endParaRPr lang="en-US"/>
          </a:p>
        </p:txBody>
      </p:sp>
      <p:sp>
        <p:nvSpPr>
          <p:cNvPr id="5" name="Footer Placeholder 4">
            <a:extLst>
              <a:ext uri="{FF2B5EF4-FFF2-40B4-BE49-F238E27FC236}">
                <a16:creationId xmlns:a16="http://schemas.microsoft.com/office/drawing/2014/main" id="{AF43876E-557B-6B0B-3589-BA48C51237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6B8698-E15E-496C-16A9-761CE49C728D}"/>
              </a:ext>
            </a:extLst>
          </p:cNvPr>
          <p:cNvSpPr>
            <a:spLocks noGrp="1"/>
          </p:cNvSpPr>
          <p:nvPr>
            <p:ph type="sldNum" sz="quarter" idx="12"/>
          </p:nvPr>
        </p:nvSpPr>
        <p:spPr/>
        <p:txBody>
          <a:bodyPr/>
          <a:lstStyle/>
          <a:p>
            <a:fld id="{D4BD5641-12CC-7346-B023-9F5CA807E19C}" type="slidenum">
              <a:rPr lang="en-US" smtClean="0"/>
              <a:t>‹#›</a:t>
            </a:fld>
            <a:endParaRPr lang="en-US"/>
          </a:p>
        </p:txBody>
      </p:sp>
    </p:spTree>
    <p:extLst>
      <p:ext uri="{BB962C8B-B14F-4D97-AF65-F5344CB8AC3E}">
        <p14:creationId xmlns:p14="http://schemas.microsoft.com/office/powerpoint/2010/main" val="2986081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1FBF-A2BF-8674-D3CF-14A9E211A67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736D2A-EF22-0F5A-1D4B-CC4AA66EB6C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3EA58E-160C-A39C-863F-660EE12C9541}"/>
              </a:ext>
            </a:extLst>
          </p:cNvPr>
          <p:cNvSpPr>
            <a:spLocks noGrp="1"/>
          </p:cNvSpPr>
          <p:nvPr>
            <p:ph type="dt" sz="half" idx="10"/>
          </p:nvPr>
        </p:nvSpPr>
        <p:spPr/>
        <p:txBody>
          <a:bodyPr/>
          <a:lstStyle/>
          <a:p>
            <a:fld id="{26BB5763-5538-D24C-B63E-FD96E20DE510}" type="datetimeFigureOut">
              <a:rPr lang="en-US" smtClean="0"/>
              <a:t>8/6/23</a:t>
            </a:fld>
            <a:endParaRPr lang="en-US"/>
          </a:p>
        </p:txBody>
      </p:sp>
      <p:sp>
        <p:nvSpPr>
          <p:cNvPr id="5" name="Footer Placeholder 4">
            <a:extLst>
              <a:ext uri="{FF2B5EF4-FFF2-40B4-BE49-F238E27FC236}">
                <a16:creationId xmlns:a16="http://schemas.microsoft.com/office/drawing/2014/main" id="{1D06BECF-B432-4BC7-13B2-D5C68ED03D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7B1A0E-D47A-433F-EEDD-CFDAB39CE153}"/>
              </a:ext>
            </a:extLst>
          </p:cNvPr>
          <p:cNvSpPr>
            <a:spLocks noGrp="1"/>
          </p:cNvSpPr>
          <p:nvPr>
            <p:ph type="sldNum" sz="quarter" idx="12"/>
          </p:nvPr>
        </p:nvSpPr>
        <p:spPr/>
        <p:txBody>
          <a:bodyPr/>
          <a:lstStyle/>
          <a:p>
            <a:fld id="{D4BD5641-12CC-7346-B023-9F5CA807E19C}" type="slidenum">
              <a:rPr lang="en-US" smtClean="0"/>
              <a:t>‹#›</a:t>
            </a:fld>
            <a:endParaRPr lang="en-US"/>
          </a:p>
        </p:txBody>
      </p:sp>
    </p:spTree>
    <p:extLst>
      <p:ext uri="{BB962C8B-B14F-4D97-AF65-F5344CB8AC3E}">
        <p14:creationId xmlns:p14="http://schemas.microsoft.com/office/powerpoint/2010/main" val="56283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F53636F-2567-F64E-6A46-648551E5E0F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BDB8899-2F7D-6BFC-07EA-1D74FFB5EAD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35FA07-0610-8F61-F275-2007E0776B60}"/>
              </a:ext>
            </a:extLst>
          </p:cNvPr>
          <p:cNvSpPr>
            <a:spLocks noGrp="1"/>
          </p:cNvSpPr>
          <p:nvPr>
            <p:ph type="dt" sz="half" idx="10"/>
          </p:nvPr>
        </p:nvSpPr>
        <p:spPr/>
        <p:txBody>
          <a:bodyPr/>
          <a:lstStyle/>
          <a:p>
            <a:fld id="{26BB5763-5538-D24C-B63E-FD96E20DE510}" type="datetimeFigureOut">
              <a:rPr lang="en-US" smtClean="0"/>
              <a:t>8/6/23</a:t>
            </a:fld>
            <a:endParaRPr lang="en-US"/>
          </a:p>
        </p:txBody>
      </p:sp>
      <p:sp>
        <p:nvSpPr>
          <p:cNvPr id="5" name="Footer Placeholder 4">
            <a:extLst>
              <a:ext uri="{FF2B5EF4-FFF2-40B4-BE49-F238E27FC236}">
                <a16:creationId xmlns:a16="http://schemas.microsoft.com/office/drawing/2014/main" id="{BA510AAB-13C3-5643-416F-AABBC106A5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0CCD40-FFF5-2084-44C7-D7CBFA0EB751}"/>
              </a:ext>
            </a:extLst>
          </p:cNvPr>
          <p:cNvSpPr>
            <a:spLocks noGrp="1"/>
          </p:cNvSpPr>
          <p:nvPr>
            <p:ph type="sldNum" sz="quarter" idx="12"/>
          </p:nvPr>
        </p:nvSpPr>
        <p:spPr/>
        <p:txBody>
          <a:bodyPr/>
          <a:lstStyle/>
          <a:p>
            <a:fld id="{D4BD5641-12CC-7346-B023-9F5CA807E19C}" type="slidenum">
              <a:rPr lang="en-US" smtClean="0"/>
              <a:t>‹#›</a:t>
            </a:fld>
            <a:endParaRPr lang="en-US"/>
          </a:p>
        </p:txBody>
      </p:sp>
    </p:spTree>
    <p:extLst>
      <p:ext uri="{BB962C8B-B14F-4D97-AF65-F5344CB8AC3E}">
        <p14:creationId xmlns:p14="http://schemas.microsoft.com/office/powerpoint/2010/main" val="35245033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900A9-C6E5-DE75-7CDA-99E87E1065D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2679586-8752-4E46-6310-3D6628DA968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EB56E7-0214-6F51-88E1-88BD10E51400}"/>
              </a:ext>
            </a:extLst>
          </p:cNvPr>
          <p:cNvSpPr>
            <a:spLocks noGrp="1"/>
          </p:cNvSpPr>
          <p:nvPr>
            <p:ph type="dt" sz="half" idx="10"/>
          </p:nvPr>
        </p:nvSpPr>
        <p:spPr/>
        <p:txBody>
          <a:bodyPr/>
          <a:lstStyle/>
          <a:p>
            <a:fld id="{26BB5763-5538-D24C-B63E-FD96E20DE510}" type="datetimeFigureOut">
              <a:rPr lang="en-US" smtClean="0"/>
              <a:t>8/6/23</a:t>
            </a:fld>
            <a:endParaRPr lang="en-US"/>
          </a:p>
        </p:txBody>
      </p:sp>
      <p:sp>
        <p:nvSpPr>
          <p:cNvPr id="5" name="Footer Placeholder 4">
            <a:extLst>
              <a:ext uri="{FF2B5EF4-FFF2-40B4-BE49-F238E27FC236}">
                <a16:creationId xmlns:a16="http://schemas.microsoft.com/office/drawing/2014/main" id="{86A1E2EC-6ED3-53D3-F706-BDD01488E5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9C6386-809E-9362-842A-49AEF3F9E996}"/>
              </a:ext>
            </a:extLst>
          </p:cNvPr>
          <p:cNvSpPr>
            <a:spLocks noGrp="1"/>
          </p:cNvSpPr>
          <p:nvPr>
            <p:ph type="sldNum" sz="quarter" idx="12"/>
          </p:nvPr>
        </p:nvSpPr>
        <p:spPr/>
        <p:txBody>
          <a:bodyPr/>
          <a:lstStyle/>
          <a:p>
            <a:fld id="{D4BD5641-12CC-7346-B023-9F5CA807E19C}" type="slidenum">
              <a:rPr lang="en-US" smtClean="0"/>
              <a:t>‹#›</a:t>
            </a:fld>
            <a:endParaRPr lang="en-US"/>
          </a:p>
        </p:txBody>
      </p:sp>
    </p:spTree>
    <p:extLst>
      <p:ext uri="{BB962C8B-B14F-4D97-AF65-F5344CB8AC3E}">
        <p14:creationId xmlns:p14="http://schemas.microsoft.com/office/powerpoint/2010/main" val="8638562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BA1E1-070D-94CC-8053-26DE0A5EC6E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90BAB1F-C0FD-B17F-8C41-A4B39CC0A89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552307-513E-FF94-26D0-0A95EE0F292A}"/>
              </a:ext>
            </a:extLst>
          </p:cNvPr>
          <p:cNvSpPr>
            <a:spLocks noGrp="1"/>
          </p:cNvSpPr>
          <p:nvPr>
            <p:ph type="dt" sz="half" idx="10"/>
          </p:nvPr>
        </p:nvSpPr>
        <p:spPr/>
        <p:txBody>
          <a:bodyPr/>
          <a:lstStyle/>
          <a:p>
            <a:fld id="{26BB5763-5538-D24C-B63E-FD96E20DE510}" type="datetimeFigureOut">
              <a:rPr lang="en-US" smtClean="0"/>
              <a:t>8/6/23</a:t>
            </a:fld>
            <a:endParaRPr lang="en-US"/>
          </a:p>
        </p:txBody>
      </p:sp>
      <p:sp>
        <p:nvSpPr>
          <p:cNvPr id="5" name="Footer Placeholder 4">
            <a:extLst>
              <a:ext uri="{FF2B5EF4-FFF2-40B4-BE49-F238E27FC236}">
                <a16:creationId xmlns:a16="http://schemas.microsoft.com/office/drawing/2014/main" id="{7702968A-0B76-0DBB-C765-28E2C47A8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0CD2D1-9BE8-0031-E9F4-97A534F76A84}"/>
              </a:ext>
            </a:extLst>
          </p:cNvPr>
          <p:cNvSpPr>
            <a:spLocks noGrp="1"/>
          </p:cNvSpPr>
          <p:nvPr>
            <p:ph type="sldNum" sz="quarter" idx="12"/>
          </p:nvPr>
        </p:nvSpPr>
        <p:spPr/>
        <p:txBody>
          <a:bodyPr/>
          <a:lstStyle/>
          <a:p>
            <a:fld id="{D4BD5641-12CC-7346-B023-9F5CA807E19C}" type="slidenum">
              <a:rPr lang="en-US" smtClean="0"/>
              <a:t>‹#›</a:t>
            </a:fld>
            <a:endParaRPr lang="en-US"/>
          </a:p>
        </p:txBody>
      </p:sp>
    </p:spTree>
    <p:extLst>
      <p:ext uri="{BB962C8B-B14F-4D97-AF65-F5344CB8AC3E}">
        <p14:creationId xmlns:p14="http://schemas.microsoft.com/office/powerpoint/2010/main" val="17196239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A0CD2-780B-41B2-E1A9-142872FD03D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ACD469D-B29E-4F93-9918-BC838474595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D6ED480-4932-07D2-8D1B-6C46DB74E84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C1C690E-8739-05FC-C8E3-617E1CF061E8}"/>
              </a:ext>
            </a:extLst>
          </p:cNvPr>
          <p:cNvSpPr>
            <a:spLocks noGrp="1"/>
          </p:cNvSpPr>
          <p:nvPr>
            <p:ph type="dt" sz="half" idx="10"/>
          </p:nvPr>
        </p:nvSpPr>
        <p:spPr/>
        <p:txBody>
          <a:bodyPr/>
          <a:lstStyle/>
          <a:p>
            <a:fld id="{26BB5763-5538-D24C-B63E-FD96E20DE510}" type="datetimeFigureOut">
              <a:rPr lang="en-US" smtClean="0"/>
              <a:t>8/6/23</a:t>
            </a:fld>
            <a:endParaRPr lang="en-US"/>
          </a:p>
        </p:txBody>
      </p:sp>
      <p:sp>
        <p:nvSpPr>
          <p:cNvPr id="6" name="Footer Placeholder 5">
            <a:extLst>
              <a:ext uri="{FF2B5EF4-FFF2-40B4-BE49-F238E27FC236}">
                <a16:creationId xmlns:a16="http://schemas.microsoft.com/office/drawing/2014/main" id="{8A92B706-2E79-3DDB-0C3C-7187990A32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1B7DB9-2FB1-6C48-65EC-F9BD7E1281E7}"/>
              </a:ext>
            </a:extLst>
          </p:cNvPr>
          <p:cNvSpPr>
            <a:spLocks noGrp="1"/>
          </p:cNvSpPr>
          <p:nvPr>
            <p:ph type="sldNum" sz="quarter" idx="12"/>
          </p:nvPr>
        </p:nvSpPr>
        <p:spPr/>
        <p:txBody>
          <a:bodyPr/>
          <a:lstStyle/>
          <a:p>
            <a:fld id="{D4BD5641-12CC-7346-B023-9F5CA807E19C}" type="slidenum">
              <a:rPr lang="en-US" smtClean="0"/>
              <a:t>‹#›</a:t>
            </a:fld>
            <a:endParaRPr lang="en-US"/>
          </a:p>
        </p:txBody>
      </p:sp>
    </p:spTree>
    <p:extLst>
      <p:ext uri="{BB962C8B-B14F-4D97-AF65-F5344CB8AC3E}">
        <p14:creationId xmlns:p14="http://schemas.microsoft.com/office/powerpoint/2010/main" val="10740459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49163-0647-9CBA-477D-9D04D14AE33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FEDA4D6-37A0-F39A-A981-3E94C398C6C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341B34D-5914-C754-904C-AECFA45819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0895788-4AE4-B166-63D6-7C3459B7035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E1B11E8-5146-3BF6-7226-FCBF518AD91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A0915A1-B0E2-E720-E147-E34FE60AFFD6}"/>
              </a:ext>
            </a:extLst>
          </p:cNvPr>
          <p:cNvSpPr>
            <a:spLocks noGrp="1"/>
          </p:cNvSpPr>
          <p:nvPr>
            <p:ph type="dt" sz="half" idx="10"/>
          </p:nvPr>
        </p:nvSpPr>
        <p:spPr/>
        <p:txBody>
          <a:bodyPr/>
          <a:lstStyle/>
          <a:p>
            <a:fld id="{26BB5763-5538-D24C-B63E-FD96E20DE510}" type="datetimeFigureOut">
              <a:rPr lang="en-US" smtClean="0"/>
              <a:t>8/6/23</a:t>
            </a:fld>
            <a:endParaRPr lang="en-US"/>
          </a:p>
        </p:txBody>
      </p:sp>
      <p:sp>
        <p:nvSpPr>
          <p:cNvPr id="8" name="Footer Placeholder 7">
            <a:extLst>
              <a:ext uri="{FF2B5EF4-FFF2-40B4-BE49-F238E27FC236}">
                <a16:creationId xmlns:a16="http://schemas.microsoft.com/office/drawing/2014/main" id="{EB671A47-0DCE-63ED-B63C-205D2B5055A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2C8F00E-9C2D-31F1-739B-BFD1D7C3865D}"/>
              </a:ext>
            </a:extLst>
          </p:cNvPr>
          <p:cNvSpPr>
            <a:spLocks noGrp="1"/>
          </p:cNvSpPr>
          <p:nvPr>
            <p:ph type="sldNum" sz="quarter" idx="12"/>
          </p:nvPr>
        </p:nvSpPr>
        <p:spPr/>
        <p:txBody>
          <a:bodyPr/>
          <a:lstStyle/>
          <a:p>
            <a:fld id="{D4BD5641-12CC-7346-B023-9F5CA807E19C}" type="slidenum">
              <a:rPr lang="en-US" smtClean="0"/>
              <a:t>‹#›</a:t>
            </a:fld>
            <a:endParaRPr lang="en-US"/>
          </a:p>
        </p:txBody>
      </p:sp>
    </p:spTree>
    <p:extLst>
      <p:ext uri="{BB962C8B-B14F-4D97-AF65-F5344CB8AC3E}">
        <p14:creationId xmlns:p14="http://schemas.microsoft.com/office/powerpoint/2010/main" val="31521316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86C58-AFA3-DB92-F3BC-6AD50FC0DC1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6468691-7065-01E6-7BDF-E3CA7DF95747}"/>
              </a:ext>
            </a:extLst>
          </p:cNvPr>
          <p:cNvSpPr>
            <a:spLocks noGrp="1"/>
          </p:cNvSpPr>
          <p:nvPr>
            <p:ph type="dt" sz="half" idx="10"/>
          </p:nvPr>
        </p:nvSpPr>
        <p:spPr/>
        <p:txBody>
          <a:bodyPr/>
          <a:lstStyle/>
          <a:p>
            <a:fld id="{26BB5763-5538-D24C-B63E-FD96E20DE510}" type="datetimeFigureOut">
              <a:rPr lang="en-US" smtClean="0"/>
              <a:t>8/6/23</a:t>
            </a:fld>
            <a:endParaRPr lang="en-US"/>
          </a:p>
        </p:txBody>
      </p:sp>
      <p:sp>
        <p:nvSpPr>
          <p:cNvPr id="4" name="Footer Placeholder 3">
            <a:extLst>
              <a:ext uri="{FF2B5EF4-FFF2-40B4-BE49-F238E27FC236}">
                <a16:creationId xmlns:a16="http://schemas.microsoft.com/office/drawing/2014/main" id="{581E010C-B2BD-0B6F-45F9-BA5FE87E380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9DB198B-2062-F4D1-2A0C-9C292FD2B1A3}"/>
              </a:ext>
            </a:extLst>
          </p:cNvPr>
          <p:cNvSpPr>
            <a:spLocks noGrp="1"/>
          </p:cNvSpPr>
          <p:nvPr>
            <p:ph type="sldNum" sz="quarter" idx="12"/>
          </p:nvPr>
        </p:nvSpPr>
        <p:spPr/>
        <p:txBody>
          <a:bodyPr/>
          <a:lstStyle/>
          <a:p>
            <a:fld id="{D4BD5641-12CC-7346-B023-9F5CA807E19C}" type="slidenum">
              <a:rPr lang="en-US" smtClean="0"/>
              <a:t>‹#›</a:t>
            </a:fld>
            <a:endParaRPr lang="en-US"/>
          </a:p>
        </p:txBody>
      </p:sp>
    </p:spTree>
    <p:extLst>
      <p:ext uri="{BB962C8B-B14F-4D97-AF65-F5344CB8AC3E}">
        <p14:creationId xmlns:p14="http://schemas.microsoft.com/office/powerpoint/2010/main" val="37000789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450545-3FF4-09BB-F4E4-C8D252DAB730}"/>
              </a:ext>
            </a:extLst>
          </p:cNvPr>
          <p:cNvSpPr>
            <a:spLocks noGrp="1"/>
          </p:cNvSpPr>
          <p:nvPr>
            <p:ph type="dt" sz="half" idx="10"/>
          </p:nvPr>
        </p:nvSpPr>
        <p:spPr/>
        <p:txBody>
          <a:bodyPr/>
          <a:lstStyle/>
          <a:p>
            <a:fld id="{26BB5763-5538-D24C-B63E-FD96E20DE510}" type="datetimeFigureOut">
              <a:rPr lang="en-US" smtClean="0"/>
              <a:t>8/6/23</a:t>
            </a:fld>
            <a:endParaRPr lang="en-US"/>
          </a:p>
        </p:txBody>
      </p:sp>
      <p:sp>
        <p:nvSpPr>
          <p:cNvPr id="3" name="Footer Placeholder 2">
            <a:extLst>
              <a:ext uri="{FF2B5EF4-FFF2-40B4-BE49-F238E27FC236}">
                <a16:creationId xmlns:a16="http://schemas.microsoft.com/office/drawing/2014/main" id="{E20FFE89-CED7-0F0A-EE9E-95E973303DD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655C5D2-C8DF-C92A-9748-579EBA579996}"/>
              </a:ext>
            </a:extLst>
          </p:cNvPr>
          <p:cNvSpPr>
            <a:spLocks noGrp="1"/>
          </p:cNvSpPr>
          <p:nvPr>
            <p:ph type="sldNum" sz="quarter" idx="12"/>
          </p:nvPr>
        </p:nvSpPr>
        <p:spPr/>
        <p:txBody>
          <a:bodyPr/>
          <a:lstStyle/>
          <a:p>
            <a:fld id="{D4BD5641-12CC-7346-B023-9F5CA807E19C}" type="slidenum">
              <a:rPr lang="en-US" smtClean="0"/>
              <a:t>‹#›</a:t>
            </a:fld>
            <a:endParaRPr lang="en-US"/>
          </a:p>
        </p:txBody>
      </p:sp>
    </p:spTree>
    <p:extLst>
      <p:ext uri="{BB962C8B-B14F-4D97-AF65-F5344CB8AC3E}">
        <p14:creationId xmlns:p14="http://schemas.microsoft.com/office/powerpoint/2010/main" val="19630178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00AA0-ACB7-440E-1FC5-D93DE798F2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392DEC5-17CA-A6B6-8776-D724FAD03A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839A63E-6D5A-670C-5973-698CD7185F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51DB49-E3BD-890D-10C9-332750EB73BC}"/>
              </a:ext>
            </a:extLst>
          </p:cNvPr>
          <p:cNvSpPr>
            <a:spLocks noGrp="1"/>
          </p:cNvSpPr>
          <p:nvPr>
            <p:ph type="dt" sz="half" idx="10"/>
          </p:nvPr>
        </p:nvSpPr>
        <p:spPr/>
        <p:txBody>
          <a:bodyPr/>
          <a:lstStyle/>
          <a:p>
            <a:fld id="{26BB5763-5538-D24C-B63E-FD96E20DE510}" type="datetimeFigureOut">
              <a:rPr lang="en-US" smtClean="0"/>
              <a:t>8/6/23</a:t>
            </a:fld>
            <a:endParaRPr lang="en-US"/>
          </a:p>
        </p:txBody>
      </p:sp>
      <p:sp>
        <p:nvSpPr>
          <p:cNvPr id="6" name="Footer Placeholder 5">
            <a:extLst>
              <a:ext uri="{FF2B5EF4-FFF2-40B4-BE49-F238E27FC236}">
                <a16:creationId xmlns:a16="http://schemas.microsoft.com/office/drawing/2014/main" id="{ADA724C4-BCDC-4957-170A-2B8B68F57F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9F12AE-51FE-984F-C1CF-9FA538EDEDC6}"/>
              </a:ext>
            </a:extLst>
          </p:cNvPr>
          <p:cNvSpPr>
            <a:spLocks noGrp="1"/>
          </p:cNvSpPr>
          <p:nvPr>
            <p:ph type="sldNum" sz="quarter" idx="12"/>
          </p:nvPr>
        </p:nvSpPr>
        <p:spPr/>
        <p:txBody>
          <a:bodyPr/>
          <a:lstStyle/>
          <a:p>
            <a:fld id="{D4BD5641-12CC-7346-B023-9F5CA807E19C}" type="slidenum">
              <a:rPr lang="en-US" smtClean="0"/>
              <a:t>‹#›</a:t>
            </a:fld>
            <a:endParaRPr lang="en-US"/>
          </a:p>
        </p:txBody>
      </p:sp>
    </p:spTree>
    <p:extLst>
      <p:ext uri="{BB962C8B-B14F-4D97-AF65-F5344CB8AC3E}">
        <p14:creationId xmlns:p14="http://schemas.microsoft.com/office/powerpoint/2010/main" val="41475103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48705-8ACB-01EF-06CE-4F15C69131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C5EBBB6-FE10-3EFE-37CE-A018B3183AB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8CE8DF0-D91D-75C3-F0D3-D8E6A7BBF9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6D5508-221B-AC35-6AC2-AF53F58324BD}"/>
              </a:ext>
            </a:extLst>
          </p:cNvPr>
          <p:cNvSpPr>
            <a:spLocks noGrp="1"/>
          </p:cNvSpPr>
          <p:nvPr>
            <p:ph type="dt" sz="half" idx="10"/>
          </p:nvPr>
        </p:nvSpPr>
        <p:spPr/>
        <p:txBody>
          <a:bodyPr/>
          <a:lstStyle/>
          <a:p>
            <a:fld id="{26BB5763-5538-D24C-B63E-FD96E20DE510}" type="datetimeFigureOut">
              <a:rPr lang="en-US" smtClean="0"/>
              <a:t>8/6/23</a:t>
            </a:fld>
            <a:endParaRPr lang="en-US"/>
          </a:p>
        </p:txBody>
      </p:sp>
      <p:sp>
        <p:nvSpPr>
          <p:cNvPr id="6" name="Footer Placeholder 5">
            <a:extLst>
              <a:ext uri="{FF2B5EF4-FFF2-40B4-BE49-F238E27FC236}">
                <a16:creationId xmlns:a16="http://schemas.microsoft.com/office/drawing/2014/main" id="{E6F9809A-9413-5CDC-8ABD-E4CFB10EE1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26E4F8-5399-44EC-FB79-61FFFD607DFC}"/>
              </a:ext>
            </a:extLst>
          </p:cNvPr>
          <p:cNvSpPr>
            <a:spLocks noGrp="1"/>
          </p:cNvSpPr>
          <p:nvPr>
            <p:ph type="sldNum" sz="quarter" idx="12"/>
          </p:nvPr>
        </p:nvSpPr>
        <p:spPr/>
        <p:txBody>
          <a:bodyPr/>
          <a:lstStyle/>
          <a:p>
            <a:fld id="{D4BD5641-12CC-7346-B023-9F5CA807E19C}" type="slidenum">
              <a:rPr lang="en-US" smtClean="0"/>
              <a:t>‹#›</a:t>
            </a:fld>
            <a:endParaRPr lang="en-US"/>
          </a:p>
        </p:txBody>
      </p:sp>
    </p:spTree>
    <p:extLst>
      <p:ext uri="{BB962C8B-B14F-4D97-AF65-F5344CB8AC3E}">
        <p14:creationId xmlns:p14="http://schemas.microsoft.com/office/powerpoint/2010/main" val="25182267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54FB8AF-EE48-E0AD-02B1-3D066FF8E8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150A831-1FC7-27BE-C796-0AA08574117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3CEE2E-591F-692F-085A-74B33C664F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BB5763-5538-D24C-B63E-FD96E20DE510}" type="datetimeFigureOut">
              <a:rPr lang="en-US" smtClean="0"/>
              <a:t>8/6/23</a:t>
            </a:fld>
            <a:endParaRPr lang="en-US"/>
          </a:p>
        </p:txBody>
      </p:sp>
      <p:sp>
        <p:nvSpPr>
          <p:cNvPr id="5" name="Footer Placeholder 4">
            <a:extLst>
              <a:ext uri="{FF2B5EF4-FFF2-40B4-BE49-F238E27FC236}">
                <a16:creationId xmlns:a16="http://schemas.microsoft.com/office/drawing/2014/main" id="{C46F0147-1B06-9F89-4CF4-0DDB37E27E3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4D5E03B-7123-7453-E605-398F35DFE7F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BD5641-12CC-7346-B023-9F5CA807E19C}" type="slidenum">
              <a:rPr lang="en-US" smtClean="0"/>
              <a:t>‹#›</a:t>
            </a:fld>
            <a:endParaRPr lang="en-US"/>
          </a:p>
        </p:txBody>
      </p:sp>
    </p:spTree>
    <p:extLst>
      <p:ext uri="{BB962C8B-B14F-4D97-AF65-F5344CB8AC3E}">
        <p14:creationId xmlns:p14="http://schemas.microsoft.com/office/powerpoint/2010/main" val="963604950"/>
      </p:ext>
    </p:extLst>
  </p:cSld>
  <p:clrMap bg1="lt1" tx1="dk1" bg2="lt2" tx2="dk2" accent1="accent1" accent2="accent2" accent3="accent3" accent4="accent4" accent5="accent5" accent6="accent6" hlink="hlink" folHlink="folHlink"/>
  <p:sldLayoutIdLst>
    <p:sldLayoutId id="2147483789" r:id="rId1"/>
    <p:sldLayoutId id="2147483790" r:id="rId2"/>
    <p:sldLayoutId id="2147483791" r:id="rId3"/>
    <p:sldLayoutId id="2147483792" r:id="rId4"/>
    <p:sldLayoutId id="2147483793" r:id="rId5"/>
    <p:sldLayoutId id="2147483794" r:id="rId6"/>
    <p:sldLayoutId id="2147483795" r:id="rId7"/>
    <p:sldLayoutId id="2147483796" r:id="rId8"/>
    <p:sldLayoutId id="2147483797" r:id="rId9"/>
    <p:sldLayoutId id="2147483798" r:id="rId10"/>
    <p:sldLayoutId id="214748379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learning.pmi.org/course-detail.php?id=2563" TargetMode="External"/><Relationship Id="rId2" Type="http://schemas.openxmlformats.org/officeDocument/2006/relationships/hyperlink" Target="https://www.agilealliance.org/agile101/12-principles-behind-the-agile-manifesto/"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61BEA92-B25D-A2FD-430F-ABAC4CA2BE82}"/>
              </a:ext>
            </a:extLst>
          </p:cNvPr>
          <p:cNvSpPr>
            <a:spLocks noGrp="1"/>
          </p:cNvSpPr>
          <p:nvPr>
            <p:ph type="subTitle" idx="1"/>
          </p:nvPr>
        </p:nvSpPr>
        <p:spPr>
          <a:xfrm>
            <a:off x="1938851" y="4853790"/>
            <a:ext cx="2470050" cy="775494"/>
          </a:xfrm>
        </p:spPr>
        <p:txBody>
          <a:bodyPr>
            <a:normAutofit/>
          </a:bodyPr>
          <a:lstStyle/>
          <a:p>
            <a:pPr algn="l"/>
            <a:r>
              <a:rPr lang="en-US" sz="1800" dirty="0">
                <a:solidFill>
                  <a:schemeClr val="accent1">
                    <a:lumMod val="60000"/>
                    <a:lumOff val="40000"/>
                  </a:schemeClr>
                </a:solidFill>
                <a:latin typeface="Times New Roman" panose="02020603050405020304" pitchFamily="18" charset="0"/>
                <a:cs typeface="Times New Roman" panose="02020603050405020304" pitchFamily="18" charset="0"/>
              </a:rPr>
              <a:t>By: Veronica Guzman</a:t>
            </a:r>
          </a:p>
        </p:txBody>
      </p:sp>
      <p:pic>
        <p:nvPicPr>
          <p:cNvPr id="5" name="Picture 4">
            <a:extLst>
              <a:ext uri="{FF2B5EF4-FFF2-40B4-BE49-F238E27FC236}">
                <a16:creationId xmlns:a16="http://schemas.microsoft.com/office/drawing/2014/main" id="{AB729E18-6727-E39F-548B-E1D2BDCEC3F1}"/>
              </a:ext>
            </a:extLst>
          </p:cNvPr>
          <p:cNvPicPr>
            <a:picLocks noChangeAspect="1"/>
          </p:cNvPicPr>
          <p:nvPr/>
        </p:nvPicPr>
        <p:blipFill rotWithShape="1">
          <a:blip r:embed="rId2"/>
          <a:srcRect l="25568" r="22483" b="2"/>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pic>
        <p:nvPicPr>
          <p:cNvPr id="8" name="Google Shape;146;p29">
            <a:extLst>
              <a:ext uri="{FF2B5EF4-FFF2-40B4-BE49-F238E27FC236}">
                <a16:creationId xmlns:a16="http://schemas.microsoft.com/office/drawing/2014/main" id="{E235D237-4A3D-5AF7-8FDF-1F9D3873BA91}"/>
              </a:ext>
            </a:extLst>
          </p:cNvPr>
          <p:cNvPicPr preferRelativeResize="0"/>
          <p:nvPr/>
        </p:nvPicPr>
        <p:blipFill>
          <a:blip r:embed="rId3">
            <a:alphaModFix/>
          </a:blip>
          <a:stretch>
            <a:fillRect/>
          </a:stretch>
        </p:blipFill>
        <p:spPr>
          <a:xfrm>
            <a:off x="789938" y="1381117"/>
            <a:ext cx="4767876" cy="3591207"/>
          </a:xfrm>
          <a:prstGeom prst="rect">
            <a:avLst/>
          </a:prstGeom>
          <a:noFill/>
          <a:ln>
            <a:noFill/>
          </a:ln>
          <a:effectLst>
            <a:outerShdw blurRad="71438" dist="57150" dir="3900000" algn="bl" rotWithShape="0">
              <a:srgbClr val="000000">
                <a:alpha val="50000"/>
              </a:srgbClr>
            </a:outerShdw>
          </a:effectLst>
        </p:spPr>
      </p:pic>
    </p:spTree>
    <p:extLst>
      <p:ext uri="{BB962C8B-B14F-4D97-AF65-F5344CB8AC3E}">
        <p14:creationId xmlns:p14="http://schemas.microsoft.com/office/powerpoint/2010/main" val="296939738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EF881-492C-3299-2B7B-ABA80C813DAA}"/>
              </a:ext>
            </a:extLst>
          </p:cNvPr>
          <p:cNvSpPr>
            <a:spLocks noGrp="1"/>
          </p:cNvSpPr>
          <p:nvPr>
            <p:ph type="title"/>
          </p:nvPr>
        </p:nvSpPr>
        <p:spPr>
          <a:xfrm>
            <a:off x="838200" y="2001423"/>
            <a:ext cx="10515600" cy="2855153"/>
          </a:xfrm>
        </p:spPr>
        <p:txBody>
          <a:bodyPr/>
          <a:lstStyle/>
          <a:p>
            <a:pPr algn="ctr"/>
            <a:r>
              <a:rPr lang="en-US" dirty="0">
                <a:solidFill>
                  <a:schemeClr val="accent1"/>
                </a:solidFill>
                <a:latin typeface="Times New Roman" panose="02020603050405020304" pitchFamily="18" charset="0"/>
                <a:cs typeface="Times New Roman" panose="02020603050405020304" pitchFamily="18" charset="0"/>
              </a:rPr>
              <a:t>Why are the SDLC phases </a:t>
            </a:r>
            <a:r>
              <a:rPr lang="en-US" b="1" dirty="0">
                <a:solidFill>
                  <a:schemeClr val="accent1">
                    <a:lumMod val="75000"/>
                  </a:schemeClr>
                </a:solidFill>
                <a:latin typeface="Times New Roman" panose="02020603050405020304" pitchFamily="18" charset="0"/>
                <a:cs typeface="Times New Roman" panose="02020603050405020304" pitchFamily="18" charset="0"/>
              </a:rPr>
              <a:t>important</a:t>
            </a:r>
            <a:r>
              <a:rPr lang="en-US" dirty="0">
                <a:solidFill>
                  <a:schemeClr val="accent1"/>
                </a:solidFill>
                <a:latin typeface="Times New Roman" panose="02020603050405020304" pitchFamily="18" charset="0"/>
                <a:cs typeface="Times New Roman" panose="02020603050405020304" pitchFamily="18" charset="0"/>
              </a:rPr>
              <a:t> and what is their </a:t>
            </a:r>
            <a:r>
              <a:rPr lang="en-US" b="1" dirty="0">
                <a:solidFill>
                  <a:schemeClr val="accent1">
                    <a:lumMod val="60000"/>
                    <a:lumOff val="40000"/>
                  </a:schemeClr>
                </a:solidFill>
                <a:latin typeface="Times New Roman" panose="02020603050405020304" pitchFamily="18" charset="0"/>
                <a:cs typeface="Times New Roman" panose="02020603050405020304" pitchFamily="18" charset="0"/>
              </a:rPr>
              <a:t>impact</a:t>
            </a:r>
            <a:r>
              <a:rPr lang="en-US" dirty="0">
                <a:solidFill>
                  <a:schemeClr val="accent1"/>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49990043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6B2C9A-568E-1DE2-CB6E-7822AE7DE503}"/>
              </a:ext>
            </a:extLst>
          </p:cNvPr>
          <p:cNvSpPr>
            <a:spLocks noGrp="1"/>
          </p:cNvSpPr>
          <p:nvPr>
            <p:ph idx="1"/>
          </p:nvPr>
        </p:nvSpPr>
        <p:spPr>
          <a:xfrm>
            <a:off x="477079" y="751336"/>
            <a:ext cx="5271052" cy="5355328"/>
          </a:xfrm>
        </p:spPr>
        <p:txBody>
          <a:bodyPr>
            <a:normAutofit fontScale="92500"/>
          </a:bodyPr>
          <a:lstStyle/>
          <a:p>
            <a:pPr marL="0" indent="0">
              <a:buNone/>
            </a:pPr>
            <a:r>
              <a:rPr lang="en-US" dirty="0">
                <a:solidFill>
                  <a:schemeClr val="accent1"/>
                </a:solidFill>
                <a:latin typeface="Times New Roman" panose="02020603050405020304" pitchFamily="18" charset="0"/>
                <a:cs typeface="Times New Roman" panose="02020603050405020304" pitchFamily="18" charset="0"/>
              </a:rPr>
              <a:t>Requirements Gathering:</a:t>
            </a:r>
          </a:p>
          <a:p>
            <a:r>
              <a:rPr lang="en-US" dirty="0">
                <a:solidFill>
                  <a:schemeClr val="accent1">
                    <a:lumMod val="75000"/>
                  </a:schemeClr>
                </a:solidFill>
                <a:latin typeface="Times New Roman" panose="02020603050405020304" pitchFamily="18" charset="0"/>
                <a:cs typeface="Times New Roman" panose="02020603050405020304" pitchFamily="18" charset="0"/>
              </a:rPr>
              <a:t>Importance: This phase sets the foundation for the entire project. Understanding and documenting accurate and comprehensive requirements ensures that the development team knows what needs to be built and what the end-users expect from the software.</a:t>
            </a:r>
          </a:p>
          <a:p>
            <a:r>
              <a:rPr lang="en-US" dirty="0">
                <a:solidFill>
                  <a:schemeClr val="accent1">
                    <a:lumMod val="60000"/>
                    <a:lumOff val="40000"/>
                  </a:schemeClr>
                </a:solidFill>
                <a:latin typeface="Times New Roman" panose="02020603050405020304" pitchFamily="18" charset="0"/>
                <a:cs typeface="Times New Roman" panose="02020603050405020304" pitchFamily="18" charset="0"/>
              </a:rPr>
              <a:t>Impact: Properly gathered requirements lead to a clear vision of the project, reducing the risk of misunderstandings and changes later in the development process.</a:t>
            </a:r>
          </a:p>
        </p:txBody>
      </p:sp>
      <p:sp>
        <p:nvSpPr>
          <p:cNvPr id="5" name="TextBox 4">
            <a:extLst>
              <a:ext uri="{FF2B5EF4-FFF2-40B4-BE49-F238E27FC236}">
                <a16:creationId xmlns:a16="http://schemas.microsoft.com/office/drawing/2014/main" id="{FFF7842A-C6CE-7824-0131-EFD342F67F10}"/>
              </a:ext>
            </a:extLst>
          </p:cNvPr>
          <p:cNvSpPr txBox="1"/>
          <p:nvPr/>
        </p:nvSpPr>
        <p:spPr>
          <a:xfrm>
            <a:off x="5963478" y="643622"/>
            <a:ext cx="5618921" cy="5570756"/>
          </a:xfrm>
          <a:prstGeom prst="rect">
            <a:avLst/>
          </a:prstGeom>
          <a:noFill/>
        </p:spPr>
        <p:txBody>
          <a:bodyPr wrap="square" rtlCol="0">
            <a:spAutoFit/>
          </a:bodyPr>
          <a:lstStyle/>
          <a:p>
            <a:r>
              <a:rPr lang="en-US" sz="2600" dirty="0">
                <a:solidFill>
                  <a:schemeClr val="accent1"/>
                </a:solidFill>
                <a:latin typeface="Times New Roman" panose="02020603050405020304" pitchFamily="18" charset="0"/>
                <a:cs typeface="Times New Roman" panose="02020603050405020304" pitchFamily="18" charset="0"/>
              </a:rPr>
              <a:t>Analysis and Design:</a:t>
            </a:r>
          </a:p>
          <a:p>
            <a:pPr marL="457200" indent="-457200">
              <a:buFont typeface="Arial" panose="020B0604020202020204" pitchFamily="34" charset="0"/>
              <a:buChar char="•"/>
            </a:pPr>
            <a:r>
              <a:rPr lang="en-US" sz="2600" dirty="0">
                <a:solidFill>
                  <a:schemeClr val="accent1">
                    <a:lumMod val="75000"/>
                  </a:schemeClr>
                </a:solidFill>
                <a:latin typeface="Times New Roman" panose="02020603050405020304" pitchFamily="18" charset="0"/>
                <a:cs typeface="Times New Roman" panose="02020603050405020304" pitchFamily="18" charset="0"/>
              </a:rPr>
              <a:t>Importance: In this phase, the high-level requirements are translated into a detailed system design. It lays out the architecture, data structures, algorithms, and interfaces of the software.</a:t>
            </a:r>
          </a:p>
          <a:p>
            <a:pPr marL="457200" indent="-457200">
              <a:buFont typeface="Arial" panose="020B0604020202020204" pitchFamily="34" charset="0"/>
              <a:buChar char="•"/>
            </a:pPr>
            <a:r>
              <a:rPr lang="en-US" sz="2600" dirty="0">
                <a:solidFill>
                  <a:schemeClr val="accent1">
                    <a:lumMod val="60000"/>
                    <a:lumOff val="40000"/>
                  </a:schemeClr>
                </a:solidFill>
                <a:latin typeface="Times New Roman" panose="02020603050405020304" pitchFamily="18" charset="0"/>
                <a:cs typeface="Times New Roman" panose="02020603050405020304" pitchFamily="18" charset="0"/>
              </a:rPr>
              <a:t>Impact: A well-designed system ensures that the software is scalable, maintainable, and efficient. A solid design also aids in identifying potential issues early and makes development smoother.</a:t>
            </a:r>
          </a:p>
          <a:p>
            <a:endParaRPr lang="en-US" dirty="0"/>
          </a:p>
        </p:txBody>
      </p:sp>
    </p:spTree>
    <p:extLst>
      <p:ext uri="{BB962C8B-B14F-4D97-AF65-F5344CB8AC3E}">
        <p14:creationId xmlns:p14="http://schemas.microsoft.com/office/powerpoint/2010/main" val="12058040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0C8EB1-F70A-97B1-7EB4-9E761AD2552D}"/>
              </a:ext>
            </a:extLst>
          </p:cNvPr>
          <p:cNvSpPr>
            <a:spLocks noGrp="1"/>
          </p:cNvSpPr>
          <p:nvPr>
            <p:ph idx="1"/>
          </p:nvPr>
        </p:nvSpPr>
        <p:spPr>
          <a:xfrm>
            <a:off x="838200" y="795130"/>
            <a:ext cx="5032513" cy="5381833"/>
          </a:xfrm>
        </p:spPr>
        <p:txBody>
          <a:bodyPr>
            <a:normAutofit fontScale="92500"/>
          </a:bodyPr>
          <a:lstStyle/>
          <a:p>
            <a:pPr marL="0" indent="0">
              <a:buNone/>
            </a:pPr>
            <a:r>
              <a:rPr lang="en-US" dirty="0">
                <a:solidFill>
                  <a:schemeClr val="accent1"/>
                </a:solidFill>
                <a:latin typeface="Times New Roman" panose="02020603050405020304" pitchFamily="18" charset="0"/>
                <a:cs typeface="Times New Roman" panose="02020603050405020304" pitchFamily="18" charset="0"/>
              </a:rPr>
              <a:t>Implementation:</a:t>
            </a:r>
          </a:p>
          <a:p>
            <a:r>
              <a:rPr lang="en-US" dirty="0">
                <a:solidFill>
                  <a:schemeClr val="accent1">
                    <a:lumMod val="75000"/>
                  </a:schemeClr>
                </a:solidFill>
                <a:latin typeface="Times New Roman" panose="02020603050405020304" pitchFamily="18" charset="0"/>
                <a:cs typeface="Times New Roman" panose="02020603050405020304" pitchFamily="18" charset="0"/>
              </a:rPr>
              <a:t>Importance: The implementation phase involves the actual coding and development of the software based on the design specifications.</a:t>
            </a:r>
          </a:p>
          <a:p>
            <a:r>
              <a:rPr lang="en-US" dirty="0">
                <a:solidFill>
                  <a:schemeClr val="accent1">
                    <a:lumMod val="60000"/>
                    <a:lumOff val="40000"/>
                  </a:schemeClr>
                </a:solidFill>
                <a:latin typeface="Times New Roman" panose="02020603050405020304" pitchFamily="18" charset="0"/>
                <a:cs typeface="Times New Roman" panose="02020603050405020304" pitchFamily="18" charset="0"/>
              </a:rPr>
              <a:t>Impact: Proper implementation ensures that the software functions according to the requirements and design. The development team's skills and adherence to coding standards influence the quality and reliability of the software.</a:t>
            </a:r>
          </a:p>
        </p:txBody>
      </p:sp>
      <p:sp>
        <p:nvSpPr>
          <p:cNvPr id="5" name="TextBox 4">
            <a:extLst>
              <a:ext uri="{FF2B5EF4-FFF2-40B4-BE49-F238E27FC236}">
                <a16:creationId xmlns:a16="http://schemas.microsoft.com/office/drawing/2014/main" id="{B0849054-F9B3-1F6D-04B7-53E074CF74C4}"/>
              </a:ext>
            </a:extLst>
          </p:cNvPr>
          <p:cNvSpPr txBox="1"/>
          <p:nvPr/>
        </p:nvSpPr>
        <p:spPr>
          <a:xfrm>
            <a:off x="6467062" y="700668"/>
            <a:ext cx="5300868" cy="4770537"/>
          </a:xfrm>
          <a:prstGeom prst="rect">
            <a:avLst/>
          </a:prstGeom>
          <a:noFill/>
        </p:spPr>
        <p:txBody>
          <a:bodyPr wrap="square" rtlCol="0">
            <a:spAutoFit/>
          </a:bodyPr>
          <a:lstStyle/>
          <a:p>
            <a:r>
              <a:rPr lang="en-US" sz="2600" dirty="0">
                <a:solidFill>
                  <a:schemeClr val="accent1"/>
                </a:solidFill>
                <a:latin typeface="Times New Roman" panose="02020603050405020304" pitchFamily="18" charset="0"/>
                <a:cs typeface="Times New Roman" panose="02020603050405020304" pitchFamily="18" charset="0"/>
              </a:rPr>
              <a:t>Testing:</a:t>
            </a:r>
          </a:p>
          <a:p>
            <a:pPr marL="457200" indent="-457200">
              <a:buFont typeface="Arial" panose="020B0604020202020204" pitchFamily="34" charset="0"/>
              <a:buChar char="•"/>
            </a:pPr>
            <a:r>
              <a:rPr lang="en-US" sz="2600" dirty="0">
                <a:solidFill>
                  <a:schemeClr val="accent1">
                    <a:lumMod val="75000"/>
                  </a:schemeClr>
                </a:solidFill>
                <a:latin typeface="Times New Roman" panose="02020603050405020304" pitchFamily="18" charset="0"/>
                <a:cs typeface="Times New Roman" panose="02020603050405020304" pitchFamily="18" charset="0"/>
              </a:rPr>
              <a:t>Importance: Testing is crucial to validate that the software works as intended, meets the specified requirements, and is free of defects.</a:t>
            </a:r>
          </a:p>
          <a:p>
            <a:pPr marL="457200" indent="-457200">
              <a:buFont typeface="Arial" panose="020B0604020202020204" pitchFamily="34" charset="0"/>
              <a:buChar char="•"/>
            </a:pPr>
            <a:r>
              <a:rPr lang="en-US" sz="2600" dirty="0">
                <a:solidFill>
                  <a:schemeClr val="accent1">
                    <a:lumMod val="60000"/>
                    <a:lumOff val="40000"/>
                  </a:schemeClr>
                </a:solidFill>
                <a:latin typeface="Times New Roman" panose="02020603050405020304" pitchFamily="18" charset="0"/>
                <a:cs typeface="Times New Roman" panose="02020603050405020304" pitchFamily="18" charset="0"/>
              </a:rPr>
              <a:t>Impact: Rigorous testing ensures the identification and resolution of bugs and issues, leading to a reliable and high-quality software product.</a:t>
            </a:r>
          </a:p>
          <a:p>
            <a:endParaRPr lang="en-US" dirty="0"/>
          </a:p>
        </p:txBody>
      </p:sp>
    </p:spTree>
    <p:extLst>
      <p:ext uri="{BB962C8B-B14F-4D97-AF65-F5344CB8AC3E}">
        <p14:creationId xmlns:p14="http://schemas.microsoft.com/office/powerpoint/2010/main" val="395820623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96A00B-D8C4-53BF-EF17-920C864F22D8}"/>
              </a:ext>
            </a:extLst>
          </p:cNvPr>
          <p:cNvSpPr>
            <a:spLocks noGrp="1"/>
          </p:cNvSpPr>
          <p:nvPr>
            <p:ph idx="1"/>
          </p:nvPr>
        </p:nvSpPr>
        <p:spPr>
          <a:xfrm>
            <a:off x="838200" y="901148"/>
            <a:ext cx="4886739" cy="5275815"/>
          </a:xfrm>
        </p:spPr>
        <p:txBody>
          <a:bodyPr>
            <a:normAutofit/>
          </a:bodyPr>
          <a:lstStyle/>
          <a:p>
            <a:pPr marL="0" indent="0">
              <a:buNone/>
            </a:pPr>
            <a:r>
              <a:rPr lang="en-US" sz="2600" dirty="0">
                <a:solidFill>
                  <a:schemeClr val="accent1"/>
                </a:solidFill>
                <a:latin typeface="Times New Roman" panose="02020603050405020304" pitchFamily="18" charset="0"/>
                <a:cs typeface="Times New Roman" panose="02020603050405020304" pitchFamily="18" charset="0"/>
              </a:rPr>
              <a:t>Deployment:</a:t>
            </a:r>
          </a:p>
          <a:p>
            <a:r>
              <a:rPr lang="en-US" sz="2600" dirty="0">
                <a:solidFill>
                  <a:schemeClr val="accent1">
                    <a:lumMod val="75000"/>
                  </a:schemeClr>
                </a:solidFill>
                <a:latin typeface="Times New Roman" panose="02020603050405020304" pitchFamily="18" charset="0"/>
                <a:cs typeface="Times New Roman" panose="02020603050405020304" pitchFamily="18" charset="0"/>
              </a:rPr>
              <a:t>Importance: Deployment is the phase where the developed software is released to end-users or made available for use.</a:t>
            </a:r>
          </a:p>
          <a:p>
            <a:r>
              <a:rPr lang="en-US" sz="2600" dirty="0">
                <a:solidFill>
                  <a:schemeClr val="accent1">
                    <a:lumMod val="60000"/>
                    <a:lumOff val="40000"/>
                  </a:schemeClr>
                </a:solidFill>
                <a:latin typeface="Times New Roman" panose="02020603050405020304" pitchFamily="18" charset="0"/>
                <a:cs typeface="Times New Roman" panose="02020603050405020304" pitchFamily="18" charset="0"/>
              </a:rPr>
              <a:t>Impact: A smooth deployment process ensures that the software is readily available to the intended users, minimizing downtime and disruptions.</a:t>
            </a:r>
          </a:p>
          <a:p>
            <a:endParaRPr lang="en-US" dirty="0"/>
          </a:p>
        </p:txBody>
      </p:sp>
      <p:sp>
        <p:nvSpPr>
          <p:cNvPr id="4" name="TextBox 3">
            <a:extLst>
              <a:ext uri="{FF2B5EF4-FFF2-40B4-BE49-F238E27FC236}">
                <a16:creationId xmlns:a16="http://schemas.microsoft.com/office/drawing/2014/main" id="{C2231061-1ACB-7BC7-E26C-C9E303107B60}"/>
              </a:ext>
            </a:extLst>
          </p:cNvPr>
          <p:cNvSpPr txBox="1"/>
          <p:nvPr/>
        </p:nvSpPr>
        <p:spPr>
          <a:xfrm>
            <a:off x="6467063" y="901148"/>
            <a:ext cx="4886737" cy="4893647"/>
          </a:xfrm>
          <a:prstGeom prst="rect">
            <a:avLst/>
          </a:prstGeom>
          <a:noFill/>
        </p:spPr>
        <p:txBody>
          <a:bodyPr wrap="square" rtlCol="0">
            <a:spAutoFit/>
          </a:bodyPr>
          <a:lstStyle/>
          <a:p>
            <a:r>
              <a:rPr lang="en-US" sz="2600" dirty="0">
                <a:solidFill>
                  <a:schemeClr val="accent1"/>
                </a:solidFill>
                <a:latin typeface="Times New Roman" panose="02020603050405020304" pitchFamily="18" charset="0"/>
                <a:cs typeface="Times New Roman" panose="02020603050405020304" pitchFamily="18" charset="0"/>
              </a:rPr>
              <a:t>Maintenance:</a:t>
            </a:r>
          </a:p>
          <a:p>
            <a:pPr marL="457200" indent="-457200">
              <a:buFont typeface="Arial" panose="020B0604020202020204" pitchFamily="34" charset="0"/>
              <a:buChar char="•"/>
            </a:pPr>
            <a:r>
              <a:rPr lang="en-US" sz="2600" dirty="0">
                <a:solidFill>
                  <a:schemeClr val="accent1">
                    <a:lumMod val="75000"/>
                  </a:schemeClr>
                </a:solidFill>
                <a:latin typeface="Times New Roman" panose="02020603050405020304" pitchFamily="18" charset="0"/>
                <a:cs typeface="Times New Roman" panose="02020603050405020304" pitchFamily="18" charset="0"/>
              </a:rPr>
              <a:t>Importance: The maintenance phase involves ongoing support, updates, and bug fixing after the software is deployed.</a:t>
            </a:r>
          </a:p>
          <a:p>
            <a:pPr marL="457200" indent="-457200">
              <a:buFont typeface="Arial" panose="020B0604020202020204" pitchFamily="34" charset="0"/>
              <a:buChar char="•"/>
            </a:pPr>
            <a:r>
              <a:rPr lang="en-US" sz="2600" dirty="0">
                <a:solidFill>
                  <a:schemeClr val="accent1">
                    <a:lumMod val="60000"/>
                    <a:lumOff val="40000"/>
                  </a:schemeClr>
                </a:solidFill>
                <a:latin typeface="Times New Roman" panose="02020603050405020304" pitchFamily="18" charset="0"/>
                <a:cs typeface="Times New Roman" panose="02020603050405020304" pitchFamily="18" charset="0"/>
              </a:rPr>
              <a:t>Impact: Proper maintenance ensures that the software remains functional, secure, and up-to-date with changing requirements and technology advancements.</a:t>
            </a:r>
          </a:p>
        </p:txBody>
      </p:sp>
    </p:spTree>
    <p:extLst>
      <p:ext uri="{BB962C8B-B14F-4D97-AF65-F5344CB8AC3E}">
        <p14:creationId xmlns:p14="http://schemas.microsoft.com/office/powerpoint/2010/main" val="309021607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14678227-1F44-85E0-F310-F68F108C2E82}"/>
              </a:ext>
            </a:extLst>
          </p:cNvPr>
          <p:cNvPicPr>
            <a:picLocks noChangeAspect="1"/>
          </p:cNvPicPr>
          <p:nvPr/>
        </p:nvPicPr>
        <p:blipFill rotWithShape="1">
          <a:blip r:embed="rId2"/>
          <a:srcRect l="22915" r="34709" b="1"/>
          <a:stretch/>
        </p:blipFill>
        <p:spPr>
          <a:xfrm rot="16200000">
            <a:off x="-6129612" y="-336803"/>
            <a:ext cx="6858000" cy="7531609"/>
          </a:xfrm>
          <a:prstGeom prst="rect">
            <a:avLst/>
          </a:prstGeom>
        </p:spPr>
      </p:pic>
      <p:sp>
        <p:nvSpPr>
          <p:cNvPr id="11" name="Rectangle 10">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60544A0-FD67-FFF8-7E6E-23268B8E9D2A}"/>
              </a:ext>
            </a:extLst>
          </p:cNvPr>
          <p:cNvSpPr>
            <a:spLocks noGrp="1"/>
          </p:cNvSpPr>
          <p:nvPr>
            <p:ph type="title"/>
          </p:nvPr>
        </p:nvSpPr>
        <p:spPr>
          <a:xfrm>
            <a:off x="1065193" y="-114117"/>
            <a:ext cx="9213316" cy="1899912"/>
          </a:xfrm>
        </p:spPr>
        <p:txBody>
          <a:bodyPr>
            <a:normAutofit/>
          </a:bodyPr>
          <a:lstStyle/>
          <a:p>
            <a:pPr algn="ctr"/>
            <a:r>
              <a:rPr lang="en-US" sz="4000" dirty="0">
                <a:solidFill>
                  <a:srgbClr val="C00000"/>
                </a:solidFill>
                <a:latin typeface="Times New Roman" panose="02020603050405020304" pitchFamily="18" charset="0"/>
                <a:cs typeface="Times New Roman" panose="02020603050405020304" pitchFamily="18" charset="0"/>
              </a:rPr>
              <a:t>Waterfall</a:t>
            </a:r>
            <a:r>
              <a:rPr lang="en-US" sz="4000" dirty="0">
                <a:latin typeface="Times New Roman" panose="02020603050405020304" pitchFamily="18" charset="0"/>
                <a:cs typeface="Times New Roman" panose="02020603050405020304" pitchFamily="18" charset="0"/>
              </a:rPr>
              <a:t>           vs.                 </a:t>
            </a:r>
            <a:r>
              <a:rPr lang="en-US" sz="4000" dirty="0">
                <a:solidFill>
                  <a:schemeClr val="accent1"/>
                </a:solidFill>
                <a:latin typeface="Times New Roman" panose="02020603050405020304" pitchFamily="18" charset="0"/>
                <a:cs typeface="Times New Roman" panose="02020603050405020304" pitchFamily="18" charset="0"/>
              </a:rPr>
              <a:t>Agile</a:t>
            </a:r>
          </a:p>
        </p:txBody>
      </p:sp>
      <p:sp>
        <p:nvSpPr>
          <p:cNvPr id="3" name="Content Placeholder 2">
            <a:extLst>
              <a:ext uri="{FF2B5EF4-FFF2-40B4-BE49-F238E27FC236}">
                <a16:creationId xmlns:a16="http://schemas.microsoft.com/office/drawing/2014/main" id="{0999D0BC-C113-E68A-2506-52C01595EE15}"/>
              </a:ext>
            </a:extLst>
          </p:cNvPr>
          <p:cNvSpPr>
            <a:spLocks noGrp="1"/>
          </p:cNvSpPr>
          <p:nvPr>
            <p:ph idx="1"/>
          </p:nvPr>
        </p:nvSpPr>
        <p:spPr>
          <a:xfrm>
            <a:off x="1065193" y="1459643"/>
            <a:ext cx="4438140" cy="5093557"/>
          </a:xfrm>
        </p:spPr>
        <p:txBody>
          <a:bodyPr>
            <a:normAutofit/>
          </a:bodyPr>
          <a:lstStyle/>
          <a:p>
            <a:r>
              <a:rPr lang="en-US" sz="2000" dirty="0">
                <a:solidFill>
                  <a:srgbClr val="C00000"/>
                </a:solidFill>
                <a:latin typeface="Times New Roman" panose="02020603050405020304" pitchFamily="18" charset="0"/>
                <a:cs typeface="Times New Roman" panose="02020603050405020304" pitchFamily="18" charset="0"/>
              </a:rPr>
              <a:t>Linear Development: Integration occurs towards the end of the development cycle.</a:t>
            </a:r>
          </a:p>
          <a:p>
            <a:r>
              <a:rPr lang="en-US" sz="2000" dirty="0">
                <a:solidFill>
                  <a:srgbClr val="C00000"/>
                </a:solidFill>
                <a:latin typeface="Times New Roman" panose="02020603050405020304" pitchFamily="18" charset="0"/>
                <a:cs typeface="Times New Roman" panose="02020603050405020304" pitchFamily="18" charset="0"/>
              </a:rPr>
              <a:t>Late Discovery: Integration issues may not surface until the testing or deployment phase.</a:t>
            </a:r>
          </a:p>
          <a:p>
            <a:r>
              <a:rPr lang="en-US" sz="2000" dirty="0">
                <a:solidFill>
                  <a:srgbClr val="C00000"/>
                </a:solidFill>
                <a:latin typeface="Times New Roman" panose="02020603050405020304" pitchFamily="18" charset="0"/>
                <a:cs typeface="Times New Roman" panose="02020603050405020304" pitchFamily="18" charset="0"/>
              </a:rPr>
              <a:t>Backtracking Required: Potential delays as the team revisits earlier stages to fix problems.</a:t>
            </a:r>
          </a:p>
          <a:p>
            <a:r>
              <a:rPr lang="en-US" sz="2000" dirty="0">
                <a:solidFill>
                  <a:srgbClr val="C00000"/>
                </a:solidFill>
                <a:latin typeface="Times New Roman" panose="02020603050405020304" pitchFamily="18" charset="0"/>
                <a:cs typeface="Times New Roman" panose="02020603050405020304" pitchFamily="18" charset="0"/>
              </a:rPr>
              <a:t>Limited Flexibility: Sequential process may hinder adapting to changes effectively.</a:t>
            </a:r>
          </a:p>
          <a:p>
            <a:r>
              <a:rPr lang="en-US" sz="2000" dirty="0">
                <a:solidFill>
                  <a:srgbClr val="C00000"/>
                </a:solidFill>
                <a:latin typeface="Times New Roman" panose="02020603050405020304" pitchFamily="18" charset="0"/>
                <a:cs typeface="Times New Roman" panose="02020603050405020304" pitchFamily="18" charset="0"/>
              </a:rPr>
              <a:t>Risk of Delays: Late resolution of issues can lead to project delays and compromised quality.</a:t>
            </a:r>
          </a:p>
        </p:txBody>
      </p:sp>
      <p:sp>
        <p:nvSpPr>
          <p:cNvPr id="5" name="TextBox 4">
            <a:extLst>
              <a:ext uri="{FF2B5EF4-FFF2-40B4-BE49-F238E27FC236}">
                <a16:creationId xmlns:a16="http://schemas.microsoft.com/office/drawing/2014/main" id="{62A417DA-9E48-CB8F-0F3D-8EE3B4D3C234}"/>
              </a:ext>
            </a:extLst>
          </p:cNvPr>
          <p:cNvSpPr txBox="1"/>
          <p:nvPr/>
        </p:nvSpPr>
        <p:spPr>
          <a:xfrm>
            <a:off x="6568527" y="1459643"/>
            <a:ext cx="4558280" cy="4708981"/>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chemeClr val="accent1"/>
                </a:solidFill>
                <a:latin typeface="Times New Roman" panose="02020603050405020304" pitchFamily="18" charset="0"/>
                <a:cs typeface="Times New Roman" panose="02020603050405020304" pitchFamily="18" charset="0"/>
              </a:rPr>
              <a:t>Iterative and Incremental Development: Continuous integration and testing occur during each sprint.</a:t>
            </a:r>
          </a:p>
          <a:p>
            <a:pPr marL="285750" indent="-285750">
              <a:buFont typeface="Arial" panose="020B0604020202020204" pitchFamily="34" charset="0"/>
              <a:buChar char="•"/>
            </a:pPr>
            <a:r>
              <a:rPr lang="en-US" sz="2000" dirty="0">
                <a:solidFill>
                  <a:schemeClr val="accent1"/>
                </a:solidFill>
                <a:latin typeface="Times New Roman" panose="02020603050405020304" pitchFamily="18" charset="0"/>
                <a:cs typeface="Times New Roman" panose="02020603050405020304" pitchFamily="18" charset="0"/>
              </a:rPr>
              <a:t>Early Detection: Integration issues identified and resolved as soon as they surface.</a:t>
            </a:r>
          </a:p>
          <a:p>
            <a:pPr marL="285750" indent="-285750">
              <a:buFont typeface="Arial" panose="020B0604020202020204" pitchFamily="34" charset="0"/>
              <a:buChar char="•"/>
            </a:pPr>
            <a:r>
              <a:rPr lang="en-US" sz="2000" dirty="0">
                <a:solidFill>
                  <a:schemeClr val="accent1"/>
                </a:solidFill>
                <a:latin typeface="Times New Roman" panose="02020603050405020304" pitchFamily="18" charset="0"/>
                <a:cs typeface="Times New Roman" panose="02020603050405020304" pitchFamily="18" charset="0"/>
              </a:rPr>
              <a:t>Collaborative Resolution: Daily stand-ups facilitate team collaboration and quick problem-solving.</a:t>
            </a:r>
          </a:p>
          <a:p>
            <a:pPr marL="285750" indent="-285750">
              <a:buFont typeface="Arial" panose="020B0604020202020204" pitchFamily="34" charset="0"/>
              <a:buChar char="•"/>
            </a:pPr>
            <a:r>
              <a:rPr lang="en-US" sz="2000" dirty="0">
                <a:solidFill>
                  <a:schemeClr val="accent1"/>
                </a:solidFill>
                <a:latin typeface="Times New Roman" panose="02020603050405020304" pitchFamily="18" charset="0"/>
                <a:cs typeface="Times New Roman" panose="02020603050405020304" pitchFamily="18" charset="0"/>
              </a:rPr>
              <a:t>Adaptability: Flexibility to adjust the sprint plan and address issues in subsequent sprints.</a:t>
            </a:r>
          </a:p>
          <a:p>
            <a:pPr marL="285750" indent="-285750">
              <a:buFont typeface="Arial" panose="020B0604020202020204" pitchFamily="34" charset="0"/>
              <a:buChar char="•"/>
            </a:pPr>
            <a:r>
              <a:rPr lang="en-US" sz="2000" dirty="0">
                <a:solidFill>
                  <a:schemeClr val="accent1"/>
                </a:solidFill>
                <a:latin typeface="Times New Roman" panose="02020603050405020304" pitchFamily="18" charset="0"/>
                <a:cs typeface="Times New Roman" panose="02020603050405020304" pitchFamily="18" charset="0"/>
              </a:rPr>
              <a:t>Continuous Feedback: Stakeholder involvement ensures a smoother integration process.</a:t>
            </a:r>
          </a:p>
        </p:txBody>
      </p:sp>
    </p:spTree>
    <p:extLst>
      <p:ext uri="{BB962C8B-B14F-4D97-AF65-F5344CB8AC3E}">
        <p14:creationId xmlns:p14="http://schemas.microsoft.com/office/powerpoint/2010/main" val="395275411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B3432-D172-1F52-F08E-D8A696BB43D8}"/>
              </a:ext>
            </a:extLst>
          </p:cNvPr>
          <p:cNvSpPr>
            <a:spLocks noGrp="1"/>
          </p:cNvSpPr>
          <p:nvPr>
            <p:ph type="title"/>
          </p:nvPr>
        </p:nvSpPr>
        <p:spPr>
          <a:xfrm>
            <a:off x="1813431" y="715616"/>
            <a:ext cx="3378135" cy="715617"/>
          </a:xfrm>
        </p:spPr>
        <p:txBody>
          <a:bodyPr anchor="t">
            <a:normAutofit/>
          </a:bodyPr>
          <a:lstStyle/>
          <a:p>
            <a:r>
              <a:rPr lang="en-US" sz="3200" dirty="0">
                <a:solidFill>
                  <a:srgbClr val="C00000"/>
                </a:solidFill>
                <a:latin typeface="Times New Roman" panose="02020603050405020304" pitchFamily="18" charset="0"/>
                <a:cs typeface="Times New Roman" panose="02020603050405020304" pitchFamily="18" charset="0"/>
              </a:rPr>
              <a:t>Waterfall</a:t>
            </a:r>
            <a:r>
              <a:rPr lang="en-US" sz="3200" dirty="0">
                <a:latin typeface="Times New Roman" panose="02020603050405020304" pitchFamily="18" charset="0"/>
                <a:cs typeface="Times New Roman" panose="02020603050405020304" pitchFamily="18" charset="0"/>
              </a:rPr>
              <a:t> or </a:t>
            </a:r>
            <a:r>
              <a:rPr lang="en-US" sz="3200" dirty="0">
                <a:solidFill>
                  <a:schemeClr val="accent1"/>
                </a:solidFill>
                <a:latin typeface="Times New Roman" panose="02020603050405020304" pitchFamily="18" charset="0"/>
                <a:cs typeface="Times New Roman" panose="02020603050405020304" pitchFamily="18" charset="0"/>
              </a:rPr>
              <a:t>Agile</a:t>
            </a:r>
            <a:r>
              <a:rPr lang="en-US" sz="3200" dirty="0">
                <a:latin typeface="Times New Roman" panose="02020603050405020304" pitchFamily="18" charset="0"/>
                <a:cs typeface="Times New Roman" panose="02020603050405020304" pitchFamily="18" charset="0"/>
              </a:rPr>
              <a:t>?</a:t>
            </a:r>
          </a:p>
        </p:txBody>
      </p:sp>
      <p:cxnSp>
        <p:nvCxnSpPr>
          <p:cNvPr id="18" name="Straight Connector 17">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6E1C2D7-6E56-3446-5DA0-ED08BD0893DD}"/>
              </a:ext>
            </a:extLst>
          </p:cNvPr>
          <p:cNvSpPr>
            <a:spLocks noGrp="1"/>
          </p:cNvSpPr>
          <p:nvPr>
            <p:ph idx="1"/>
          </p:nvPr>
        </p:nvSpPr>
        <p:spPr>
          <a:xfrm>
            <a:off x="761999" y="1583882"/>
            <a:ext cx="5481001" cy="4558502"/>
          </a:xfrm>
        </p:spPr>
        <p:txBody>
          <a:bodyPr>
            <a:normAutofit/>
          </a:bodyPr>
          <a:lstStyle/>
          <a:p>
            <a:r>
              <a:rPr lang="en-US" sz="2000" b="0" i="0" dirty="0">
                <a:solidFill>
                  <a:srgbClr val="C00000"/>
                </a:solidFill>
                <a:effectLst/>
                <a:latin typeface="Times New Roman" panose="02020603050405020304" pitchFamily="18" charset="0"/>
                <a:cs typeface="Times New Roman" panose="02020603050405020304" pitchFamily="18" charset="0"/>
              </a:rPr>
              <a:t>Waterfall Approach:</a:t>
            </a:r>
          </a:p>
          <a:p>
            <a:pPr lvl="1"/>
            <a:r>
              <a:rPr lang="en-US" sz="1600" b="0" i="0" dirty="0">
                <a:solidFill>
                  <a:srgbClr val="C00000"/>
                </a:solidFill>
                <a:effectLst/>
                <a:latin typeface="Times New Roman" panose="02020603050405020304" pitchFamily="18" charset="0"/>
                <a:cs typeface="Times New Roman" panose="02020603050405020304" pitchFamily="18" charset="0"/>
              </a:rPr>
              <a:t>Suitable for projects with stable and well-defined requirements.</a:t>
            </a:r>
          </a:p>
          <a:p>
            <a:pPr lvl="1"/>
            <a:r>
              <a:rPr lang="en-US" sz="1600" b="0" i="0" dirty="0">
                <a:solidFill>
                  <a:srgbClr val="C00000"/>
                </a:solidFill>
                <a:effectLst/>
                <a:latin typeface="Times New Roman" panose="02020603050405020304" pitchFamily="18" charset="0"/>
                <a:cs typeface="Times New Roman" panose="02020603050405020304" pitchFamily="18" charset="0"/>
              </a:rPr>
              <a:t>Less flexible and challenging to accommodate changes once a stage is completed.</a:t>
            </a:r>
          </a:p>
          <a:p>
            <a:pPr lvl="1"/>
            <a:r>
              <a:rPr lang="en-US" sz="1600" b="0" i="0" dirty="0">
                <a:solidFill>
                  <a:srgbClr val="C00000"/>
                </a:solidFill>
                <a:effectLst/>
                <a:latin typeface="Times New Roman" panose="02020603050405020304" pitchFamily="18" charset="0"/>
                <a:cs typeface="Times New Roman" panose="02020603050405020304" pitchFamily="18" charset="0"/>
              </a:rPr>
              <a:t>Ideal for smaller projects with fixed budgets and timelines.</a:t>
            </a:r>
          </a:p>
          <a:p>
            <a:r>
              <a:rPr lang="en-US" sz="2000" b="0" i="0" dirty="0">
                <a:solidFill>
                  <a:schemeClr val="accent1"/>
                </a:solidFill>
                <a:effectLst/>
                <a:latin typeface="Times New Roman" panose="02020603050405020304" pitchFamily="18" charset="0"/>
                <a:cs typeface="Times New Roman" panose="02020603050405020304" pitchFamily="18" charset="0"/>
              </a:rPr>
              <a:t>Agile Approach:</a:t>
            </a:r>
          </a:p>
          <a:p>
            <a:pPr lvl="1"/>
            <a:r>
              <a:rPr lang="en-US" sz="1600" b="0" i="0" dirty="0">
                <a:solidFill>
                  <a:schemeClr val="accent1"/>
                </a:solidFill>
                <a:effectLst/>
                <a:latin typeface="Times New Roman" panose="02020603050405020304" pitchFamily="18" charset="0"/>
                <a:cs typeface="Times New Roman" panose="02020603050405020304" pitchFamily="18" charset="0"/>
              </a:rPr>
              <a:t>Effective for projects with dynamic and evolving requirements.</a:t>
            </a:r>
          </a:p>
          <a:p>
            <a:pPr lvl="1"/>
            <a:r>
              <a:rPr lang="en-US" sz="1600" b="0" i="0" dirty="0">
                <a:solidFill>
                  <a:schemeClr val="accent1"/>
                </a:solidFill>
                <a:effectLst/>
                <a:latin typeface="Times New Roman" panose="02020603050405020304" pitchFamily="18" charset="0"/>
                <a:cs typeface="Times New Roman" panose="02020603050405020304" pitchFamily="18" charset="0"/>
              </a:rPr>
              <a:t>Encourages customer collaboration and frequent feedback.</a:t>
            </a:r>
          </a:p>
          <a:p>
            <a:pPr lvl="1"/>
            <a:r>
              <a:rPr lang="en-US" sz="1600" b="0" i="0" dirty="0">
                <a:solidFill>
                  <a:schemeClr val="accent1"/>
                </a:solidFill>
                <a:effectLst/>
                <a:latin typeface="Times New Roman" panose="02020603050405020304" pitchFamily="18" charset="0"/>
                <a:cs typeface="Times New Roman" panose="02020603050405020304" pitchFamily="18" charset="0"/>
              </a:rPr>
              <a:t>Offers flexibility to adapt to changes during development.</a:t>
            </a:r>
          </a:p>
        </p:txBody>
      </p:sp>
      <p:pic>
        <p:nvPicPr>
          <p:cNvPr id="4" name="Picture 3">
            <a:extLst>
              <a:ext uri="{FF2B5EF4-FFF2-40B4-BE49-F238E27FC236}">
                <a16:creationId xmlns:a16="http://schemas.microsoft.com/office/drawing/2014/main" id="{6346D560-DF11-F588-C281-85AA23374918}"/>
              </a:ext>
            </a:extLst>
          </p:cNvPr>
          <p:cNvPicPr>
            <a:picLocks noChangeAspect="1"/>
          </p:cNvPicPr>
          <p:nvPr/>
        </p:nvPicPr>
        <p:blipFill rotWithShape="1">
          <a:blip r:embed="rId2"/>
          <a:srcRect l="12781" r="24573" b="-1"/>
          <a:stretch/>
        </p:blipFill>
        <p:spPr>
          <a:xfrm rot="16200000">
            <a:off x="6896753" y="158496"/>
            <a:ext cx="6858000" cy="6541008"/>
          </a:xfrm>
          <a:prstGeom prst="rect">
            <a:avLst/>
          </a:prstGeom>
        </p:spPr>
      </p:pic>
      <p:sp>
        <p:nvSpPr>
          <p:cNvPr id="7" name="TextBox 6">
            <a:extLst>
              <a:ext uri="{FF2B5EF4-FFF2-40B4-BE49-F238E27FC236}">
                <a16:creationId xmlns:a16="http://schemas.microsoft.com/office/drawing/2014/main" id="{9B6AFA8C-F6DB-B90A-DD2A-B6D98ED957AF}"/>
              </a:ext>
            </a:extLst>
          </p:cNvPr>
          <p:cNvSpPr txBox="1"/>
          <p:nvPr/>
        </p:nvSpPr>
        <p:spPr>
          <a:xfrm>
            <a:off x="8106682" y="715616"/>
            <a:ext cx="3895340" cy="5632311"/>
          </a:xfrm>
          <a:prstGeom prst="rect">
            <a:avLst/>
          </a:prstGeom>
          <a:noFill/>
        </p:spPr>
        <p:txBody>
          <a:bodyPr wrap="square" rtlCol="0">
            <a:spAutoFit/>
          </a:bodyPr>
          <a:lstStyle/>
          <a:p>
            <a:pPr algn="ctr"/>
            <a:r>
              <a:rPr lang="en-US" dirty="0">
                <a:solidFill>
                  <a:schemeClr val="bg1"/>
                </a:solidFill>
                <a:highlight>
                  <a:srgbClr val="0000FF"/>
                </a:highlight>
                <a:latin typeface="Times New Roman" panose="02020603050405020304" pitchFamily="18" charset="0"/>
                <a:cs typeface="Times New Roman" panose="02020603050405020304" pitchFamily="18" charset="0"/>
              </a:rPr>
              <a:t>AGILE</a:t>
            </a:r>
          </a:p>
          <a:p>
            <a:r>
              <a:rPr lang="en-US" dirty="0">
                <a:solidFill>
                  <a:schemeClr val="bg1"/>
                </a:solidFill>
                <a:highlight>
                  <a:srgbClr val="0000FF"/>
                </a:highlight>
                <a:latin typeface="Times New Roman" panose="02020603050405020304" pitchFamily="18" charset="0"/>
                <a:cs typeface="Times New Roman" panose="02020603050405020304" pitchFamily="18" charset="0"/>
              </a:rPr>
              <a:t>“Failure in agile is seen only as a learning experience and is encouraged—without failure, there probably would not be much learning”</a:t>
            </a:r>
          </a:p>
          <a:p>
            <a:endParaRPr lang="en-US" dirty="0">
              <a:solidFill>
                <a:schemeClr val="bg1"/>
              </a:solidFill>
              <a:highlight>
                <a:srgbClr val="0000FF"/>
              </a:highlight>
              <a:latin typeface="Times New Roman" panose="02020603050405020304" pitchFamily="18" charset="0"/>
              <a:cs typeface="Times New Roman" panose="02020603050405020304" pitchFamily="18" charset="0"/>
            </a:endParaRPr>
          </a:p>
          <a:p>
            <a:r>
              <a:rPr lang="en-US" sz="1800" dirty="0">
                <a:solidFill>
                  <a:schemeClr val="bg1"/>
                </a:solidFill>
                <a:highlight>
                  <a:srgbClr val="0000FF"/>
                </a:highlight>
                <a:latin typeface="Times New Roman" panose="02020603050405020304" pitchFamily="18" charset="0"/>
                <a:cs typeface="Times New Roman" panose="02020603050405020304" pitchFamily="18" charset="0"/>
              </a:rPr>
              <a:t>Cobb, Charles G.</a:t>
            </a:r>
          </a:p>
          <a:p>
            <a:endParaRPr lang="en-US" dirty="0">
              <a:latin typeface="Times New Roman" panose="02020603050405020304" pitchFamily="18" charset="0"/>
              <a:cs typeface="Times New Roman" panose="02020603050405020304" pitchFamily="18" charset="0"/>
            </a:endParaRPr>
          </a:p>
          <a:p>
            <a:pPr algn="ctr"/>
            <a:r>
              <a:rPr lang="en-US" dirty="0">
                <a:solidFill>
                  <a:schemeClr val="bg1"/>
                </a:solidFill>
                <a:highlight>
                  <a:srgbClr val="800000"/>
                </a:highlight>
                <a:latin typeface="Times New Roman" panose="02020603050405020304" pitchFamily="18" charset="0"/>
                <a:cs typeface="Times New Roman" panose="02020603050405020304" pitchFamily="18" charset="0"/>
              </a:rPr>
              <a:t>WATERFALL</a:t>
            </a:r>
          </a:p>
          <a:p>
            <a:r>
              <a:rPr lang="en-US" dirty="0">
                <a:solidFill>
                  <a:schemeClr val="bg1"/>
                </a:solidFill>
                <a:highlight>
                  <a:srgbClr val="800000"/>
                </a:highlight>
                <a:latin typeface="Times New Roman" panose="02020603050405020304" pitchFamily="18" charset="0"/>
                <a:cs typeface="Times New Roman" panose="02020603050405020304" pitchFamily="18" charset="0"/>
              </a:rPr>
              <a:t>“I have not failed 10,000 times. I have not failed once. I have succeeded in proving that those 10,000 ways will not work. When I have eliminated the ways that will not work, I will find the way that will work.”</a:t>
            </a:r>
          </a:p>
          <a:p>
            <a:endParaRPr lang="en-US" dirty="0">
              <a:solidFill>
                <a:schemeClr val="bg1"/>
              </a:solidFill>
              <a:highlight>
                <a:srgbClr val="800000"/>
              </a:highlight>
              <a:latin typeface="Times New Roman" panose="02020603050405020304" pitchFamily="18" charset="0"/>
              <a:cs typeface="Times New Roman" panose="02020603050405020304" pitchFamily="18" charset="0"/>
            </a:endParaRPr>
          </a:p>
          <a:p>
            <a:r>
              <a:rPr lang="en-US" dirty="0">
                <a:solidFill>
                  <a:schemeClr val="bg1"/>
                </a:solidFill>
                <a:highlight>
                  <a:srgbClr val="800000"/>
                </a:highlight>
                <a:latin typeface="Times New Roman" panose="02020603050405020304" pitchFamily="18" charset="0"/>
                <a:cs typeface="Times New Roman" panose="02020603050405020304" pitchFamily="18" charset="0"/>
              </a:rPr>
              <a:t>Winston Churchill</a:t>
            </a:r>
          </a:p>
          <a:p>
            <a:endParaRPr lang="en-US" dirty="0"/>
          </a:p>
          <a:p>
            <a:endParaRPr lang="en-US" dirty="0"/>
          </a:p>
          <a:p>
            <a:endParaRPr lang="en-US" dirty="0"/>
          </a:p>
        </p:txBody>
      </p:sp>
    </p:spTree>
    <p:extLst>
      <p:ext uri="{BB962C8B-B14F-4D97-AF65-F5344CB8AC3E}">
        <p14:creationId xmlns:p14="http://schemas.microsoft.com/office/powerpoint/2010/main" val="389467902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D1B2A-9D65-BBC8-4487-21249EEB67C9}"/>
              </a:ext>
            </a:extLst>
          </p:cNvPr>
          <p:cNvSpPr>
            <a:spLocks noGrp="1"/>
          </p:cNvSpPr>
          <p:nvPr>
            <p:ph type="title"/>
          </p:nvPr>
        </p:nvSpPr>
        <p:spPr/>
        <p:txBody>
          <a:bodyPr/>
          <a:lstStyle/>
          <a:p>
            <a:r>
              <a:rPr lang="en-US" dirty="0">
                <a:solidFill>
                  <a:schemeClr val="accent1"/>
                </a:solidFill>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996132E0-E346-CCE2-9262-B51BCF9B948F}"/>
              </a:ext>
            </a:extLst>
          </p:cNvPr>
          <p:cNvSpPr>
            <a:spLocks noGrp="1"/>
          </p:cNvSpPr>
          <p:nvPr>
            <p:ph idx="1"/>
          </p:nvPr>
        </p:nvSpPr>
        <p:spPr/>
        <p:txBody>
          <a:bodyPr/>
          <a:lstStyle/>
          <a:p>
            <a:r>
              <a:rPr lang="en-US" dirty="0">
                <a:solidFill>
                  <a:schemeClr val="accent1"/>
                </a:solidFill>
                <a:latin typeface="Times New Roman" panose="02020603050405020304" pitchFamily="18" charset="0"/>
                <a:cs typeface="Times New Roman" panose="02020603050405020304" pitchFamily="18" charset="0"/>
              </a:rPr>
              <a:t>Agile Alliance. (2021). Agile Principles. Agile Alliance. </a:t>
            </a:r>
            <a:r>
              <a:rPr lang="en-US" dirty="0">
                <a:solidFill>
                  <a:schemeClr val="accent1"/>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https://www.agilealliance.org/agile101/12-principles-behind-the-agile-manifesto/</a:t>
            </a:r>
            <a:endParaRPr lang="en-US" dirty="0">
              <a:solidFill>
                <a:schemeClr val="accent1"/>
              </a:solidFill>
              <a:latin typeface="Times New Roman" panose="02020603050405020304" pitchFamily="18" charset="0"/>
              <a:cs typeface="Times New Roman" panose="02020603050405020304" pitchFamily="18" charset="0"/>
            </a:endParaRPr>
          </a:p>
          <a:p>
            <a:r>
              <a:rPr lang="en-US" sz="2800" dirty="0">
                <a:solidFill>
                  <a:schemeClr val="accent1"/>
                </a:solidFill>
                <a:latin typeface="Times New Roman" panose="02020603050405020304" pitchFamily="18" charset="0"/>
                <a:cs typeface="Times New Roman" panose="02020603050405020304" pitchFamily="18" charset="0"/>
              </a:rPr>
              <a:t>“Agile Project Management,” Project Management Institute, 2014, </a:t>
            </a:r>
            <a:r>
              <a:rPr lang="en-US" sz="2800" dirty="0">
                <a:solidFill>
                  <a:schemeClr val="accent1"/>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http://learning.pmi.org/course-detail.php?id=2563</a:t>
            </a:r>
            <a:endParaRPr lang="en-US" b="1" dirty="0">
              <a:solidFill>
                <a:schemeClr val="accent1"/>
              </a:solidFill>
              <a:latin typeface="Times New Roman" panose="02020603050405020304" pitchFamily="18" charset="0"/>
              <a:cs typeface="Times New Roman" panose="02020603050405020304" pitchFamily="18" charset="0"/>
              <a:sym typeface="Exo 2"/>
            </a:endParaRPr>
          </a:p>
          <a:p>
            <a:r>
              <a:rPr lang="en-US" sz="2800" dirty="0">
                <a:solidFill>
                  <a:schemeClr val="accent1"/>
                </a:solidFill>
                <a:latin typeface="Times New Roman" panose="02020603050405020304" pitchFamily="18" charset="0"/>
                <a:cs typeface="Times New Roman" panose="02020603050405020304" pitchFamily="18" charset="0"/>
              </a:rPr>
              <a:t>Cobb, Charles G. The Project Manager's Guide to Mastering Agile: Principles and Practices for an Adaptive Approach, Wiley, Hoboken, NJ, 2023. </a:t>
            </a:r>
          </a:p>
          <a:p>
            <a:r>
              <a:rPr lang="en-US" b="0" i="0" dirty="0" err="1">
                <a:solidFill>
                  <a:schemeClr val="accent1"/>
                </a:solidFill>
                <a:effectLst/>
                <a:latin typeface="Times New Roman" panose="02020603050405020304" pitchFamily="18" charset="0"/>
                <a:cs typeface="Times New Roman" panose="02020603050405020304" pitchFamily="18" charset="0"/>
              </a:rPr>
              <a:t>ScrumAlliance</a:t>
            </a:r>
            <a:r>
              <a:rPr lang="en-US" b="0" i="0" dirty="0">
                <a:solidFill>
                  <a:schemeClr val="accent1"/>
                </a:solidFill>
                <a:effectLst/>
                <a:latin typeface="Times New Roman" panose="02020603050405020304" pitchFamily="18" charset="0"/>
                <a:cs typeface="Times New Roman" panose="02020603050405020304" pitchFamily="18" charset="0"/>
              </a:rPr>
              <a:t>. The Scrum Team Roles and Accountabilities. https://</a:t>
            </a:r>
            <a:r>
              <a:rPr lang="en-US" b="0" i="0" dirty="0" err="1">
                <a:solidFill>
                  <a:schemeClr val="accent1"/>
                </a:solidFill>
                <a:effectLst/>
                <a:latin typeface="Times New Roman" panose="02020603050405020304" pitchFamily="18" charset="0"/>
                <a:cs typeface="Times New Roman" panose="02020603050405020304" pitchFamily="18" charset="0"/>
              </a:rPr>
              <a:t>resources.scrumalliance.org</a:t>
            </a:r>
            <a:r>
              <a:rPr lang="en-US" b="0" i="0" dirty="0">
                <a:solidFill>
                  <a:schemeClr val="accent1"/>
                </a:solidFill>
                <a:effectLst/>
                <a:latin typeface="Times New Roman" panose="02020603050405020304" pitchFamily="18" charset="0"/>
                <a:cs typeface="Times New Roman" panose="02020603050405020304" pitchFamily="18" charset="0"/>
              </a:rPr>
              <a:t>/Article/scrum-team</a:t>
            </a:r>
            <a:endParaRPr lang="en-US" sz="2800" dirty="0">
              <a:solidFill>
                <a:schemeClr val="accent1"/>
              </a:solidFill>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07766908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A6C7B-E3F5-7B60-99D8-D2903C416490}"/>
              </a:ext>
            </a:extLst>
          </p:cNvPr>
          <p:cNvSpPr>
            <a:spLocks noGrp="1"/>
          </p:cNvSpPr>
          <p:nvPr>
            <p:ph type="title"/>
          </p:nvPr>
        </p:nvSpPr>
        <p:spPr>
          <a:xfrm>
            <a:off x="838200" y="713312"/>
            <a:ext cx="4038600" cy="5431376"/>
          </a:xfrm>
        </p:spPr>
        <p:txBody>
          <a:bodyPr>
            <a:normAutofit/>
          </a:bodyPr>
          <a:lstStyle/>
          <a:p>
            <a:pPr algn="ctr"/>
            <a:r>
              <a:rPr lang="en-US" dirty="0">
                <a:solidFill>
                  <a:schemeClr val="accent1"/>
                </a:solidFill>
                <a:latin typeface="Times New Roman" panose="02020603050405020304" pitchFamily="18" charset="0"/>
                <a:cs typeface="Times New Roman" panose="02020603050405020304" pitchFamily="18" charset="0"/>
              </a:rPr>
              <a:t>Meet the Scrum-Agile Team:</a:t>
            </a:r>
          </a:p>
        </p:txBody>
      </p:sp>
      <p:sp>
        <p:nvSpPr>
          <p:cNvPr id="3" name="Content Placeholder 2">
            <a:extLst>
              <a:ext uri="{FF2B5EF4-FFF2-40B4-BE49-F238E27FC236}">
                <a16:creationId xmlns:a16="http://schemas.microsoft.com/office/drawing/2014/main" id="{70D176E8-D4D3-D277-7137-452092467EE0}"/>
              </a:ext>
            </a:extLst>
          </p:cNvPr>
          <p:cNvSpPr>
            <a:spLocks noGrp="1"/>
          </p:cNvSpPr>
          <p:nvPr>
            <p:ph idx="1"/>
          </p:nvPr>
        </p:nvSpPr>
        <p:spPr>
          <a:xfrm>
            <a:off x="6095999" y="713313"/>
            <a:ext cx="5257801" cy="5431376"/>
          </a:xfrm>
        </p:spPr>
        <p:txBody>
          <a:bodyPr anchor="ctr">
            <a:normAutofit/>
          </a:bodyPr>
          <a:lstStyle/>
          <a:p>
            <a:r>
              <a:rPr lang="en-US" sz="2000" dirty="0">
                <a:solidFill>
                  <a:schemeClr val="accent1">
                    <a:lumMod val="75000"/>
                  </a:schemeClr>
                </a:solidFill>
                <a:latin typeface="Times New Roman" panose="02020603050405020304" pitchFamily="18" charset="0"/>
                <a:cs typeface="Times New Roman" panose="02020603050405020304" pitchFamily="18" charset="0"/>
              </a:rPr>
              <a:t>Product Owner</a:t>
            </a:r>
          </a:p>
          <a:p>
            <a:pPr lvl="1"/>
            <a:r>
              <a:rPr lang="en-US" sz="1600" dirty="0">
                <a:solidFill>
                  <a:schemeClr val="accent1">
                    <a:lumMod val="75000"/>
                  </a:schemeClr>
                </a:solidFill>
                <a:latin typeface="Times New Roman" panose="02020603050405020304" pitchFamily="18" charset="0"/>
                <a:cs typeface="Times New Roman" panose="02020603050405020304" pitchFamily="18" charset="0"/>
              </a:rPr>
              <a:t>Develop &amp; communicate product goal</a:t>
            </a:r>
          </a:p>
          <a:p>
            <a:pPr lvl="1"/>
            <a:r>
              <a:rPr lang="en-US" sz="1600" dirty="0">
                <a:solidFill>
                  <a:schemeClr val="accent1">
                    <a:lumMod val="75000"/>
                  </a:schemeClr>
                </a:solidFill>
                <a:latin typeface="Times New Roman" panose="02020603050405020304" pitchFamily="18" charset="0"/>
                <a:cs typeface="Times New Roman" panose="02020603050405020304" pitchFamily="18" charset="0"/>
              </a:rPr>
              <a:t>Give direction and priority to work</a:t>
            </a:r>
          </a:p>
          <a:p>
            <a:pPr lvl="1"/>
            <a:r>
              <a:rPr lang="en-US" sz="1600" dirty="0">
                <a:solidFill>
                  <a:schemeClr val="accent1">
                    <a:lumMod val="75000"/>
                  </a:schemeClr>
                </a:solidFill>
                <a:latin typeface="Times New Roman" panose="02020603050405020304" pitchFamily="18" charset="0"/>
                <a:cs typeface="Times New Roman" panose="02020603050405020304" pitchFamily="18" charset="0"/>
              </a:rPr>
              <a:t>Maximize value of product &amp; development</a:t>
            </a:r>
          </a:p>
          <a:p>
            <a:r>
              <a:rPr lang="en-US" sz="2000" dirty="0">
                <a:solidFill>
                  <a:schemeClr val="accent1">
                    <a:lumMod val="75000"/>
                  </a:schemeClr>
                </a:solidFill>
                <a:latin typeface="Times New Roman" panose="02020603050405020304" pitchFamily="18" charset="0"/>
                <a:cs typeface="Times New Roman" panose="02020603050405020304" pitchFamily="18" charset="0"/>
              </a:rPr>
              <a:t>Scrum Master</a:t>
            </a:r>
          </a:p>
          <a:p>
            <a:pPr lvl="1"/>
            <a:r>
              <a:rPr lang="en-US" sz="1600" dirty="0">
                <a:solidFill>
                  <a:schemeClr val="accent1">
                    <a:lumMod val="75000"/>
                  </a:schemeClr>
                </a:solidFill>
                <a:latin typeface="Times New Roman" panose="02020603050405020304" pitchFamily="18" charset="0"/>
                <a:cs typeface="Times New Roman" panose="02020603050405020304" pitchFamily="18" charset="0"/>
              </a:rPr>
              <a:t>Manage product backlog</a:t>
            </a:r>
          </a:p>
          <a:p>
            <a:pPr lvl="1"/>
            <a:r>
              <a:rPr lang="en-US" sz="1600" dirty="0">
                <a:solidFill>
                  <a:schemeClr val="accent1">
                    <a:lumMod val="75000"/>
                  </a:schemeClr>
                </a:solidFill>
                <a:latin typeface="Times New Roman" panose="02020603050405020304" pitchFamily="18" charset="0"/>
                <a:cs typeface="Times New Roman" panose="02020603050405020304" pitchFamily="18" charset="0"/>
              </a:rPr>
              <a:t>Remove challenges for developers</a:t>
            </a:r>
          </a:p>
          <a:p>
            <a:pPr lvl="1"/>
            <a:r>
              <a:rPr lang="en-US" sz="1600" dirty="0">
                <a:solidFill>
                  <a:schemeClr val="accent1">
                    <a:lumMod val="75000"/>
                  </a:schemeClr>
                </a:solidFill>
                <a:latin typeface="Times New Roman" panose="02020603050405020304" pitchFamily="18" charset="0"/>
                <a:cs typeface="Times New Roman" panose="02020603050405020304" pitchFamily="18" charset="0"/>
              </a:rPr>
              <a:t>Facilitate scrum even</a:t>
            </a:r>
          </a:p>
          <a:p>
            <a:r>
              <a:rPr lang="en-US" sz="2000" dirty="0">
                <a:solidFill>
                  <a:schemeClr val="accent1">
                    <a:lumMod val="75000"/>
                  </a:schemeClr>
                </a:solidFill>
                <a:latin typeface="Times New Roman" panose="02020603050405020304" pitchFamily="18" charset="0"/>
                <a:cs typeface="Times New Roman" panose="02020603050405020304" pitchFamily="18" charset="0"/>
              </a:rPr>
              <a:t>Developer</a:t>
            </a:r>
          </a:p>
          <a:p>
            <a:pPr lvl="1"/>
            <a:r>
              <a:rPr lang="en-US" sz="1600" dirty="0">
                <a:solidFill>
                  <a:schemeClr val="accent1">
                    <a:lumMod val="75000"/>
                  </a:schemeClr>
                </a:solidFill>
                <a:latin typeface="Times New Roman" panose="02020603050405020304" pitchFamily="18" charset="0"/>
                <a:cs typeface="Times New Roman" panose="02020603050405020304" pitchFamily="18" charset="0"/>
              </a:rPr>
              <a:t>Design &amp; develop code</a:t>
            </a:r>
          </a:p>
          <a:p>
            <a:pPr lvl="1"/>
            <a:r>
              <a:rPr lang="en-US" sz="1600" dirty="0">
                <a:solidFill>
                  <a:schemeClr val="accent1">
                    <a:lumMod val="75000"/>
                  </a:schemeClr>
                </a:solidFill>
                <a:latin typeface="Times New Roman" panose="02020603050405020304" pitchFamily="18" charset="0"/>
                <a:cs typeface="Times New Roman" panose="02020603050405020304" pitchFamily="18" charset="0"/>
              </a:rPr>
              <a:t>Participate in peer reviews</a:t>
            </a:r>
          </a:p>
          <a:p>
            <a:pPr lvl="1"/>
            <a:r>
              <a:rPr lang="en-US" sz="1600" dirty="0">
                <a:solidFill>
                  <a:schemeClr val="accent1">
                    <a:lumMod val="75000"/>
                  </a:schemeClr>
                </a:solidFill>
                <a:latin typeface="Times New Roman" panose="02020603050405020304" pitchFamily="18" charset="0"/>
                <a:cs typeface="Times New Roman" panose="02020603050405020304" pitchFamily="18" charset="0"/>
              </a:rPr>
              <a:t>Manage deliverable iterations with team</a:t>
            </a:r>
          </a:p>
          <a:p>
            <a:r>
              <a:rPr lang="en-US" sz="2000" dirty="0">
                <a:solidFill>
                  <a:schemeClr val="accent1">
                    <a:lumMod val="75000"/>
                  </a:schemeClr>
                </a:solidFill>
                <a:latin typeface="Times New Roman" panose="02020603050405020304" pitchFamily="18" charset="0"/>
                <a:cs typeface="Times New Roman" panose="02020603050405020304" pitchFamily="18" charset="0"/>
              </a:rPr>
              <a:t>Tester</a:t>
            </a:r>
          </a:p>
          <a:p>
            <a:pPr lvl="1"/>
            <a:r>
              <a:rPr lang="en-US" sz="1600" dirty="0">
                <a:solidFill>
                  <a:schemeClr val="accent1">
                    <a:lumMod val="75000"/>
                  </a:schemeClr>
                </a:solidFill>
                <a:latin typeface="Times New Roman" panose="02020603050405020304" pitchFamily="18" charset="0"/>
                <a:cs typeface="Times New Roman" panose="02020603050405020304" pitchFamily="18" charset="0"/>
              </a:rPr>
              <a:t>Define acceptance criteria and test cases</a:t>
            </a:r>
          </a:p>
          <a:p>
            <a:pPr lvl="1"/>
            <a:r>
              <a:rPr lang="en-US" sz="1600" dirty="0">
                <a:solidFill>
                  <a:schemeClr val="accent1">
                    <a:lumMod val="75000"/>
                  </a:schemeClr>
                </a:solidFill>
                <a:latin typeface="Times New Roman" panose="02020603050405020304" pitchFamily="18" charset="0"/>
                <a:cs typeface="Times New Roman" panose="02020603050405020304" pitchFamily="18" charset="0"/>
              </a:rPr>
              <a:t>Clarify ambiguity within user stories and code</a:t>
            </a:r>
          </a:p>
          <a:p>
            <a:pPr lvl="1"/>
            <a:r>
              <a:rPr lang="en-US" sz="1600" dirty="0">
                <a:solidFill>
                  <a:schemeClr val="accent1">
                    <a:lumMod val="75000"/>
                  </a:schemeClr>
                </a:solidFill>
                <a:latin typeface="Times New Roman" panose="02020603050405020304" pitchFamily="18" charset="0"/>
                <a:cs typeface="Times New Roman" panose="02020603050405020304" pitchFamily="18" charset="0"/>
              </a:rPr>
              <a:t>Resolve issues and defects with team</a:t>
            </a:r>
          </a:p>
          <a:p>
            <a:endParaRPr lang="en-US" sz="2000" dirty="0"/>
          </a:p>
        </p:txBody>
      </p:sp>
      <p:pic>
        <p:nvPicPr>
          <p:cNvPr id="4" name="Picture 3">
            <a:extLst>
              <a:ext uri="{FF2B5EF4-FFF2-40B4-BE49-F238E27FC236}">
                <a16:creationId xmlns:a16="http://schemas.microsoft.com/office/drawing/2014/main" id="{33D3C31B-A908-1712-148E-0AB5595905CE}"/>
              </a:ext>
            </a:extLst>
          </p:cNvPr>
          <p:cNvPicPr>
            <a:picLocks noChangeAspect="1"/>
          </p:cNvPicPr>
          <p:nvPr/>
        </p:nvPicPr>
        <p:blipFill rotWithShape="1">
          <a:blip r:embed="rId2"/>
          <a:srcRect l="25568" r="22483" b="2"/>
          <a:stretch/>
        </p:blipFill>
        <p:spPr>
          <a:xfrm rot="14756931">
            <a:off x="-1364260" y="-3428996"/>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
        <p:nvSpPr>
          <p:cNvPr id="9" name="TextBox 8">
            <a:extLst>
              <a:ext uri="{FF2B5EF4-FFF2-40B4-BE49-F238E27FC236}">
                <a16:creationId xmlns:a16="http://schemas.microsoft.com/office/drawing/2014/main" id="{55AF01A9-7C0E-B4B3-436F-5990ABF7F478}"/>
              </a:ext>
            </a:extLst>
          </p:cNvPr>
          <p:cNvSpPr txBox="1"/>
          <p:nvPr/>
        </p:nvSpPr>
        <p:spPr>
          <a:xfrm>
            <a:off x="9568069" y="6144687"/>
            <a:ext cx="3273311" cy="369332"/>
          </a:xfrm>
          <a:prstGeom prst="rect">
            <a:avLst/>
          </a:prstGeom>
          <a:noFill/>
        </p:spPr>
        <p:txBody>
          <a:bodyPr wrap="square" rtlCol="0">
            <a:spAutoFit/>
          </a:bodyPr>
          <a:lstStyle/>
          <a:p>
            <a:r>
              <a:rPr lang="en-US" b="0" i="0" dirty="0">
                <a:solidFill>
                  <a:schemeClr val="accent1">
                    <a:lumMod val="60000"/>
                    <a:lumOff val="40000"/>
                  </a:schemeClr>
                </a:solidFill>
                <a:effectLst/>
                <a:latin typeface="Times New Roman" panose="02020603050405020304" pitchFamily="18" charset="0"/>
                <a:cs typeface="Times New Roman" panose="02020603050405020304" pitchFamily="18" charset="0"/>
              </a:rPr>
              <a:t>- </a:t>
            </a:r>
            <a:r>
              <a:rPr lang="en-US" b="0" i="0" dirty="0" err="1">
                <a:solidFill>
                  <a:schemeClr val="accent1">
                    <a:lumMod val="60000"/>
                    <a:lumOff val="40000"/>
                  </a:schemeClr>
                </a:solidFill>
                <a:effectLst/>
                <a:latin typeface="Times New Roman" panose="02020603050405020304" pitchFamily="18" charset="0"/>
                <a:cs typeface="Times New Roman" panose="02020603050405020304" pitchFamily="18" charset="0"/>
              </a:rPr>
              <a:t>ScrumAlliance</a:t>
            </a:r>
            <a:endParaRPr lang="en-US" dirty="0">
              <a:solidFill>
                <a:schemeClr val="accent1">
                  <a:lumMod val="60000"/>
                  <a:lumOff val="4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0877784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36642-4E2E-A9C9-BCB1-9063C9748B9D}"/>
              </a:ext>
            </a:extLst>
          </p:cNvPr>
          <p:cNvSpPr>
            <a:spLocks noGrp="1"/>
          </p:cNvSpPr>
          <p:nvPr>
            <p:ph type="title"/>
          </p:nvPr>
        </p:nvSpPr>
        <p:spPr/>
        <p:txBody>
          <a:bodyPr/>
          <a:lstStyle/>
          <a:p>
            <a:r>
              <a:rPr lang="en-US" dirty="0">
                <a:solidFill>
                  <a:schemeClr val="accent1"/>
                </a:solidFill>
                <a:latin typeface="Times New Roman" panose="02020603050405020304" pitchFamily="18" charset="0"/>
                <a:cs typeface="Times New Roman" panose="02020603050405020304" pitchFamily="18" charset="0"/>
              </a:rPr>
              <a:t>Product Owner</a:t>
            </a:r>
          </a:p>
        </p:txBody>
      </p:sp>
      <p:sp>
        <p:nvSpPr>
          <p:cNvPr id="3" name="Content Placeholder 2">
            <a:extLst>
              <a:ext uri="{FF2B5EF4-FFF2-40B4-BE49-F238E27FC236}">
                <a16:creationId xmlns:a16="http://schemas.microsoft.com/office/drawing/2014/main" id="{9ACBC8D3-1B91-1D03-85E7-B66BBD5E2E29}"/>
              </a:ext>
            </a:extLst>
          </p:cNvPr>
          <p:cNvSpPr>
            <a:spLocks noGrp="1"/>
          </p:cNvSpPr>
          <p:nvPr>
            <p:ph idx="1"/>
          </p:nvPr>
        </p:nvSpPr>
        <p:spPr>
          <a:xfrm>
            <a:off x="838200" y="1457739"/>
            <a:ext cx="10515600" cy="4719224"/>
          </a:xfrm>
        </p:spPr>
        <p:txBody>
          <a:bodyPr>
            <a:normAutofit fontScale="85000" lnSpcReduction="20000"/>
          </a:bodyPr>
          <a:lstStyle/>
          <a:p>
            <a:r>
              <a:rPr lang="en-US" dirty="0">
                <a:solidFill>
                  <a:schemeClr val="accent1">
                    <a:lumMod val="50000"/>
                  </a:schemeClr>
                </a:solidFill>
                <a:latin typeface="Times New Roman" panose="02020603050405020304" pitchFamily="18" charset="0"/>
                <a:cs typeface="Times New Roman" panose="02020603050405020304" pitchFamily="18" charset="0"/>
              </a:rPr>
              <a:t>The product owner serves as the external face of the product being developed by your team. Their primary role involves facilitating communication between your team and clients, ensuring accurate goal-setting for the project. Their main objective is to optimize the project's value to the customer by ensuring that goals are effectively established and met.</a:t>
            </a:r>
          </a:p>
          <a:p>
            <a:r>
              <a:rPr lang="en-US" dirty="0">
                <a:solidFill>
                  <a:schemeClr val="accent1">
                    <a:lumMod val="75000"/>
                  </a:schemeClr>
                </a:solidFill>
                <a:latin typeface="Times New Roman" panose="02020603050405020304" pitchFamily="18" charset="0"/>
                <a:cs typeface="Times New Roman" panose="02020603050405020304" pitchFamily="18" charset="0"/>
              </a:rPr>
              <a:t>Product Goal</a:t>
            </a:r>
          </a:p>
          <a:p>
            <a:pPr lvl="1"/>
            <a:r>
              <a:rPr lang="en-US" dirty="0">
                <a:solidFill>
                  <a:schemeClr val="accent1">
                    <a:lumMod val="75000"/>
                  </a:schemeClr>
                </a:solidFill>
                <a:latin typeface="Times New Roman" panose="02020603050405020304" pitchFamily="18" charset="0"/>
                <a:cs typeface="Times New Roman" panose="02020603050405020304" pitchFamily="18" charset="0"/>
              </a:rPr>
              <a:t>The product owner maintains frequent communication with the client to understand their requirements and desires from the team. They take on the responsibility of precisely defining goals to ensure customer satisfaction.</a:t>
            </a:r>
          </a:p>
          <a:p>
            <a:r>
              <a:rPr lang="en-US" dirty="0">
                <a:solidFill>
                  <a:schemeClr val="accent1">
                    <a:lumMod val="60000"/>
                    <a:lumOff val="40000"/>
                  </a:schemeClr>
                </a:solidFill>
                <a:latin typeface="Times New Roman" panose="02020603050405020304" pitchFamily="18" charset="0"/>
                <a:cs typeface="Times New Roman" panose="02020603050405020304" pitchFamily="18" charset="0"/>
              </a:rPr>
              <a:t>Maximize Value</a:t>
            </a:r>
          </a:p>
          <a:p>
            <a:pPr lvl="1"/>
            <a:r>
              <a:rPr lang="en-US" dirty="0">
                <a:solidFill>
                  <a:schemeClr val="accent1">
                    <a:lumMod val="60000"/>
                    <a:lumOff val="40000"/>
                  </a:schemeClr>
                </a:solidFill>
                <a:latin typeface="Times New Roman" panose="02020603050405020304" pitchFamily="18" charset="0"/>
                <a:cs typeface="Times New Roman" panose="02020603050405020304" pitchFamily="18" charset="0"/>
              </a:rPr>
              <a:t>The product owner possesses the most comprehensive understanding of the client. They are well-equipped to identify the customer's priorities and direct the team towards addressing what holds the highest value as the client's requirements evolve.</a:t>
            </a:r>
          </a:p>
          <a:p>
            <a:r>
              <a:rPr lang="en-US" dirty="0">
                <a:solidFill>
                  <a:schemeClr val="accent1">
                    <a:lumMod val="40000"/>
                    <a:lumOff val="60000"/>
                  </a:schemeClr>
                </a:solidFill>
                <a:latin typeface="Times New Roman" panose="02020603050405020304" pitchFamily="18" charset="0"/>
                <a:cs typeface="Times New Roman" panose="02020603050405020304" pitchFamily="18" charset="0"/>
              </a:rPr>
              <a:t>Direction &amp; Priority</a:t>
            </a:r>
          </a:p>
          <a:p>
            <a:pPr lvl="1"/>
            <a:r>
              <a:rPr lang="en-US" dirty="0">
                <a:solidFill>
                  <a:schemeClr val="accent1">
                    <a:lumMod val="40000"/>
                    <a:lumOff val="60000"/>
                  </a:schemeClr>
                </a:solidFill>
                <a:latin typeface="Times New Roman" panose="02020603050405020304" pitchFamily="18" charset="0"/>
                <a:cs typeface="Times New Roman" panose="02020603050405020304" pitchFamily="18" charset="0"/>
              </a:rPr>
              <a:t>Incorporating their insight into the customer's requirements, the product owner will utilize the established goals to guide your team effectively. They should consistently have a clear path forward, while the team is responsible for determining the methodology to achieve it.</a:t>
            </a:r>
          </a:p>
        </p:txBody>
      </p:sp>
    </p:spTree>
    <p:extLst>
      <p:ext uri="{BB962C8B-B14F-4D97-AF65-F5344CB8AC3E}">
        <p14:creationId xmlns:p14="http://schemas.microsoft.com/office/powerpoint/2010/main" val="229168635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D6E30-4A90-6B7C-AAD9-1152E82F91AB}"/>
              </a:ext>
            </a:extLst>
          </p:cNvPr>
          <p:cNvSpPr>
            <a:spLocks noGrp="1"/>
          </p:cNvSpPr>
          <p:nvPr>
            <p:ph type="title"/>
          </p:nvPr>
        </p:nvSpPr>
        <p:spPr/>
        <p:txBody>
          <a:bodyPr/>
          <a:lstStyle/>
          <a:p>
            <a:r>
              <a:rPr lang="en-US" dirty="0">
                <a:solidFill>
                  <a:schemeClr val="accent1"/>
                </a:solidFill>
                <a:latin typeface="Times New Roman" panose="02020603050405020304" pitchFamily="18" charset="0"/>
                <a:cs typeface="Times New Roman" panose="02020603050405020304" pitchFamily="18" charset="0"/>
              </a:rPr>
              <a:t>Scrum Master</a:t>
            </a:r>
          </a:p>
        </p:txBody>
      </p:sp>
      <p:sp>
        <p:nvSpPr>
          <p:cNvPr id="3" name="Content Placeholder 2">
            <a:extLst>
              <a:ext uri="{FF2B5EF4-FFF2-40B4-BE49-F238E27FC236}">
                <a16:creationId xmlns:a16="http://schemas.microsoft.com/office/drawing/2014/main" id="{8FB045F4-5746-3410-3921-E10E8841D87B}"/>
              </a:ext>
            </a:extLst>
          </p:cNvPr>
          <p:cNvSpPr>
            <a:spLocks noGrp="1"/>
          </p:cNvSpPr>
          <p:nvPr>
            <p:ph idx="1"/>
          </p:nvPr>
        </p:nvSpPr>
        <p:spPr>
          <a:xfrm>
            <a:off x="838200" y="1404730"/>
            <a:ext cx="10515600" cy="5247861"/>
          </a:xfrm>
        </p:spPr>
        <p:txBody>
          <a:bodyPr>
            <a:normAutofit fontScale="77500" lnSpcReduction="20000"/>
          </a:bodyPr>
          <a:lstStyle/>
          <a:p>
            <a:r>
              <a:rPr lang="en-US" dirty="0">
                <a:solidFill>
                  <a:schemeClr val="accent1">
                    <a:lumMod val="50000"/>
                  </a:schemeClr>
                </a:solidFill>
                <a:latin typeface="Times New Roman" panose="02020603050405020304" pitchFamily="18" charset="0"/>
                <a:cs typeface="Times New Roman" panose="02020603050405020304" pitchFamily="18" charset="0"/>
              </a:rPr>
              <a:t>The scrum master, as indicated by their title, possesses expertise in both scrum and agile principles. Their role involves overseeing the team's activities in alignment with agile methodologies and maintaining project progress. It's important to note that the scrum master isn't necessarily the team leader; rather, they are an additional member who guides the team through scrum events and resolves issues surfaced during the daily scrum meeting.</a:t>
            </a:r>
          </a:p>
          <a:p>
            <a:r>
              <a:rPr lang="en-US" dirty="0">
                <a:solidFill>
                  <a:schemeClr val="accent1">
                    <a:lumMod val="75000"/>
                  </a:schemeClr>
                </a:solidFill>
                <a:latin typeface="Times New Roman" panose="02020603050405020304" pitchFamily="18" charset="0"/>
                <a:cs typeface="Times New Roman" panose="02020603050405020304" pitchFamily="18" charset="0"/>
              </a:rPr>
              <a:t>Backlog Management</a:t>
            </a:r>
          </a:p>
          <a:p>
            <a:pPr lvl="1"/>
            <a:r>
              <a:rPr lang="en-US" dirty="0">
                <a:solidFill>
                  <a:schemeClr val="accent1">
                    <a:lumMod val="75000"/>
                  </a:schemeClr>
                </a:solidFill>
                <a:latin typeface="Times New Roman" panose="02020603050405020304" pitchFamily="18" charset="0"/>
                <a:cs typeface="Times New Roman" panose="02020603050405020304" pitchFamily="18" charset="0"/>
              </a:rPr>
              <a:t>Should the product owner generate and contribute to the backlog, the scrum master aids in prioritizing the subsequent items chosen from the backlog for development. Acting as the subsequent filter in line, they play a role before developers proceed to select their next feature for incorporation.</a:t>
            </a:r>
          </a:p>
          <a:p>
            <a:r>
              <a:rPr lang="en-US" dirty="0">
                <a:solidFill>
                  <a:schemeClr val="accent1">
                    <a:lumMod val="60000"/>
                    <a:lumOff val="40000"/>
                  </a:schemeClr>
                </a:solidFill>
                <a:latin typeface="Times New Roman" panose="02020603050405020304" pitchFamily="18" charset="0"/>
                <a:cs typeface="Times New Roman" panose="02020603050405020304" pitchFamily="18" charset="0"/>
              </a:rPr>
              <a:t>Removing Challenges</a:t>
            </a:r>
          </a:p>
          <a:p>
            <a:pPr lvl="1"/>
            <a:r>
              <a:rPr lang="en-US" dirty="0">
                <a:solidFill>
                  <a:schemeClr val="accent1">
                    <a:lumMod val="60000"/>
                    <a:lumOff val="40000"/>
                  </a:schemeClr>
                </a:solidFill>
                <a:latin typeface="Times New Roman" panose="02020603050405020304" pitchFamily="18" charset="0"/>
                <a:cs typeface="Times New Roman" panose="02020603050405020304" pitchFamily="18" charset="0"/>
              </a:rPr>
              <a:t>During team meetings focused on reviewing past progress and planning future steps, any obstacles that arise are resolved by the scrum master. Designating this responsibility to a single team member serves to reduce distractions and enhances overall team efficiency.</a:t>
            </a:r>
          </a:p>
          <a:p>
            <a:r>
              <a:rPr lang="en-US" dirty="0">
                <a:solidFill>
                  <a:schemeClr val="accent1">
                    <a:lumMod val="40000"/>
                    <a:lumOff val="60000"/>
                  </a:schemeClr>
                </a:solidFill>
                <a:latin typeface="Times New Roman" panose="02020603050405020304" pitchFamily="18" charset="0"/>
                <a:cs typeface="Times New Roman" panose="02020603050405020304" pitchFamily="18" charset="0"/>
              </a:rPr>
              <a:t>Facilitating Scrum Events</a:t>
            </a:r>
          </a:p>
          <a:p>
            <a:pPr lvl="1"/>
            <a:r>
              <a:rPr lang="en-US" dirty="0">
                <a:solidFill>
                  <a:schemeClr val="accent1">
                    <a:lumMod val="40000"/>
                    <a:lumOff val="60000"/>
                  </a:schemeClr>
                </a:solidFill>
                <a:latin typeface="Times New Roman" panose="02020603050405020304" pitchFamily="18" charset="0"/>
                <a:cs typeface="Times New Roman" panose="02020603050405020304" pitchFamily="18" charset="0"/>
              </a:rPr>
              <a:t>The scrum master takes charge of maintaining the trajectory and timing of scrum events, including the daily scrum and sprint review. They exercise judgment in determining the relevance of content for each event, leveraging their expertise in agile principles. This guidance is particularly important as other team members might not possess the same level of expertise.</a:t>
            </a:r>
          </a:p>
        </p:txBody>
      </p:sp>
    </p:spTree>
    <p:extLst>
      <p:ext uri="{BB962C8B-B14F-4D97-AF65-F5344CB8AC3E}">
        <p14:creationId xmlns:p14="http://schemas.microsoft.com/office/powerpoint/2010/main" val="268275138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2AF44-22A4-F519-7D26-C86D13FE0FA7}"/>
              </a:ext>
            </a:extLst>
          </p:cNvPr>
          <p:cNvSpPr>
            <a:spLocks noGrp="1"/>
          </p:cNvSpPr>
          <p:nvPr>
            <p:ph type="title"/>
          </p:nvPr>
        </p:nvSpPr>
        <p:spPr/>
        <p:txBody>
          <a:bodyPr/>
          <a:lstStyle/>
          <a:p>
            <a:r>
              <a:rPr lang="en-US" dirty="0">
                <a:solidFill>
                  <a:schemeClr val="accent1"/>
                </a:solidFill>
                <a:latin typeface="Times New Roman" panose="02020603050405020304" pitchFamily="18" charset="0"/>
                <a:cs typeface="Times New Roman" panose="02020603050405020304" pitchFamily="18" charset="0"/>
              </a:rPr>
              <a:t>Developer</a:t>
            </a:r>
          </a:p>
        </p:txBody>
      </p:sp>
      <p:sp>
        <p:nvSpPr>
          <p:cNvPr id="3" name="Content Placeholder 2">
            <a:extLst>
              <a:ext uri="{FF2B5EF4-FFF2-40B4-BE49-F238E27FC236}">
                <a16:creationId xmlns:a16="http://schemas.microsoft.com/office/drawing/2014/main" id="{A8223369-6B3B-76A6-8C7D-F18CE021463B}"/>
              </a:ext>
            </a:extLst>
          </p:cNvPr>
          <p:cNvSpPr>
            <a:spLocks noGrp="1"/>
          </p:cNvSpPr>
          <p:nvPr>
            <p:ph idx="1"/>
          </p:nvPr>
        </p:nvSpPr>
        <p:spPr>
          <a:xfrm>
            <a:off x="838200" y="1690688"/>
            <a:ext cx="10515600" cy="4802187"/>
          </a:xfrm>
        </p:spPr>
        <p:txBody>
          <a:bodyPr>
            <a:normAutofit fontScale="85000" lnSpcReduction="20000"/>
          </a:bodyPr>
          <a:lstStyle/>
          <a:p>
            <a:r>
              <a:rPr lang="en-US" dirty="0">
                <a:solidFill>
                  <a:schemeClr val="accent1">
                    <a:lumMod val="50000"/>
                  </a:schemeClr>
                </a:solidFill>
                <a:latin typeface="Times New Roman" panose="02020603050405020304" pitchFamily="18" charset="0"/>
                <a:cs typeface="Times New Roman" panose="02020603050405020304" pitchFamily="18" charset="0"/>
              </a:rPr>
              <a:t>The team's developers are well-versed in coding and feature development, as well as broader software development life cycle concepts. They possess a profound grasp of the technical facets of a project and relay crucial considerations to the team. Collaborating closely with testers, developers facilitate the delivery of features to the end customer.</a:t>
            </a:r>
          </a:p>
          <a:p>
            <a:r>
              <a:rPr lang="en-US" dirty="0">
                <a:solidFill>
                  <a:schemeClr val="accent1">
                    <a:lumMod val="75000"/>
                  </a:schemeClr>
                </a:solidFill>
                <a:latin typeface="Times New Roman" panose="02020603050405020304" pitchFamily="18" charset="0"/>
                <a:cs typeface="Times New Roman" panose="02020603050405020304" pitchFamily="18" charset="0"/>
              </a:rPr>
              <a:t>Designing and Developing Code</a:t>
            </a:r>
          </a:p>
          <a:p>
            <a:pPr lvl="1"/>
            <a:r>
              <a:rPr lang="en-US" dirty="0">
                <a:solidFill>
                  <a:schemeClr val="accent1">
                    <a:lumMod val="75000"/>
                  </a:schemeClr>
                </a:solidFill>
                <a:latin typeface="Times New Roman" panose="02020603050405020304" pitchFamily="18" charset="0"/>
                <a:cs typeface="Times New Roman" panose="02020603050405020304" pitchFamily="18" charset="0"/>
              </a:rPr>
              <a:t>When prioritized issues are selected from the backlog, it's the developers who initiate the creation of a feature. They usually take the lead in pulling issues from the backlog as they move to the next position in the queue.</a:t>
            </a:r>
          </a:p>
          <a:p>
            <a:r>
              <a:rPr lang="en-US" dirty="0">
                <a:solidFill>
                  <a:schemeClr val="accent1">
                    <a:lumMod val="60000"/>
                    <a:lumOff val="40000"/>
                  </a:schemeClr>
                </a:solidFill>
                <a:latin typeface="Times New Roman" panose="02020603050405020304" pitchFamily="18" charset="0"/>
                <a:cs typeface="Times New Roman" panose="02020603050405020304" pitchFamily="18" charset="0"/>
              </a:rPr>
              <a:t>Peer reviews</a:t>
            </a:r>
          </a:p>
          <a:p>
            <a:pPr lvl="1"/>
            <a:r>
              <a:rPr lang="en-US" dirty="0">
                <a:solidFill>
                  <a:schemeClr val="accent1">
                    <a:lumMod val="60000"/>
                    <a:lumOff val="40000"/>
                  </a:schemeClr>
                </a:solidFill>
                <a:latin typeface="Times New Roman" panose="02020603050405020304" pitchFamily="18" charset="0"/>
                <a:cs typeface="Times New Roman" panose="02020603050405020304" pitchFamily="18" charset="0"/>
              </a:rPr>
              <a:t>Developers also engage in peer reviews, which involve evaluating features for their feasibility and design, and discussing the development process for ongoing enhancement.</a:t>
            </a:r>
          </a:p>
          <a:p>
            <a:r>
              <a:rPr lang="en-US" dirty="0">
                <a:solidFill>
                  <a:schemeClr val="accent1">
                    <a:lumMod val="40000"/>
                    <a:lumOff val="60000"/>
                  </a:schemeClr>
                </a:solidFill>
                <a:latin typeface="Times New Roman" panose="02020603050405020304" pitchFamily="18" charset="0"/>
                <a:cs typeface="Times New Roman" panose="02020603050405020304" pitchFamily="18" charset="0"/>
              </a:rPr>
              <a:t>Managing/Iterating Deliverables</a:t>
            </a:r>
          </a:p>
          <a:p>
            <a:pPr lvl="1"/>
            <a:r>
              <a:rPr lang="en-US" dirty="0">
                <a:solidFill>
                  <a:schemeClr val="accent1">
                    <a:lumMod val="40000"/>
                    <a:lumOff val="60000"/>
                  </a:schemeClr>
                </a:solidFill>
                <a:latin typeface="Times New Roman" panose="02020603050405020304" pitchFamily="18" charset="0"/>
                <a:cs typeface="Times New Roman" panose="02020603050405020304" pitchFamily="18" charset="0"/>
              </a:rPr>
              <a:t>A fundamental principle in agile is iterative design, emphasizing incremental work. As these cycles iterate, adjustments to the design become necessary, and developers, with their coding expertise, oversee the management of these deliverables as they create features.</a:t>
            </a:r>
          </a:p>
          <a:p>
            <a:pPr lvl="1"/>
            <a:endParaRPr lang="en-US" dirty="0"/>
          </a:p>
        </p:txBody>
      </p:sp>
    </p:spTree>
    <p:extLst>
      <p:ext uri="{BB962C8B-B14F-4D97-AF65-F5344CB8AC3E}">
        <p14:creationId xmlns:p14="http://schemas.microsoft.com/office/powerpoint/2010/main" val="348073585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8B4FA-7396-FD7D-F7B2-4A562B96F6FE}"/>
              </a:ext>
            </a:extLst>
          </p:cNvPr>
          <p:cNvSpPr>
            <a:spLocks noGrp="1"/>
          </p:cNvSpPr>
          <p:nvPr>
            <p:ph type="title"/>
          </p:nvPr>
        </p:nvSpPr>
        <p:spPr/>
        <p:txBody>
          <a:bodyPr/>
          <a:lstStyle/>
          <a:p>
            <a:r>
              <a:rPr lang="en-US" dirty="0">
                <a:solidFill>
                  <a:schemeClr val="accent1"/>
                </a:solidFill>
                <a:latin typeface="Times New Roman" panose="02020603050405020304" pitchFamily="18" charset="0"/>
                <a:cs typeface="Times New Roman" panose="02020603050405020304" pitchFamily="18" charset="0"/>
              </a:rPr>
              <a:t>Tester</a:t>
            </a:r>
          </a:p>
        </p:txBody>
      </p:sp>
      <p:sp>
        <p:nvSpPr>
          <p:cNvPr id="3" name="Content Placeholder 2">
            <a:extLst>
              <a:ext uri="{FF2B5EF4-FFF2-40B4-BE49-F238E27FC236}">
                <a16:creationId xmlns:a16="http://schemas.microsoft.com/office/drawing/2014/main" id="{56DFE06D-1EE2-2630-C601-95B011C3DB97}"/>
              </a:ext>
            </a:extLst>
          </p:cNvPr>
          <p:cNvSpPr>
            <a:spLocks noGrp="1"/>
          </p:cNvSpPr>
          <p:nvPr>
            <p:ph idx="1"/>
          </p:nvPr>
        </p:nvSpPr>
        <p:spPr>
          <a:xfrm>
            <a:off x="838200" y="1431235"/>
            <a:ext cx="10515600" cy="4916556"/>
          </a:xfrm>
        </p:spPr>
        <p:txBody>
          <a:bodyPr>
            <a:normAutofit fontScale="77500" lnSpcReduction="20000"/>
          </a:bodyPr>
          <a:lstStyle/>
          <a:p>
            <a:r>
              <a:rPr lang="en-US" dirty="0">
                <a:solidFill>
                  <a:schemeClr val="accent1">
                    <a:lumMod val="50000"/>
                  </a:schemeClr>
                </a:solidFill>
                <a:latin typeface="Times New Roman" panose="02020603050405020304" pitchFamily="18" charset="0"/>
                <a:cs typeface="Times New Roman" panose="02020603050405020304" pitchFamily="18" charset="0"/>
              </a:rPr>
              <a:t>Testers collaborate closely with developers to actualize features, and their primary role is to guarantee the production of features without bugs or errors. While a feature might perform as expected, various unintended scenarios can arise, prompting testers to pinpoint areas requiring refinement by developers. Additionally, testers possess coding knowledge, which they employ for testing purposes.</a:t>
            </a:r>
          </a:p>
          <a:p>
            <a:r>
              <a:rPr lang="en-US" dirty="0">
                <a:solidFill>
                  <a:schemeClr val="accent1">
                    <a:lumMod val="75000"/>
                  </a:schemeClr>
                </a:solidFill>
                <a:latin typeface="Times New Roman" panose="02020603050405020304" pitchFamily="18" charset="0"/>
                <a:cs typeface="Times New Roman" panose="02020603050405020304" pitchFamily="18" charset="0"/>
              </a:rPr>
              <a:t>Acceptance Criteria &amp; Test Cases</a:t>
            </a:r>
          </a:p>
          <a:p>
            <a:pPr lvl="1"/>
            <a:r>
              <a:rPr lang="en-US" dirty="0">
                <a:solidFill>
                  <a:schemeClr val="accent1">
                    <a:lumMod val="75000"/>
                  </a:schemeClr>
                </a:solidFill>
                <a:latin typeface="Times New Roman" panose="02020603050405020304" pitchFamily="18" charset="0"/>
                <a:cs typeface="Times New Roman" panose="02020603050405020304" pitchFamily="18" charset="0"/>
              </a:rPr>
              <a:t>Testers hold the responsibility of outlining the criteria for a feature's success and functionality, expanding upon the client's requested feature. They construct test cases aimed at verifying the proper functioning of the delivered product in alignment with client requirements, while also safeguarding against failures in unconventional scenarios.</a:t>
            </a:r>
          </a:p>
          <a:p>
            <a:r>
              <a:rPr lang="en-US" dirty="0">
                <a:solidFill>
                  <a:schemeClr val="accent1">
                    <a:lumMod val="60000"/>
                    <a:lumOff val="40000"/>
                  </a:schemeClr>
                </a:solidFill>
                <a:latin typeface="Times New Roman" panose="02020603050405020304" pitchFamily="18" charset="0"/>
                <a:cs typeface="Times New Roman" panose="02020603050405020304" pitchFamily="18" charset="0"/>
              </a:rPr>
              <a:t>Clarifying Code &amp; User Stories</a:t>
            </a:r>
          </a:p>
          <a:p>
            <a:pPr lvl="1"/>
            <a:r>
              <a:rPr lang="en-US" dirty="0">
                <a:solidFill>
                  <a:schemeClr val="accent1">
                    <a:lumMod val="60000"/>
                    <a:lumOff val="40000"/>
                  </a:schemeClr>
                </a:solidFill>
                <a:latin typeface="Times New Roman" panose="02020603050405020304" pitchFamily="18" charset="0"/>
                <a:cs typeface="Times New Roman" panose="02020603050405020304" pitchFamily="18" charset="0"/>
              </a:rPr>
              <a:t>A tester serves as a secondary review of the completed code after developers have finished their work. Their role involves elucidating how the code attains the intended outcome, a process that also aids in comprehending which primary and boundary scenarios to assess during testing.</a:t>
            </a:r>
          </a:p>
          <a:p>
            <a:r>
              <a:rPr lang="en-US" dirty="0">
                <a:solidFill>
                  <a:schemeClr val="accent1">
                    <a:lumMod val="40000"/>
                    <a:lumOff val="60000"/>
                  </a:schemeClr>
                </a:solidFill>
                <a:latin typeface="Times New Roman" panose="02020603050405020304" pitchFamily="18" charset="0"/>
                <a:cs typeface="Times New Roman" panose="02020603050405020304" pitchFamily="18" charset="0"/>
              </a:rPr>
              <a:t>Resolving Issues</a:t>
            </a:r>
          </a:p>
          <a:p>
            <a:pPr lvl="1"/>
            <a:r>
              <a:rPr lang="en-US" dirty="0">
                <a:solidFill>
                  <a:schemeClr val="accent1">
                    <a:lumMod val="40000"/>
                    <a:lumOff val="60000"/>
                  </a:schemeClr>
                </a:solidFill>
                <a:latin typeface="Times New Roman" panose="02020603050405020304" pitchFamily="18" charset="0"/>
                <a:cs typeface="Times New Roman" panose="02020603050405020304" pitchFamily="18" charset="0"/>
              </a:rPr>
              <a:t>The primary objective of a tester is to thoroughly test the code for functionality and ensure its proper operation. Frequently, code discrepancies arise that must be communicated back to developers for resolution once discovered. Through iterative testing, the process incurs reduced costs and risks linked to errors, as compared to the waterfall approach.</a:t>
            </a:r>
          </a:p>
        </p:txBody>
      </p:sp>
    </p:spTree>
    <p:extLst>
      <p:ext uri="{BB962C8B-B14F-4D97-AF65-F5344CB8AC3E}">
        <p14:creationId xmlns:p14="http://schemas.microsoft.com/office/powerpoint/2010/main" val="408005525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Freeform: Shape 8">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Freeform: Shape 10">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C04209B-1FA0-C0DC-AE12-4AE3BD7995BC}"/>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7200" kern="1200" dirty="0">
                <a:solidFill>
                  <a:schemeClr val="accent1"/>
                </a:solidFill>
                <a:latin typeface="Times New Roman" panose="02020603050405020304" pitchFamily="18" charset="0"/>
                <a:cs typeface="Times New Roman" panose="02020603050405020304" pitchFamily="18" charset="0"/>
              </a:rPr>
              <a:t>SDLC</a:t>
            </a:r>
          </a:p>
        </p:txBody>
      </p:sp>
      <p:sp>
        <p:nvSpPr>
          <p:cNvPr id="13" name="Rectangle 12">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0773658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EE92D-270D-FB40-B609-A938F0FE7580}"/>
              </a:ext>
            </a:extLst>
          </p:cNvPr>
          <p:cNvSpPr>
            <a:spLocks noGrp="1"/>
          </p:cNvSpPr>
          <p:nvPr>
            <p:ph type="title"/>
          </p:nvPr>
        </p:nvSpPr>
        <p:spPr/>
        <p:txBody>
          <a:bodyPr/>
          <a:lstStyle/>
          <a:p>
            <a:r>
              <a:rPr lang="en-US" dirty="0">
                <a:solidFill>
                  <a:schemeClr val="accent1"/>
                </a:solidFill>
                <a:latin typeface="Times New Roman" panose="02020603050405020304" pitchFamily="18" charset="0"/>
                <a:cs typeface="Times New Roman" panose="02020603050405020304" pitchFamily="18" charset="0"/>
              </a:rPr>
              <a:t>What is SDLC?</a:t>
            </a:r>
          </a:p>
        </p:txBody>
      </p:sp>
      <p:sp>
        <p:nvSpPr>
          <p:cNvPr id="3" name="Content Placeholder 2">
            <a:extLst>
              <a:ext uri="{FF2B5EF4-FFF2-40B4-BE49-F238E27FC236}">
                <a16:creationId xmlns:a16="http://schemas.microsoft.com/office/drawing/2014/main" id="{95BA69E0-4E8F-2677-7260-15B93FB7C036}"/>
              </a:ext>
            </a:extLst>
          </p:cNvPr>
          <p:cNvSpPr>
            <a:spLocks noGrp="1"/>
          </p:cNvSpPr>
          <p:nvPr>
            <p:ph idx="1"/>
          </p:nvPr>
        </p:nvSpPr>
        <p:spPr/>
        <p:txBody>
          <a:bodyPr>
            <a:normAutofit/>
          </a:bodyPr>
          <a:lstStyle/>
          <a:p>
            <a:r>
              <a:rPr lang="en-US" dirty="0">
                <a:solidFill>
                  <a:schemeClr val="accent1">
                    <a:lumMod val="75000"/>
                  </a:schemeClr>
                </a:solidFill>
                <a:latin typeface="Times New Roman" panose="02020603050405020304" pitchFamily="18" charset="0"/>
                <a:cs typeface="Times New Roman" panose="02020603050405020304" pitchFamily="18" charset="0"/>
              </a:rPr>
              <a:t>SDLC stands for Software Development Life Cycle.</a:t>
            </a:r>
          </a:p>
          <a:p>
            <a:r>
              <a:rPr lang="en-US" dirty="0">
                <a:solidFill>
                  <a:schemeClr val="accent1">
                    <a:lumMod val="75000"/>
                  </a:schemeClr>
                </a:solidFill>
                <a:latin typeface="Times New Roman" panose="02020603050405020304" pitchFamily="18" charset="0"/>
                <a:cs typeface="Times New Roman" panose="02020603050405020304" pitchFamily="18" charset="0"/>
              </a:rPr>
              <a:t>It is a structured process guiding software application development from concept to deployment and maintenance.</a:t>
            </a:r>
          </a:p>
          <a:p>
            <a:r>
              <a:rPr lang="en-US" dirty="0">
                <a:solidFill>
                  <a:schemeClr val="accent1">
                    <a:lumMod val="75000"/>
                  </a:schemeClr>
                </a:solidFill>
                <a:latin typeface="Times New Roman" panose="02020603050405020304" pitchFamily="18" charset="0"/>
                <a:cs typeface="Times New Roman" panose="02020603050405020304" pitchFamily="18" charset="0"/>
              </a:rPr>
              <a:t>Various methodologies like Agile, Waterfall, Scrum, and DevOps can be used during SDLC.</a:t>
            </a:r>
          </a:p>
          <a:p>
            <a:r>
              <a:rPr lang="en-US" dirty="0">
                <a:solidFill>
                  <a:schemeClr val="accent1">
                    <a:lumMod val="75000"/>
                  </a:schemeClr>
                </a:solidFill>
                <a:latin typeface="Times New Roman" panose="02020603050405020304" pitchFamily="18" charset="0"/>
                <a:cs typeface="Times New Roman" panose="02020603050405020304" pitchFamily="18" charset="0"/>
              </a:rPr>
              <a:t>The choice of methodology depends on project requirements, timeline, and complexity.</a:t>
            </a:r>
          </a:p>
        </p:txBody>
      </p:sp>
    </p:spTree>
    <p:extLst>
      <p:ext uri="{BB962C8B-B14F-4D97-AF65-F5344CB8AC3E}">
        <p14:creationId xmlns:p14="http://schemas.microsoft.com/office/powerpoint/2010/main" val="106897616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1F7AB-DA17-0AE4-4A41-DF3DA143861B}"/>
              </a:ext>
            </a:extLst>
          </p:cNvPr>
          <p:cNvSpPr>
            <a:spLocks noGrp="1"/>
          </p:cNvSpPr>
          <p:nvPr>
            <p:ph type="title"/>
          </p:nvPr>
        </p:nvSpPr>
        <p:spPr/>
        <p:txBody>
          <a:bodyPr/>
          <a:lstStyle/>
          <a:p>
            <a:pPr algn="ctr"/>
            <a:r>
              <a:rPr lang="en-US" dirty="0">
                <a:solidFill>
                  <a:schemeClr val="accent1"/>
                </a:solidFill>
                <a:latin typeface="Times New Roman" panose="02020603050405020304" pitchFamily="18" charset="0"/>
                <a:cs typeface="Times New Roman" panose="02020603050405020304" pitchFamily="18" charset="0"/>
              </a:rPr>
              <a:t>SDLC Phases</a:t>
            </a:r>
          </a:p>
        </p:txBody>
      </p:sp>
      <p:sp>
        <p:nvSpPr>
          <p:cNvPr id="3" name="Content Placeholder 2">
            <a:extLst>
              <a:ext uri="{FF2B5EF4-FFF2-40B4-BE49-F238E27FC236}">
                <a16:creationId xmlns:a16="http://schemas.microsoft.com/office/drawing/2014/main" id="{9E90884E-13CB-2247-1EAE-4A2893149C56}"/>
              </a:ext>
            </a:extLst>
          </p:cNvPr>
          <p:cNvSpPr>
            <a:spLocks noGrp="1"/>
          </p:cNvSpPr>
          <p:nvPr>
            <p:ph idx="1"/>
          </p:nvPr>
        </p:nvSpPr>
        <p:spPr>
          <a:xfrm>
            <a:off x="1319311" y="1487365"/>
            <a:ext cx="9553377" cy="4707392"/>
          </a:xfrm>
        </p:spPr>
        <p:txBody>
          <a:bodyPr>
            <a:normAutofit/>
          </a:bodyPr>
          <a:lstStyle/>
          <a:p>
            <a:r>
              <a:rPr lang="en-US" dirty="0">
                <a:solidFill>
                  <a:schemeClr val="accent1">
                    <a:lumMod val="75000"/>
                  </a:schemeClr>
                </a:solidFill>
                <a:latin typeface="Times New Roman" panose="02020603050405020304" pitchFamily="18" charset="0"/>
                <a:cs typeface="Times New Roman" panose="02020603050405020304" pitchFamily="18" charset="0"/>
              </a:rPr>
              <a:t>Phases of SDLC include:</a:t>
            </a:r>
          </a:p>
          <a:p>
            <a:pPr lvl="1"/>
            <a:r>
              <a:rPr lang="en-US" dirty="0">
                <a:solidFill>
                  <a:schemeClr val="accent1">
                    <a:lumMod val="75000"/>
                  </a:schemeClr>
                </a:solidFill>
                <a:latin typeface="Times New Roman" panose="02020603050405020304" pitchFamily="18" charset="0"/>
                <a:cs typeface="Times New Roman" panose="02020603050405020304" pitchFamily="18" charset="0"/>
              </a:rPr>
              <a:t>Requirements Gathering: Collecting and understanding software requirements.</a:t>
            </a:r>
          </a:p>
          <a:p>
            <a:pPr lvl="1"/>
            <a:r>
              <a:rPr lang="en-US" dirty="0">
                <a:solidFill>
                  <a:schemeClr val="accent1">
                    <a:lumMod val="75000"/>
                  </a:schemeClr>
                </a:solidFill>
                <a:latin typeface="Times New Roman" panose="02020603050405020304" pitchFamily="18" charset="0"/>
                <a:cs typeface="Times New Roman" panose="02020603050405020304" pitchFamily="18" charset="0"/>
              </a:rPr>
              <a:t>Analysis and Design: Creating a detailed system design based on requirements.</a:t>
            </a:r>
          </a:p>
          <a:p>
            <a:pPr lvl="1"/>
            <a:r>
              <a:rPr lang="en-US" dirty="0">
                <a:solidFill>
                  <a:schemeClr val="accent1">
                    <a:lumMod val="75000"/>
                  </a:schemeClr>
                </a:solidFill>
                <a:latin typeface="Times New Roman" panose="02020603050405020304" pitchFamily="18" charset="0"/>
                <a:cs typeface="Times New Roman" panose="02020603050405020304" pitchFamily="18" charset="0"/>
              </a:rPr>
              <a:t>Implementation: Developing the software based on the design.</a:t>
            </a:r>
          </a:p>
          <a:p>
            <a:pPr lvl="1"/>
            <a:r>
              <a:rPr lang="en-US" dirty="0">
                <a:solidFill>
                  <a:schemeClr val="accent1">
                    <a:lumMod val="75000"/>
                  </a:schemeClr>
                </a:solidFill>
                <a:latin typeface="Times New Roman" panose="02020603050405020304" pitchFamily="18" charset="0"/>
                <a:cs typeface="Times New Roman" panose="02020603050405020304" pitchFamily="18" charset="0"/>
              </a:rPr>
              <a:t>Testing: Verifying and validating the software to ensure it meets requirements.</a:t>
            </a:r>
          </a:p>
          <a:p>
            <a:pPr lvl="1"/>
            <a:r>
              <a:rPr lang="en-US" dirty="0">
                <a:solidFill>
                  <a:schemeClr val="accent1">
                    <a:lumMod val="75000"/>
                  </a:schemeClr>
                </a:solidFill>
                <a:latin typeface="Times New Roman" panose="02020603050405020304" pitchFamily="18" charset="0"/>
                <a:cs typeface="Times New Roman" panose="02020603050405020304" pitchFamily="18" charset="0"/>
              </a:rPr>
              <a:t>Deployment: Releasing the software for end-users to use.</a:t>
            </a:r>
          </a:p>
          <a:p>
            <a:pPr lvl="1"/>
            <a:r>
              <a:rPr lang="en-US" dirty="0">
                <a:solidFill>
                  <a:schemeClr val="accent1">
                    <a:lumMod val="75000"/>
                  </a:schemeClr>
                </a:solidFill>
                <a:latin typeface="Times New Roman" panose="02020603050405020304" pitchFamily="18" charset="0"/>
                <a:cs typeface="Times New Roman" panose="02020603050405020304" pitchFamily="18" charset="0"/>
              </a:rPr>
              <a:t>Maintenance: Providing ongoing support, bug fixing, and updates after deployment.</a:t>
            </a:r>
          </a:p>
          <a:p>
            <a:endParaRPr lang="en-US" dirty="0"/>
          </a:p>
        </p:txBody>
      </p:sp>
      <p:pic>
        <p:nvPicPr>
          <p:cNvPr id="4" name="Picture 3">
            <a:extLst>
              <a:ext uri="{FF2B5EF4-FFF2-40B4-BE49-F238E27FC236}">
                <a16:creationId xmlns:a16="http://schemas.microsoft.com/office/drawing/2014/main" id="{E64F70D3-4432-96B7-6A64-DD907A1FF1FF}"/>
              </a:ext>
            </a:extLst>
          </p:cNvPr>
          <p:cNvPicPr>
            <a:picLocks noChangeAspect="1"/>
          </p:cNvPicPr>
          <p:nvPr/>
        </p:nvPicPr>
        <p:blipFill rotWithShape="1">
          <a:blip r:embed="rId2"/>
          <a:srcRect l="25568" r="22483" b="2"/>
          <a:stretch/>
        </p:blipFill>
        <p:spPr>
          <a:xfrm rot="3281820">
            <a:off x="9088023" y="3888001"/>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20567147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3538</TotalTime>
  <Words>1777</Words>
  <Application>Microsoft Macintosh PowerPoint</Application>
  <PresentationFormat>Widescreen</PresentationFormat>
  <Paragraphs>119</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Times New Roman</vt:lpstr>
      <vt:lpstr>Office Theme</vt:lpstr>
      <vt:lpstr>PowerPoint Presentation</vt:lpstr>
      <vt:lpstr>Meet the Scrum-Agile Team:</vt:lpstr>
      <vt:lpstr>Product Owner</vt:lpstr>
      <vt:lpstr>Scrum Master</vt:lpstr>
      <vt:lpstr>Developer</vt:lpstr>
      <vt:lpstr>Tester</vt:lpstr>
      <vt:lpstr>SDLC</vt:lpstr>
      <vt:lpstr>What is SDLC?</vt:lpstr>
      <vt:lpstr>SDLC Phases</vt:lpstr>
      <vt:lpstr>Why are the SDLC phases important and what is their impact?</vt:lpstr>
      <vt:lpstr>PowerPoint Presentation</vt:lpstr>
      <vt:lpstr>PowerPoint Presentation</vt:lpstr>
      <vt:lpstr>PowerPoint Presentation</vt:lpstr>
      <vt:lpstr>Waterfall           vs.                 Agile</vt:lpstr>
      <vt:lpstr>Waterfall or Agile?</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Guzman, Veronica</dc:creator>
  <cp:lastModifiedBy>Guzman, Veronica</cp:lastModifiedBy>
  <cp:revision>2</cp:revision>
  <dcterms:created xsi:type="dcterms:W3CDTF">2023-08-06T17:05:33Z</dcterms:created>
  <dcterms:modified xsi:type="dcterms:W3CDTF">2023-08-09T04:04:31Z</dcterms:modified>
</cp:coreProperties>
</file>