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8" r:id="rId3"/>
    <p:sldId id="265" r:id="rId4"/>
    <p:sldId id="257" r:id="rId5"/>
    <p:sldId id="259" r:id="rId6"/>
    <p:sldId id="266" r:id="rId7"/>
    <p:sldId id="260" r:id="rId8"/>
    <p:sldId id="268" r:id="rId9"/>
    <p:sldId id="261" r:id="rId10"/>
    <p:sldId id="267" r:id="rId11"/>
    <p:sldId id="262" r:id="rId1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Garamond" panose="02020404030301010803" pitchFamily="18" charset="0"/>
      <p:regular r:id="rId18"/>
      <p:bold r:id="rId19"/>
      <p:italic r:id="rId20"/>
    </p:embeddedFont>
    <p:embeddedFont>
      <p:font typeface="Oswald" panose="00000500000000000000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3DE4A-62A1-4CA4-A29F-B92D84C7105B}" v="2" dt="2024-09-16T08:22:55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7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450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fe03be4c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fe03be4c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fe03be4c4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g2ffe03be4c4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ffe03be4c4_1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fe03be4c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g2ffe03be4c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ffe03be4c4_1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fe03be4c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g2ffe03be4c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ffe03be4c4_1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fe03be4c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g2ffe03be4c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ffe03be4c4_1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fe03be4c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g2ffe03be4c4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ffe03be4c4_1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fe03be4c4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g2ffe03be4c4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ffe03be4c4_1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685455" y="-1406723"/>
            <a:ext cx="377309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ronicaPhiloVimal/ai-starter-kit/tree/main/financial_assista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rive.google.com/file/d/1V06FLmS-5ejs93wmxc5ADA6z1JPI7Wm7/view?usp=shar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698326" y="167742"/>
            <a:ext cx="6858000" cy="1155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460139" y="2571750"/>
            <a:ext cx="6969360" cy="171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IN" sz="2800" b="1" i="0" dirty="0">
                <a:solidFill>
                  <a:srgbClr val="EE76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Financial Plan Assistant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306458" y="3846286"/>
            <a:ext cx="2638462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Veronica Philo </a:t>
            </a:r>
            <a:r>
              <a:rPr lang="en-IN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Vimal.J</a:t>
            </a:r>
            <a:endParaRPr lang="en-IN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Financial_assistant</a:t>
            </a:r>
            <a:endParaRPr lang="en-IN"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Mr.Sonu</a:t>
            </a: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Babu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6548" y="167742"/>
            <a:ext cx="7546931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1525B9"/>
                </a:solidFill>
                <a:latin typeface="Cambria" pitchFamily="18" charset="0"/>
              </a:rPr>
              <a:t>National Engineering College, </a:t>
            </a:r>
            <a:r>
              <a:rPr lang="en-IN" sz="2000" b="1" dirty="0">
                <a:solidFill>
                  <a:srgbClr val="1525B9"/>
                </a:solidFill>
                <a:latin typeface="Cambria" pitchFamily="18" charset="0"/>
              </a:rPr>
              <a:t>K.R. Nagar, Kovilpatti – 628 503</a:t>
            </a:r>
            <a:br>
              <a:rPr lang="en-US" b="1" dirty="0">
                <a:solidFill>
                  <a:srgbClr val="1525B9"/>
                </a:solidFill>
                <a:latin typeface="Cambria" pitchFamily="18" charset="0"/>
              </a:rPr>
            </a:br>
            <a:r>
              <a:rPr lang="en-US" b="1" i="1" dirty="0">
                <a:solidFill>
                  <a:srgbClr val="C00000"/>
                </a:solidFill>
                <a:latin typeface="Cambria" pitchFamily="18" charset="0"/>
              </a:rPr>
              <a:t>(An Autonomous Institution,  Affiliated to Anna University, Chennai)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2B0BB5"/>
                </a:solidFill>
                <a:latin typeface="Cambria" pitchFamily="18" charset="0"/>
                <a:ea typeface="Cambria" pitchFamily="18" charset="0"/>
              </a:rPr>
              <a:t>Department of Artificial Intelligence and Data Science</a:t>
            </a:r>
          </a:p>
          <a:p>
            <a:pPr algn="ctr">
              <a:lnSpc>
                <a:spcPct val="150000"/>
              </a:lnSpc>
            </a:pPr>
            <a:r>
              <a:rPr lang="en" sz="2800" b="1" dirty="0">
                <a:solidFill>
                  <a:schemeClr val="dk2"/>
                </a:solidFill>
                <a:latin typeface="Garamond" pitchFamily="18" charset="0"/>
                <a:ea typeface="Garamond"/>
                <a:cs typeface="Garamond"/>
                <a:sym typeface="Garamond"/>
              </a:rPr>
              <a:t>DigitalT3 Hackathon</a:t>
            </a:r>
            <a:endParaRPr lang="en-US" sz="2800" b="1" dirty="0">
              <a:solidFill>
                <a:srgbClr val="2B0BB5"/>
              </a:solidFill>
              <a:latin typeface="Garamond" pitchFamily="18" charset="0"/>
              <a:ea typeface="Cambria" pitchFamily="18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Cambria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C436-86BE-67B6-D80C-1EF9DAD0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A7857-1312-79A6-E070-DBE77316C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Market Models: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AI models that simulate future market conditions based on historical data, helping users prepare for potential market fluctuations.</a:t>
            </a:r>
          </a:p>
          <a:p>
            <a:pPr marL="1397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AI for Real-Time Advice: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AI with a conversational interface, allowing users to ask financial questions and receive immediate, AI-driven advice.</a:t>
            </a:r>
          </a:p>
          <a:p>
            <a:pPr marL="1397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Financial Report Customization: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users to create fully customized financial reports tailored to specific goals or preferences, generated in real time by the AI.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4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11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572850" y="218033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cs typeface="Times New Roman"/>
                <a:sym typeface="Times New Roman"/>
              </a:rPr>
              <a:t>Problem Statement of starter kit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BF2F3-3D6D-8306-82AF-44C62B5E9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6566" y="224751"/>
            <a:ext cx="7170234" cy="3773091"/>
          </a:xfrm>
        </p:spPr>
        <p:txBody>
          <a:bodyPr/>
          <a:lstStyle/>
          <a:p>
            <a:pPr marL="13970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by Individual Investors</a:t>
            </a:r>
          </a:p>
          <a:p>
            <a:pPr marL="1397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Personalized Financial Guidance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Many individuals struggle to receive tailored financial advice that aligns with their specific goals, risk tolerance, and financial situation.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Investment Choices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Navigating the vast array of investment options, market conditions, and economic trends can overwhelm most investors.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Financial Planning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Planning for long-term goals, such as retirement, without real-time insights and updates is often difficult.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6C539B-84BA-81BF-D1D1-B575A1418C8E}"/>
              </a:ext>
            </a:extLst>
          </p:cNvPr>
          <p:cNvSpPr txBox="1"/>
          <p:nvPr/>
        </p:nvSpPr>
        <p:spPr>
          <a:xfrm>
            <a:off x="4114800" y="21112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14DD-DFCB-C7E1-DE3D-B2CA5DFD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3465"/>
            <a:ext cx="8229600" cy="85725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Problem is Important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C768F-4895-1E6E-30BF-7A4175F40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76944"/>
            <a:ext cx="8229600" cy="377309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Well-Being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Poor investment decisions can lead to financial instability and prevent individuals from achieving their long-term goals.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Volatility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Without proper advice, individuals may make impulsive decisions during market fluctuations, risking significant losses.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to Expertise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Many can't afford professional financial advisors, leaving them to navigate their finances without guidance.</a:t>
            </a:r>
          </a:p>
          <a:p>
            <a:pPr marL="1397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6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576854" y="31061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        Need of Problem/Use cases/Applications</a:t>
            </a:r>
            <a:endParaRPr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4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344712E-0411-1B54-97AE-619A7B954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16038" y="1424262"/>
            <a:ext cx="7370762" cy="263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Financial Planning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Providing tailored solutions that adapt to the user’s changing financial profile and market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Goal-Oriented Investment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Helping individuals set clear financial goals and creating actionable plans to achieve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Insights &amp; Predictions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Offering real-time market data and future projections to inform investment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Innovation of model developed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94D3BF-E902-92B5-CD45-28AFABE7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8937" y="667805"/>
            <a:ext cx="7415561" cy="3635617"/>
          </a:xfrm>
        </p:spPr>
        <p:txBody>
          <a:bodyPr/>
          <a:lstStyle/>
          <a:p>
            <a:pPr marL="13970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the Solution Matters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Financial Planning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 cost-effective alternative to traditional financial advisors, making financial guidance accessible to a broader population.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Decision-Making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Helps individuals make smarter, data-backed decisions by providing real-time, personalized financial insights.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and Control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Empowers users with a greater understanding of their financial health, helping them feel more confident in managing their investments and future planning.</a:t>
            </a:r>
          </a:p>
          <a:p>
            <a:pPr marL="1397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164" name="Google Shape;164;p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ECD7-536F-72BF-9D5A-8E31BBA0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it Will Make in Society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A27C-AF26-33DB-CD0A-8EDAE768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19067"/>
            <a:ext cx="8229600" cy="3773091"/>
          </a:xfrm>
        </p:spPr>
        <p:txBody>
          <a:bodyPr/>
          <a:lstStyle/>
          <a:p>
            <a:pPr marL="422910" marR="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swald" panose="00000500000000000000" pitchFamily="2" charset="0"/>
                <a:cs typeface="Times New Roman" panose="02020603050405020304" pitchFamily="18" charset="0"/>
              </a:rPr>
              <a:t>Financial Inclusion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swald" panose="00000500000000000000" pitchFamily="2" charset="0"/>
                <a:cs typeface="Times New Roman" panose="02020603050405020304" pitchFamily="18" charset="0"/>
              </a:rPr>
              <a:t>: Extends personalized financial planning to underserved communities who may lack access to professional financial advice.</a:t>
            </a:r>
          </a:p>
          <a:p>
            <a:pPr marL="422910" marR="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910" marR="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swald" panose="00000500000000000000" pitchFamily="2" charset="0"/>
                <a:cs typeface="Times New Roman" panose="02020603050405020304" pitchFamily="18" charset="0"/>
              </a:rPr>
              <a:t>Bridging the Knowledge Gap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swald" panose="00000500000000000000" pitchFamily="2" charset="0"/>
                <a:cs typeface="Times New Roman" panose="02020603050405020304" pitchFamily="18" charset="0"/>
              </a:rPr>
              <a:t>: Educates users on financial concepts through clear, AI-generated insights, helping reduce the knowledge disparity in personal finance.</a:t>
            </a:r>
          </a:p>
          <a:p>
            <a:pPr marL="422910" marR="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910" marR="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swald" panose="00000500000000000000" pitchFamily="2" charset="0"/>
                <a:cs typeface="Times New Roman" panose="02020603050405020304" pitchFamily="18" charset="0"/>
              </a:rPr>
              <a:t>Enhanced Financial Security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Oswald" panose="00000500000000000000" pitchFamily="2" charset="0"/>
                <a:cs typeface="Times New Roman" panose="02020603050405020304" pitchFamily="18" charset="0"/>
              </a:rPr>
              <a:t>: Leads to better financial outcomes by enabling individuals to create and follow structured, goal-based financial plans, improving long-term financial well-being.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91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Prototype/Model Developed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F51CB-AD08-B6EC-B288-BCD5D1A7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0139" y="701817"/>
            <a:ext cx="7107007" cy="4064255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Personalization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Tailors financial plans based on individual user profiles and dynamically adjusts to market changes using advanced AI models like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SambaNova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Integration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Continuously updates with live stock market and financial data, offering users the latest investment insights and recommendations.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uses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an intuitive interface that simplifies complex financial data into actionable insights for users of all expertise levels.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 LINK:</a:t>
            </a:r>
          </a:p>
          <a:p>
            <a:pPr marL="139700" indent="0"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https://github.com/VeronicaPhiloVimal/ai-starter-kit/tree/main/financial_assistant"/>
              </a:rPr>
              <a:t>https://github.com/VeronicaPhiloVimal/ai-starter-kit/tree/main/financial_assistant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VIDEO LINK:</a:t>
            </a:r>
          </a:p>
          <a:p>
            <a:pPr marL="139700" indent="0">
              <a:buNone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https://drive.google.com/file/d/1V06FLmS-5ejs93wmxc5ADA6z1JPI7Wm7/view?usp=sharing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-1" y="1548691"/>
            <a:ext cx="91440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chemeClr val="dk2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145B573-1361-F7ED-F84C-BF972F61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Financial Plan Assistant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application integrates AI, particularly SambaNova and other LLMs, to generate personalized financial reports and investment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17B99A-7215-6AF9-C88D-446818263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886987"/>
              </p:ext>
            </p:extLst>
          </p:nvPr>
        </p:nvGraphicFramePr>
        <p:xfrm>
          <a:off x="0" y="-853440"/>
          <a:ext cx="9144000" cy="765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0717253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1811722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60735709"/>
                    </a:ext>
                  </a:extLst>
                </a:gridCol>
              </a:tblGrid>
              <a:tr h="7656576">
                <a:tc>
                  <a:txBody>
                    <a:bodyPr/>
                    <a:lstStyle/>
                    <a:p>
                      <a:r>
                        <a:rPr lang="en-US" sz="2000" b="1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 Technologies</a:t>
                      </a:r>
                    </a:p>
                    <a:p>
                      <a:endParaRPr lang="en-US" sz="2000" b="1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Streamlit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the web app's interactive user interface.</a:t>
                      </a:r>
                    </a:p>
                    <a:p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streamlit_extras.stylable_container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Adding custom CSS styles and container functionality.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800" b="1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Used</a:t>
                      </a:r>
                    </a:p>
                    <a:p>
                      <a:endParaRPr lang="en-IN" sz="1800" b="1" u="sng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SambaNova</a:t>
                      </a: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API: Accessing AI models and processing financial data.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 Technologies</a:t>
                      </a:r>
                    </a:p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 used for backend logic and application development.</a:t>
                      </a:r>
                    </a:p>
                    <a:p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Weave: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with Weave for experiment tracking and logging.</a:t>
                      </a:r>
                    </a:p>
                    <a:p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YAML: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Loading configuration settings from YAML files.</a:t>
                      </a:r>
                    </a:p>
                    <a:p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Libraries:</a:t>
                      </a:r>
                    </a:p>
                    <a:p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1"/>
                      <a:r>
                        <a:rPr lang="en-US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file system interactions.</a:t>
                      </a:r>
                    </a:p>
                    <a:p>
                      <a:pPr lvl="1"/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1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sys: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system operations.</a:t>
                      </a:r>
                    </a:p>
                    <a:p>
                      <a:pPr lvl="1"/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1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datetime: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handling date and time.</a:t>
                      </a:r>
                    </a:p>
                    <a:p>
                      <a:pPr lvl="1"/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1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time: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time-related functions.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u="sng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Modules:</a:t>
                      </a:r>
                    </a:p>
                    <a:p>
                      <a:r>
                        <a:rPr lang="en-IN" sz="1600" b="1" dirty="0" err="1"/>
                        <a:t>get_logger</a:t>
                      </a:r>
                      <a:r>
                        <a:rPr lang="en-IN" sz="1600" b="1" dirty="0"/>
                        <a:t>: </a:t>
                      </a:r>
                      <a:r>
                        <a:rPr lang="en-IN" sz="1600" b="0" dirty="0"/>
                        <a:t>Custom logging setup for the application.</a:t>
                      </a:r>
                    </a:p>
                    <a:p>
                      <a:endParaRPr lang="en-IN" sz="1600" b="0" dirty="0"/>
                    </a:p>
                    <a:p>
                      <a:r>
                        <a:rPr lang="en-IN" sz="1600" b="1" dirty="0" err="1"/>
                        <a:t>generate_user_profile</a:t>
                      </a:r>
                      <a:r>
                        <a:rPr lang="en-IN" sz="1600" b="1" dirty="0"/>
                        <a:t>: </a:t>
                      </a:r>
                      <a:r>
                        <a:rPr lang="en-IN" sz="1600" b="0" dirty="0"/>
                        <a:t>Generating a personalized financial profile.</a:t>
                      </a:r>
                    </a:p>
                    <a:p>
                      <a:endParaRPr lang="en-IN" sz="1600" b="0" dirty="0"/>
                    </a:p>
                    <a:p>
                      <a:r>
                        <a:rPr lang="en-IN" sz="1600" b="1" dirty="0" err="1"/>
                        <a:t>generate_goal_based_plan</a:t>
                      </a:r>
                      <a:r>
                        <a:rPr lang="en-IN" sz="1600" b="0" dirty="0"/>
                        <a:t>: Creating goal-based financial</a:t>
                      </a:r>
                    </a:p>
                    <a:p>
                      <a:r>
                        <a:rPr lang="en-IN" sz="1600" b="0" dirty="0"/>
                        <a:t> </a:t>
                      </a:r>
                      <a:r>
                        <a:rPr lang="en-IN" sz="1600" b="1" dirty="0"/>
                        <a:t>plans.</a:t>
                      </a:r>
                    </a:p>
                    <a:p>
                      <a:endParaRPr lang="en-IN" sz="1600" b="1" dirty="0"/>
                    </a:p>
                    <a:p>
                      <a:r>
                        <a:rPr lang="en-IN" sz="1600" b="1" dirty="0" err="1"/>
                        <a:t>get_market_insights</a:t>
                      </a:r>
                      <a:r>
                        <a:rPr lang="en-IN" sz="1600" b="1" dirty="0"/>
                        <a:t>: </a:t>
                      </a:r>
                      <a:r>
                        <a:rPr lang="en-IN" sz="1600" b="0" dirty="0"/>
                        <a:t>Retrieving market and investment </a:t>
                      </a:r>
                      <a:r>
                        <a:rPr lang="en-IN" sz="1600" b="1" dirty="0" err="1"/>
                        <a:t>insights.get_investment_recommendations</a:t>
                      </a:r>
                      <a:r>
                        <a:rPr lang="en-IN" sz="1600" b="1" dirty="0"/>
                        <a:t>: </a:t>
                      </a:r>
                      <a:r>
                        <a:rPr lang="en-IN" sz="1600" b="0" dirty="0"/>
                        <a:t>Generating investment recommendations</a:t>
                      </a:r>
                    </a:p>
                    <a:p>
                      <a:endParaRPr lang="en-IN" sz="1600" b="1" dirty="0"/>
                    </a:p>
                    <a:p>
                      <a:r>
                        <a:rPr lang="en-IN" sz="1600" b="1" dirty="0"/>
                        <a:t>.</a:t>
                      </a:r>
                      <a:r>
                        <a:rPr lang="en-IN" sz="1600" b="1" dirty="0" err="1"/>
                        <a:t>get_stock_data_analysis</a:t>
                      </a:r>
                      <a:r>
                        <a:rPr lang="en-IN" sz="1600" b="1" dirty="0"/>
                        <a:t>:</a:t>
                      </a:r>
                      <a:r>
                        <a:rPr lang="en-IN" sz="1600" b="0" dirty="0"/>
                        <a:t> </a:t>
                      </a:r>
                      <a:r>
                        <a:rPr lang="en-IN" sz="1600" b="0" dirty="0" err="1"/>
                        <a:t>Analyzing</a:t>
                      </a:r>
                      <a:r>
                        <a:rPr lang="en-IN" sz="1600" b="0" dirty="0"/>
                        <a:t> stock data.</a:t>
                      </a:r>
                    </a:p>
                    <a:p>
                      <a:endParaRPr lang="en-IN" sz="1600" b="0" dirty="0"/>
                    </a:p>
                    <a:p>
                      <a:r>
                        <a:rPr lang="en-IN" sz="1600" b="1" dirty="0" err="1"/>
                        <a:t>get_stock_database</a:t>
                      </a:r>
                      <a:r>
                        <a:rPr lang="en-IN" sz="1600" b="1" dirty="0"/>
                        <a:t>: </a:t>
                      </a:r>
                      <a:r>
                        <a:rPr lang="en-IN" sz="1600" b="0" dirty="0"/>
                        <a:t>Accessing and managing stock database.</a:t>
                      </a:r>
                      <a:endParaRPr lang="en-IN" sz="1600" b="0" u="sng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726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4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898842" y="-35719"/>
            <a:ext cx="778795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871278D-4998-98ED-2868-9D87CC748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69140"/>
            <a:ext cx="8229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What’s Next for the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AI Capabilities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Future updates will incorporate advanced machine learning models to improve the accuracy and personalization of financial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Expanded Data 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project will integrate additional financial data like commodities, bonds, and real estate, making the solution more comprehensive.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Involvement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We invite developers, financial professionals, and users to contribute through feedback, model improvements, and data validation, helping to refine and expand the platform</a:t>
            </a:r>
          </a:p>
        </p:txBody>
      </p:sp>
      <p:sp>
        <p:nvSpPr>
          <p:cNvPr id="186" name="Google Shape;186;p3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9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15558" y="139220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960</Words>
  <Application>Microsoft Office PowerPoint</Application>
  <PresentationFormat>On-screen Show (16:9)</PresentationFormat>
  <Paragraphs>116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Times New Roman</vt:lpstr>
      <vt:lpstr>Oswald</vt:lpstr>
      <vt:lpstr>Cambria</vt:lpstr>
      <vt:lpstr>Garamond</vt:lpstr>
      <vt:lpstr>Arial</vt:lpstr>
      <vt:lpstr>Calibri</vt:lpstr>
      <vt:lpstr>Office Theme</vt:lpstr>
      <vt:lpstr>PowerPoint Presentation</vt:lpstr>
      <vt:lpstr>Problem Statement of starter kit</vt:lpstr>
      <vt:lpstr>Why This Problem is Important </vt:lpstr>
      <vt:lpstr>        Need of Problem/Use cases/Applications</vt:lpstr>
      <vt:lpstr>Innovation of model developed</vt:lpstr>
      <vt:lpstr>Difference it Will Make in Society</vt:lpstr>
      <vt:lpstr>Prototype/Model Developed</vt:lpstr>
      <vt:lpstr>PowerPoint Presentation</vt:lpstr>
      <vt:lpstr>Future Work</vt:lpstr>
      <vt:lpstr>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DigitalT3 Hackathon</dc:title>
  <dc:creator>Admin</dc:creator>
  <cp:lastModifiedBy>Veronica Vimal</cp:lastModifiedBy>
  <cp:revision>17</cp:revision>
  <dcterms:modified xsi:type="dcterms:W3CDTF">2024-09-16T10:21:21Z</dcterms:modified>
</cp:coreProperties>
</file>