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>
        <p:scale>
          <a:sx n="125" d="100"/>
          <a:sy n="125" d="100"/>
        </p:scale>
        <p:origin x="-7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E9C0E-7E1E-41EB-8B0C-1A5873A206DC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E39B73-E605-4BB5-B056-7E384A2B2982}">
      <dgm:prSet/>
      <dgm:spPr/>
      <dgm:t>
        <a:bodyPr/>
        <a:lstStyle/>
        <a:p>
          <a:r>
            <a:rPr lang="it-IT" dirty="0"/>
            <a:t>Data reading and </a:t>
          </a:r>
          <a:r>
            <a:rPr lang="it-IT" dirty="0" err="1"/>
            <a:t>preprocessing</a:t>
          </a:r>
          <a:endParaRPr lang="en-US" dirty="0"/>
        </a:p>
      </dgm:t>
    </dgm:pt>
    <dgm:pt modelId="{3CC7DAA5-2302-4703-912A-3BE6A2E309D4}" type="parTrans" cxnId="{2C3BC4D6-9672-4428-AF68-6B951E93B166}">
      <dgm:prSet/>
      <dgm:spPr/>
      <dgm:t>
        <a:bodyPr/>
        <a:lstStyle/>
        <a:p>
          <a:endParaRPr lang="en-US"/>
        </a:p>
      </dgm:t>
    </dgm:pt>
    <dgm:pt modelId="{BA385A18-4FF0-48C8-AA1B-C6830FF8A770}" type="sibTrans" cxnId="{2C3BC4D6-9672-4428-AF68-6B951E93B166}">
      <dgm:prSet/>
      <dgm:spPr/>
      <dgm:t>
        <a:bodyPr/>
        <a:lstStyle/>
        <a:p>
          <a:endParaRPr lang="en-US"/>
        </a:p>
      </dgm:t>
    </dgm:pt>
    <dgm:pt modelId="{716E34C3-2DB7-4C10-B117-46286C9077C2}">
      <dgm:prSet/>
      <dgm:spPr/>
      <dgm:t>
        <a:bodyPr/>
        <a:lstStyle/>
        <a:p>
          <a:r>
            <a:rPr lang="it-IT"/>
            <a:t>CNN network using different layers</a:t>
          </a:r>
          <a:endParaRPr lang="en-US"/>
        </a:p>
      </dgm:t>
    </dgm:pt>
    <dgm:pt modelId="{148D9EAE-9B08-49E7-ABDD-9C587E24AAA3}" type="parTrans" cxnId="{7790AE37-E8FC-463F-9D4F-60860654F528}">
      <dgm:prSet/>
      <dgm:spPr/>
      <dgm:t>
        <a:bodyPr/>
        <a:lstStyle/>
        <a:p>
          <a:endParaRPr lang="en-US"/>
        </a:p>
      </dgm:t>
    </dgm:pt>
    <dgm:pt modelId="{107B9BA1-E31A-4E91-94B3-E85869D92158}" type="sibTrans" cxnId="{7790AE37-E8FC-463F-9D4F-60860654F528}">
      <dgm:prSet/>
      <dgm:spPr/>
      <dgm:t>
        <a:bodyPr/>
        <a:lstStyle/>
        <a:p>
          <a:endParaRPr lang="en-US"/>
        </a:p>
      </dgm:t>
    </dgm:pt>
    <dgm:pt modelId="{A6970332-102C-4AE7-A7AC-453AB96AFDA7}">
      <dgm:prSet/>
      <dgm:spPr/>
      <dgm:t>
        <a:bodyPr/>
        <a:lstStyle/>
        <a:p>
          <a:r>
            <a:rPr lang="it-IT"/>
            <a:t>Traning CNN with our dataset and saving best model based on testing accuracy</a:t>
          </a:r>
          <a:endParaRPr lang="en-US"/>
        </a:p>
      </dgm:t>
    </dgm:pt>
    <dgm:pt modelId="{CCF30623-49DC-4A2F-8E3F-17A90136A4E5}" type="parTrans" cxnId="{DF9BE473-611F-489A-8F16-3FA40ECED94C}">
      <dgm:prSet/>
      <dgm:spPr/>
      <dgm:t>
        <a:bodyPr/>
        <a:lstStyle/>
        <a:p>
          <a:endParaRPr lang="en-US"/>
        </a:p>
      </dgm:t>
    </dgm:pt>
    <dgm:pt modelId="{27F70140-E38C-456B-93D1-B8A138718C85}" type="sibTrans" cxnId="{DF9BE473-611F-489A-8F16-3FA40ECED94C}">
      <dgm:prSet/>
      <dgm:spPr/>
      <dgm:t>
        <a:bodyPr/>
        <a:lstStyle/>
        <a:p>
          <a:endParaRPr lang="en-US"/>
        </a:p>
      </dgm:t>
    </dgm:pt>
    <dgm:pt modelId="{1C426DDC-11E2-4E94-B3B8-D8BC607D4E25}" type="pres">
      <dgm:prSet presAssocID="{CF0E9C0E-7E1E-41EB-8B0C-1A5873A206DC}" presName="vert0" presStyleCnt="0">
        <dgm:presLayoutVars>
          <dgm:dir/>
          <dgm:animOne val="branch"/>
          <dgm:animLvl val="lvl"/>
        </dgm:presLayoutVars>
      </dgm:prSet>
      <dgm:spPr/>
    </dgm:pt>
    <dgm:pt modelId="{26D2FB97-7C6E-4CDE-846B-B28C4A6768F5}" type="pres">
      <dgm:prSet presAssocID="{D0E39B73-E605-4BB5-B056-7E384A2B2982}" presName="thickLine" presStyleLbl="alignNode1" presStyleIdx="0" presStyleCnt="3"/>
      <dgm:spPr/>
    </dgm:pt>
    <dgm:pt modelId="{34A1AA27-C766-40FC-966C-6CBA8E7129BF}" type="pres">
      <dgm:prSet presAssocID="{D0E39B73-E605-4BB5-B056-7E384A2B2982}" presName="horz1" presStyleCnt="0"/>
      <dgm:spPr/>
    </dgm:pt>
    <dgm:pt modelId="{CD7D494C-12C0-43C9-82E4-86CE2F2F1FFE}" type="pres">
      <dgm:prSet presAssocID="{D0E39B73-E605-4BB5-B056-7E384A2B2982}" presName="tx1" presStyleLbl="revTx" presStyleIdx="0" presStyleCnt="3"/>
      <dgm:spPr/>
    </dgm:pt>
    <dgm:pt modelId="{17422958-7107-47E0-8D40-391668492488}" type="pres">
      <dgm:prSet presAssocID="{D0E39B73-E605-4BB5-B056-7E384A2B2982}" presName="vert1" presStyleCnt="0"/>
      <dgm:spPr/>
    </dgm:pt>
    <dgm:pt modelId="{5517E4C0-6401-4D3A-850D-C43490E7B0FC}" type="pres">
      <dgm:prSet presAssocID="{716E34C3-2DB7-4C10-B117-46286C9077C2}" presName="thickLine" presStyleLbl="alignNode1" presStyleIdx="1" presStyleCnt="3"/>
      <dgm:spPr/>
    </dgm:pt>
    <dgm:pt modelId="{67BFA4D0-CDF7-48F7-8027-600AC293E524}" type="pres">
      <dgm:prSet presAssocID="{716E34C3-2DB7-4C10-B117-46286C9077C2}" presName="horz1" presStyleCnt="0"/>
      <dgm:spPr/>
    </dgm:pt>
    <dgm:pt modelId="{AAB943C5-B8A6-4F86-A98F-867D3C2E5911}" type="pres">
      <dgm:prSet presAssocID="{716E34C3-2DB7-4C10-B117-46286C9077C2}" presName="tx1" presStyleLbl="revTx" presStyleIdx="1" presStyleCnt="3"/>
      <dgm:spPr/>
    </dgm:pt>
    <dgm:pt modelId="{A09BEEEC-E4F2-4C67-AF2C-9B7E11FC2B25}" type="pres">
      <dgm:prSet presAssocID="{716E34C3-2DB7-4C10-B117-46286C9077C2}" presName="vert1" presStyleCnt="0"/>
      <dgm:spPr/>
    </dgm:pt>
    <dgm:pt modelId="{B4FFAC74-64E6-4065-9FD7-9A386B1F27F3}" type="pres">
      <dgm:prSet presAssocID="{A6970332-102C-4AE7-A7AC-453AB96AFDA7}" presName="thickLine" presStyleLbl="alignNode1" presStyleIdx="2" presStyleCnt="3"/>
      <dgm:spPr/>
    </dgm:pt>
    <dgm:pt modelId="{D26AFDB2-B838-4AAA-A407-3FB6C77B970E}" type="pres">
      <dgm:prSet presAssocID="{A6970332-102C-4AE7-A7AC-453AB96AFDA7}" presName="horz1" presStyleCnt="0"/>
      <dgm:spPr/>
    </dgm:pt>
    <dgm:pt modelId="{B18EA58C-7D2E-4C6B-97AE-0CAB20E4752E}" type="pres">
      <dgm:prSet presAssocID="{A6970332-102C-4AE7-A7AC-453AB96AFDA7}" presName="tx1" presStyleLbl="revTx" presStyleIdx="2" presStyleCnt="3"/>
      <dgm:spPr/>
    </dgm:pt>
    <dgm:pt modelId="{F03B1D2B-2245-47C0-97D6-60455D8D4B4D}" type="pres">
      <dgm:prSet presAssocID="{A6970332-102C-4AE7-A7AC-453AB96AFDA7}" presName="vert1" presStyleCnt="0"/>
      <dgm:spPr/>
    </dgm:pt>
  </dgm:ptLst>
  <dgm:cxnLst>
    <dgm:cxn modelId="{84EF5E1D-3818-4499-9578-98785AD8AC97}" type="presOf" srcId="{A6970332-102C-4AE7-A7AC-453AB96AFDA7}" destId="{B18EA58C-7D2E-4C6B-97AE-0CAB20E4752E}" srcOrd="0" destOrd="0" presId="urn:microsoft.com/office/officeart/2008/layout/LinedList"/>
    <dgm:cxn modelId="{7790AE37-E8FC-463F-9D4F-60860654F528}" srcId="{CF0E9C0E-7E1E-41EB-8B0C-1A5873A206DC}" destId="{716E34C3-2DB7-4C10-B117-46286C9077C2}" srcOrd="1" destOrd="0" parTransId="{148D9EAE-9B08-49E7-ABDD-9C587E24AAA3}" sibTransId="{107B9BA1-E31A-4E91-94B3-E85869D92158}"/>
    <dgm:cxn modelId="{1F5A2752-66EA-4A9B-A62C-64AC779ABBA8}" type="presOf" srcId="{D0E39B73-E605-4BB5-B056-7E384A2B2982}" destId="{CD7D494C-12C0-43C9-82E4-86CE2F2F1FFE}" srcOrd="0" destOrd="0" presId="urn:microsoft.com/office/officeart/2008/layout/LinedList"/>
    <dgm:cxn modelId="{DF9BE473-611F-489A-8F16-3FA40ECED94C}" srcId="{CF0E9C0E-7E1E-41EB-8B0C-1A5873A206DC}" destId="{A6970332-102C-4AE7-A7AC-453AB96AFDA7}" srcOrd="2" destOrd="0" parTransId="{CCF30623-49DC-4A2F-8E3F-17A90136A4E5}" sibTransId="{27F70140-E38C-456B-93D1-B8A138718C85}"/>
    <dgm:cxn modelId="{2C3BC4D6-9672-4428-AF68-6B951E93B166}" srcId="{CF0E9C0E-7E1E-41EB-8B0C-1A5873A206DC}" destId="{D0E39B73-E605-4BB5-B056-7E384A2B2982}" srcOrd="0" destOrd="0" parTransId="{3CC7DAA5-2302-4703-912A-3BE6A2E309D4}" sibTransId="{BA385A18-4FF0-48C8-AA1B-C6830FF8A770}"/>
    <dgm:cxn modelId="{BAC5FBE4-CE6F-4D0A-B87F-26EFF0BAFD71}" type="presOf" srcId="{716E34C3-2DB7-4C10-B117-46286C9077C2}" destId="{AAB943C5-B8A6-4F86-A98F-867D3C2E5911}" srcOrd="0" destOrd="0" presId="urn:microsoft.com/office/officeart/2008/layout/LinedList"/>
    <dgm:cxn modelId="{F170D1F7-A2D3-45F0-BA58-1C3FFA09EFCF}" type="presOf" srcId="{CF0E9C0E-7E1E-41EB-8B0C-1A5873A206DC}" destId="{1C426DDC-11E2-4E94-B3B8-D8BC607D4E25}" srcOrd="0" destOrd="0" presId="urn:microsoft.com/office/officeart/2008/layout/LinedList"/>
    <dgm:cxn modelId="{19FF90D5-FCF0-4007-A56F-9C26466BFD9C}" type="presParOf" srcId="{1C426DDC-11E2-4E94-B3B8-D8BC607D4E25}" destId="{26D2FB97-7C6E-4CDE-846B-B28C4A6768F5}" srcOrd="0" destOrd="0" presId="urn:microsoft.com/office/officeart/2008/layout/LinedList"/>
    <dgm:cxn modelId="{0DC90431-C8D5-4B58-BC64-DE313DEEB888}" type="presParOf" srcId="{1C426DDC-11E2-4E94-B3B8-D8BC607D4E25}" destId="{34A1AA27-C766-40FC-966C-6CBA8E7129BF}" srcOrd="1" destOrd="0" presId="urn:microsoft.com/office/officeart/2008/layout/LinedList"/>
    <dgm:cxn modelId="{F5660AE4-7923-4691-9F74-2D6108829FB6}" type="presParOf" srcId="{34A1AA27-C766-40FC-966C-6CBA8E7129BF}" destId="{CD7D494C-12C0-43C9-82E4-86CE2F2F1FFE}" srcOrd="0" destOrd="0" presId="urn:microsoft.com/office/officeart/2008/layout/LinedList"/>
    <dgm:cxn modelId="{3DCDA047-82A8-4066-86DF-DA0D979666DB}" type="presParOf" srcId="{34A1AA27-C766-40FC-966C-6CBA8E7129BF}" destId="{17422958-7107-47E0-8D40-391668492488}" srcOrd="1" destOrd="0" presId="urn:microsoft.com/office/officeart/2008/layout/LinedList"/>
    <dgm:cxn modelId="{881FD8CA-8412-44E9-B3E7-651C0C582E60}" type="presParOf" srcId="{1C426DDC-11E2-4E94-B3B8-D8BC607D4E25}" destId="{5517E4C0-6401-4D3A-850D-C43490E7B0FC}" srcOrd="2" destOrd="0" presId="urn:microsoft.com/office/officeart/2008/layout/LinedList"/>
    <dgm:cxn modelId="{B1958153-862A-4DC5-9AED-1A7D68519258}" type="presParOf" srcId="{1C426DDC-11E2-4E94-B3B8-D8BC607D4E25}" destId="{67BFA4D0-CDF7-48F7-8027-600AC293E524}" srcOrd="3" destOrd="0" presId="urn:microsoft.com/office/officeart/2008/layout/LinedList"/>
    <dgm:cxn modelId="{2E1E2632-50EC-4E25-A4FC-5D7FF873B5A6}" type="presParOf" srcId="{67BFA4D0-CDF7-48F7-8027-600AC293E524}" destId="{AAB943C5-B8A6-4F86-A98F-867D3C2E5911}" srcOrd="0" destOrd="0" presId="urn:microsoft.com/office/officeart/2008/layout/LinedList"/>
    <dgm:cxn modelId="{7CD4ACBA-7B27-4528-81FB-A0E875BB51AB}" type="presParOf" srcId="{67BFA4D0-CDF7-48F7-8027-600AC293E524}" destId="{A09BEEEC-E4F2-4C67-AF2C-9B7E11FC2B25}" srcOrd="1" destOrd="0" presId="urn:microsoft.com/office/officeart/2008/layout/LinedList"/>
    <dgm:cxn modelId="{6725703D-EDD4-4AE8-9539-62419A82C2CF}" type="presParOf" srcId="{1C426DDC-11E2-4E94-B3B8-D8BC607D4E25}" destId="{B4FFAC74-64E6-4065-9FD7-9A386B1F27F3}" srcOrd="4" destOrd="0" presId="urn:microsoft.com/office/officeart/2008/layout/LinedList"/>
    <dgm:cxn modelId="{19B18673-490D-4805-B9CA-409F1A0CF52B}" type="presParOf" srcId="{1C426DDC-11E2-4E94-B3B8-D8BC607D4E25}" destId="{D26AFDB2-B838-4AAA-A407-3FB6C77B970E}" srcOrd="5" destOrd="0" presId="urn:microsoft.com/office/officeart/2008/layout/LinedList"/>
    <dgm:cxn modelId="{8D9DD58D-FF86-476F-90B1-7C9CF9A35155}" type="presParOf" srcId="{D26AFDB2-B838-4AAA-A407-3FB6C77B970E}" destId="{B18EA58C-7D2E-4C6B-97AE-0CAB20E4752E}" srcOrd="0" destOrd="0" presId="urn:microsoft.com/office/officeart/2008/layout/LinedList"/>
    <dgm:cxn modelId="{FEBAE026-FAED-49D7-90E4-77061D44EF05}" type="presParOf" srcId="{D26AFDB2-B838-4AAA-A407-3FB6C77B970E}" destId="{F03B1D2B-2245-47C0-97D6-60455D8D4B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2FB97-7C6E-4CDE-846B-B28C4A6768F5}">
      <dsp:nvSpPr>
        <dsp:cNvPr id="0" name=""/>
        <dsp:cNvSpPr/>
      </dsp:nvSpPr>
      <dsp:spPr>
        <a:xfrm>
          <a:off x="0" y="2406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7D494C-12C0-43C9-82E4-86CE2F2F1FFE}">
      <dsp:nvSpPr>
        <dsp:cNvPr id="0" name=""/>
        <dsp:cNvSpPr/>
      </dsp:nvSpPr>
      <dsp:spPr>
        <a:xfrm>
          <a:off x="0" y="2406"/>
          <a:ext cx="5607050" cy="164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Data reading and </a:t>
          </a:r>
          <a:r>
            <a:rPr lang="it-IT" sz="3400" kern="1200" dirty="0" err="1"/>
            <a:t>preprocessing</a:t>
          </a:r>
          <a:endParaRPr lang="en-US" sz="3400" kern="1200" dirty="0"/>
        </a:p>
      </dsp:txBody>
      <dsp:txXfrm>
        <a:off x="0" y="2406"/>
        <a:ext cx="5607050" cy="1640929"/>
      </dsp:txXfrm>
    </dsp:sp>
    <dsp:sp modelId="{5517E4C0-6401-4D3A-850D-C43490E7B0FC}">
      <dsp:nvSpPr>
        <dsp:cNvPr id="0" name=""/>
        <dsp:cNvSpPr/>
      </dsp:nvSpPr>
      <dsp:spPr>
        <a:xfrm>
          <a:off x="0" y="1643335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-4979090"/>
                <a:satOff val="26639"/>
                <a:lumOff val="19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979090"/>
                <a:satOff val="26639"/>
                <a:lumOff val="19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979090"/>
                <a:satOff val="26639"/>
                <a:lumOff val="19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943C5-B8A6-4F86-A98F-867D3C2E5911}">
      <dsp:nvSpPr>
        <dsp:cNvPr id="0" name=""/>
        <dsp:cNvSpPr/>
      </dsp:nvSpPr>
      <dsp:spPr>
        <a:xfrm>
          <a:off x="0" y="1643335"/>
          <a:ext cx="5607050" cy="164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CNN network using different layers</a:t>
          </a:r>
          <a:endParaRPr lang="en-US" sz="3400" kern="1200"/>
        </a:p>
      </dsp:txBody>
      <dsp:txXfrm>
        <a:off x="0" y="1643335"/>
        <a:ext cx="5607050" cy="1640929"/>
      </dsp:txXfrm>
    </dsp:sp>
    <dsp:sp modelId="{B4FFAC74-64E6-4065-9FD7-9A386B1F27F3}">
      <dsp:nvSpPr>
        <dsp:cNvPr id="0" name=""/>
        <dsp:cNvSpPr/>
      </dsp:nvSpPr>
      <dsp:spPr>
        <a:xfrm>
          <a:off x="0" y="3284264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8EA58C-7D2E-4C6B-97AE-0CAB20E4752E}">
      <dsp:nvSpPr>
        <dsp:cNvPr id="0" name=""/>
        <dsp:cNvSpPr/>
      </dsp:nvSpPr>
      <dsp:spPr>
        <a:xfrm>
          <a:off x="0" y="3284264"/>
          <a:ext cx="5607050" cy="164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Traning CNN with our dataset and saving best model based on testing accuracy</a:t>
          </a:r>
          <a:endParaRPr lang="en-US" sz="3400" kern="1200"/>
        </a:p>
      </dsp:txBody>
      <dsp:txXfrm>
        <a:off x="0" y="3284264"/>
        <a:ext cx="5607050" cy="1640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B1555-FBCA-46D7-93CB-9A855126E13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DADC3-A4C6-48BB-A003-85301D40C19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2A47-ACF5-4A9B-842F-9CFFDF15558D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6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1CD0-D34A-412F-B64D-3C71B6F3F388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3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307-7AB1-4C71-BA1E-34A4ADBDDBC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8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B1B-249A-45D4-95F6-C1317430CC7B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02D7-1F34-4B66-AE13-14ED72ED41A5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38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73E4-098A-4B7B-A0A1-C23077604F3B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3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AD73-2EAD-449D-BF20-E9F813E612CE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9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2090-26F9-47F1-99DD-FE1D9638D475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0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8151-4636-4D9D-9ED2-1E88436F4793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1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2BBE-07E1-4202-B719-E21EB03C0E55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6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6E6A75F-BF47-487C-AF22-AC19924A4D96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0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7F40087-F583-4D47-AB5B-C3862ED9403B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0BE5-68EE-43E0-AC37-3216EB77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FF">
              <a:alpha val="71000"/>
            </a:srgbClr>
          </a:solidFill>
        </p:spPr>
        <p:txBody>
          <a:bodyPr/>
          <a:lstStyle/>
          <a:p>
            <a:r>
              <a:rPr lang="en-GB" dirty="0"/>
              <a:t>road sign recognition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001238-0861-4526-80BB-BA6754A4B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568772"/>
            <a:ext cx="6801612" cy="1239894"/>
          </a:xfrm>
        </p:spPr>
        <p:txBody>
          <a:bodyPr/>
          <a:lstStyle/>
          <a:p>
            <a:r>
              <a:rPr lang="it-IT" dirty="0">
                <a:solidFill>
                  <a:schemeClr val="bg2"/>
                </a:solidFill>
              </a:rPr>
              <a:t>Santello Veronica 870320</a:t>
            </a:r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01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BA0EB7-B1AA-43B1-9BA3-B6B011D0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645DE9-0FAB-4F87-8D64-A36BB13A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it-IT">
                <a:solidFill>
                  <a:srgbClr val="262626"/>
                </a:solidFill>
              </a:rPr>
              <a:t>GOAL</a:t>
            </a:r>
            <a:endParaRPr lang="en-GB">
              <a:solidFill>
                <a:srgbClr val="262626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295434-CDA2-444E-9A2A-BB1A1F85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rgbClr val="FFFFFF"/>
                </a:solidFill>
              </a:rPr>
              <a:t>The goal of this project is to test two different image recognition algorithms and evaluate the strengths and weaknesses of each.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53EDA-1A30-48B1-BF28-9986FD1D2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F4B266-6894-41F1-94B6-1814A0EF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lemento grafico 4" descr="Tiro a segno con riempimento a tinta unita">
            <a:extLst>
              <a:ext uri="{FF2B5EF4-FFF2-40B4-BE49-F238E27FC236}">
                <a16:creationId xmlns:a16="http://schemas.microsoft.com/office/drawing/2014/main" id="{3F006AAA-B62D-47E7-B0AC-3D3584EE2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5364" y="1592741"/>
            <a:ext cx="3355848" cy="3355848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42D038-7DE1-4DE4-B234-0F636D49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Segnaposto piè di pagina 5">
            <a:extLst>
              <a:ext uri="{FF2B5EF4-FFF2-40B4-BE49-F238E27FC236}">
                <a16:creationId xmlns:a16="http://schemas.microsoft.com/office/drawing/2014/main" id="{649F30EF-5123-4BA8-9E50-3C276CE9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851" y="6368922"/>
            <a:ext cx="3315749" cy="320040"/>
          </a:xfrm>
        </p:spPr>
        <p:txBody>
          <a:bodyPr/>
          <a:lstStyle/>
          <a:p>
            <a:r>
              <a:rPr lang="it-IT" dirty="0"/>
              <a:t>Università Ca’ Foscari Venezia - Santello Veronica 870320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0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04C40C-BA0D-4329-B934-7398F7AA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Training set images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911C7C2-43BE-4EF7-9724-AAB84A3F7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50768" y="1023138"/>
            <a:ext cx="5212702" cy="4811724"/>
          </a:xfrm>
          <a:prstGeom prst="rect">
            <a:avLst/>
          </a:prstGeo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AE0ADE2-6B6B-43EC-855C-072A76D3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Segnaposto piè di pagina 5">
            <a:extLst>
              <a:ext uri="{FF2B5EF4-FFF2-40B4-BE49-F238E27FC236}">
                <a16:creationId xmlns:a16="http://schemas.microsoft.com/office/drawing/2014/main" id="{ED76E564-E863-4D9D-9BD6-8B185B59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851" y="6368922"/>
            <a:ext cx="3315749" cy="320040"/>
          </a:xfrm>
        </p:spPr>
        <p:txBody>
          <a:bodyPr/>
          <a:lstStyle/>
          <a:p>
            <a:r>
              <a:rPr lang="it-IT" dirty="0"/>
              <a:t>Università Ca’ Foscari Venezia - Santello Veronica 870320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8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A694C2-50DA-401D-9E8A-3621EBF0C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D7ABE1-0206-4444-927B-0BCE876D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Convolutional Neural Network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C1A4277-CAFF-4F80-95ED-933A71374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173" y="640078"/>
            <a:ext cx="9781654" cy="3301307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D1F68D-C9E5-4CF7-9AA3-EC74B8F5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Università</a:t>
            </a:r>
            <a:r>
              <a:rPr lang="en-US" dirty="0"/>
              <a:t> Ca’ Foscari Venezia - Santello Veronica 870320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AB99F3B-494D-41B6-ADE6-E6B26B8E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0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BE789D-66E0-4C5C-8DDC-CF4D7BF21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C092F8-98E3-4599-A7BF-1B658CF1D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9B7093B-D9D5-4EBD-983B-C2FCFF4B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solidFill>
            <a:schemeClr val="tx2">
              <a:lumMod val="60000"/>
              <a:lumOff val="40000"/>
              <a:alpha val="15000"/>
            </a:schemeClr>
          </a:solidFill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My c-nn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02DEA21-93BE-4C77-9B59-F6174D02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79007" y="6236208"/>
            <a:ext cx="4776478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it-IT"/>
              <a:t>Università Ca'Foscari Venezia - Santello Veronica 870320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382A3-DCAD-481C-8C34-5C8FE6EE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34483443-66EB-4EA0-9D67-AF841CAC6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18803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79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C3A694C2-50DA-401D-9E8A-3621EBF0C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476EAF-C78A-4613-AE77-F7742365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My c-</a:t>
            </a:r>
            <a:r>
              <a:rPr lang="en-US" sz="3200" dirty="0" err="1">
                <a:solidFill>
                  <a:srgbClr val="262626"/>
                </a:solidFill>
              </a:rPr>
              <a:t>nn</a:t>
            </a:r>
            <a:endParaRPr lang="en-US" sz="3200" dirty="0">
              <a:solidFill>
                <a:srgbClr val="262626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8054CA-3E01-42CE-A79F-78BD6C49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Università</a:t>
            </a:r>
            <a:r>
              <a:rPr lang="en-US" dirty="0"/>
              <a:t> </a:t>
            </a:r>
            <a:r>
              <a:rPr lang="en-US" dirty="0" err="1"/>
              <a:t>Ca'Foscari</a:t>
            </a:r>
            <a:r>
              <a:rPr lang="en-US" dirty="0"/>
              <a:t> Venezia - Santello Veronica 870320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CD8CE1-582C-40E1-9F70-625BA361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5" name="Immagine 14" descr="Immagine che contiene musica, vibrafono&#10;&#10;Descrizione generata automaticamente">
            <a:extLst>
              <a:ext uri="{FF2B5EF4-FFF2-40B4-BE49-F238E27FC236}">
                <a16:creationId xmlns:a16="http://schemas.microsoft.com/office/drawing/2014/main" id="{446E0D3A-EE25-4510-84BF-9E264A3E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84" y="925139"/>
            <a:ext cx="9088118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0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754F47-C5D9-432C-B6CE-D26568B8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My c-</a:t>
            </a:r>
            <a:r>
              <a:rPr lang="it-IT" dirty="0" err="1"/>
              <a:t>nn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F30E00-A560-47D3-80E1-42532004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3 </a:t>
            </a:r>
            <a:r>
              <a:rPr lang="it-IT" dirty="0" err="1"/>
              <a:t>convolution</a:t>
            </a:r>
            <a:r>
              <a:rPr lang="it-IT" dirty="0"/>
              <a:t> </a:t>
            </a:r>
            <a:r>
              <a:rPr lang="it-IT" dirty="0" err="1"/>
              <a:t>levels</a:t>
            </a:r>
            <a:r>
              <a:rPr lang="it-IT" dirty="0"/>
              <a:t> </a:t>
            </a:r>
          </a:p>
          <a:p>
            <a:r>
              <a:rPr lang="en-GB" dirty="0" err="1"/>
              <a:t>kernel_size</a:t>
            </a:r>
            <a:r>
              <a:rPr lang="en-GB" dirty="0"/>
              <a:t>=3,stride=1,padding=1</a:t>
            </a:r>
          </a:p>
          <a:p>
            <a:r>
              <a:rPr lang="en-GB" dirty="0" err="1"/>
              <a:t>Relu</a:t>
            </a:r>
            <a:r>
              <a:rPr lang="en-GB" dirty="0"/>
              <a:t> to bring no linearity</a:t>
            </a:r>
          </a:p>
          <a:p>
            <a:r>
              <a:rPr lang="en-GB" dirty="0"/>
              <a:t>Max pooling x </a:t>
            </a:r>
            <a:r>
              <a:rPr lang="en-GB" dirty="0" err="1"/>
              <a:t>ridurre</a:t>
            </a:r>
            <a:r>
              <a:rPr lang="en-GB" dirty="0"/>
              <a:t> image</a:t>
            </a:r>
            <a:endParaRPr lang="it-IT" dirty="0"/>
          </a:p>
          <a:p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18735B-4A09-47AC-A3F8-BE227ABB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59719B-721C-42B1-BF0C-096BCB83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2BA50-9C39-4893-9E41-6486DAB2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>
                <a:solidFill>
                  <a:srgbClr val="262626"/>
                </a:solidFill>
              </a:rPr>
              <a:t>COMPARISONS BETWEEN TEST AND TRAIN ACCURACY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B4852A-1509-4CAD-B675-AD6CF5B5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4660"/>
            <a:ext cx="3705203" cy="313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Università Ca’ Foscari Venezia - Santello Veronica 870320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D023DE-A9A6-4DC3-9EBB-E21605A81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185799"/>
            <a:ext cx="6257544" cy="4171696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658932-3363-4D7D-B542-32CDA0A4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12928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TM10001115[[fn=Pacco]]</Template>
  <TotalTime>109</TotalTime>
  <Words>159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Pacco</vt:lpstr>
      <vt:lpstr>road sign recognition</vt:lpstr>
      <vt:lpstr>GOAL</vt:lpstr>
      <vt:lpstr>Training set images</vt:lpstr>
      <vt:lpstr>Convolutional Neural Network</vt:lpstr>
      <vt:lpstr>My c-nn</vt:lpstr>
      <vt:lpstr>My c-nn</vt:lpstr>
      <vt:lpstr>My c-nn</vt:lpstr>
      <vt:lpstr>COMPARISONS BETWEEN TEST AND TRAIN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sign recognition</dc:title>
  <dc:creator>veronica santello</dc:creator>
  <cp:lastModifiedBy>veronica santello</cp:lastModifiedBy>
  <cp:revision>8</cp:revision>
  <dcterms:created xsi:type="dcterms:W3CDTF">2021-10-15T16:31:56Z</dcterms:created>
  <dcterms:modified xsi:type="dcterms:W3CDTF">2021-10-18T15:35:53Z</dcterms:modified>
</cp:coreProperties>
</file>