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2248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2248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958691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Algoritmos de Ordenação:</a:t>
            </a:r>
            <a:endParaRPr lang="en-US" sz="6036" dirty="0"/>
          </a:p>
        </p:txBody>
      </p:sp>
      <p:sp>
        <p:nvSpPr>
          <p:cNvPr id="7" name="Text 4"/>
          <p:cNvSpPr/>
          <p:nvPr/>
        </p:nvSpPr>
        <p:spPr>
          <a:xfrm>
            <a:off x="2037993" y="3208377"/>
            <a:ext cx="38291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Inserção e Ordenação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388881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037993" y="449413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50994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037993" y="570476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Introdução a Programação | 2024.1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037993" y="631007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 Jacson Barbosa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037993" y="691538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Discente: Verônica Ribeiro Oliveira Palmeira</a:t>
            </a:r>
            <a:endParaRPr lang="en-US" sz="175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6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80680" y="1218486"/>
            <a:ext cx="6891576" cy="567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67"/>
              </a:lnSpc>
              <a:buNone/>
            </a:pPr>
            <a:r>
              <a:rPr lang="en-US" sz="357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Ordenação por Inserção</a:t>
            </a:r>
            <a:endParaRPr lang="en-US" sz="3573" dirty="0"/>
          </a:p>
        </p:txBody>
      </p:sp>
      <p:sp>
        <p:nvSpPr>
          <p:cNvPr id="6" name="Shape 3"/>
          <p:cNvSpPr/>
          <p:nvPr/>
        </p:nvSpPr>
        <p:spPr>
          <a:xfrm>
            <a:off x="934760" y="2057995"/>
            <a:ext cx="36195" cy="4953000"/>
          </a:xfrm>
          <a:prstGeom prst="roundRect">
            <a:avLst>
              <a:gd name="adj" fmla="val 225683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1157049" y="2385893"/>
            <a:ext cx="635318" cy="36195"/>
          </a:xfrm>
          <a:prstGeom prst="roundRect">
            <a:avLst>
              <a:gd name="adj" fmla="val 225683"/>
            </a:avLst>
          </a:prstGeom>
          <a:solidFill>
            <a:srgbClr val="323B61"/>
          </a:solidFill>
          <a:ln/>
        </p:spPr>
      </p:sp>
      <p:sp>
        <p:nvSpPr>
          <p:cNvPr id="8" name="Shape 5"/>
          <p:cNvSpPr/>
          <p:nvPr/>
        </p:nvSpPr>
        <p:spPr>
          <a:xfrm>
            <a:off x="748665" y="2199799"/>
            <a:ext cx="408384" cy="408384"/>
          </a:xfrm>
          <a:prstGeom prst="roundRect">
            <a:avLst>
              <a:gd name="adj" fmla="val 20002"/>
            </a:avLst>
          </a:prstGeom>
          <a:solidFill>
            <a:srgbClr val="192248"/>
          </a:solidFill>
          <a:ln w="7620">
            <a:solidFill>
              <a:srgbClr val="323B6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82015" y="2233851"/>
            <a:ext cx="14156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80"/>
              </a:lnSpc>
              <a:buNone/>
            </a:pPr>
            <a:r>
              <a:rPr lang="en-US" sz="2144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144" dirty="0"/>
          </a:p>
        </p:txBody>
      </p:sp>
      <p:sp>
        <p:nvSpPr>
          <p:cNvPr id="10" name="Text 7"/>
          <p:cNvSpPr/>
          <p:nvPr/>
        </p:nvSpPr>
        <p:spPr>
          <a:xfrm>
            <a:off x="1951196" y="2239447"/>
            <a:ext cx="2465546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Percorrer o Array</a:t>
            </a:r>
            <a:endParaRPr lang="en-US" sz="1787" dirty="0"/>
          </a:p>
        </p:txBody>
      </p:sp>
      <p:sp>
        <p:nvSpPr>
          <p:cNvPr id="11" name="Text 8"/>
          <p:cNvSpPr/>
          <p:nvPr/>
        </p:nvSpPr>
        <p:spPr>
          <a:xfrm>
            <a:off x="1951196" y="2631877"/>
            <a:ext cx="6512123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87"/>
              </a:lnSpc>
              <a:buNone/>
            </a:pPr>
            <a:r>
              <a:rPr lang="en-US" sz="1429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algoritmo de ordenação por inserção percorre o array a partir do segundo elemento, comparando-o com os elementos anteriores e inserindo-o na posição correta, mantendo os elementos anteriores já ordenados.</a:t>
            </a:r>
            <a:endParaRPr lang="en-US" sz="1429" dirty="0"/>
          </a:p>
        </p:txBody>
      </p:sp>
      <p:sp>
        <p:nvSpPr>
          <p:cNvPr id="12" name="Shape 9"/>
          <p:cNvSpPr/>
          <p:nvPr/>
        </p:nvSpPr>
        <p:spPr>
          <a:xfrm>
            <a:off x="1157049" y="4194215"/>
            <a:ext cx="635318" cy="36195"/>
          </a:xfrm>
          <a:prstGeom prst="roundRect">
            <a:avLst>
              <a:gd name="adj" fmla="val 225683"/>
            </a:avLst>
          </a:prstGeom>
          <a:solidFill>
            <a:srgbClr val="323B61"/>
          </a:solidFill>
          <a:ln/>
        </p:spPr>
      </p:sp>
      <p:sp>
        <p:nvSpPr>
          <p:cNvPr id="13" name="Shape 10"/>
          <p:cNvSpPr/>
          <p:nvPr/>
        </p:nvSpPr>
        <p:spPr>
          <a:xfrm>
            <a:off x="748665" y="4008120"/>
            <a:ext cx="408384" cy="408384"/>
          </a:xfrm>
          <a:prstGeom prst="roundRect">
            <a:avLst>
              <a:gd name="adj" fmla="val 20002"/>
            </a:avLst>
          </a:prstGeom>
          <a:solidFill>
            <a:srgbClr val="192248"/>
          </a:solidFill>
          <a:ln w="7620">
            <a:solidFill>
              <a:srgbClr val="323B6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39152" y="4042172"/>
            <a:ext cx="22729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80"/>
              </a:lnSpc>
              <a:buNone/>
            </a:pPr>
            <a:r>
              <a:rPr lang="en-US" sz="2144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144" dirty="0"/>
          </a:p>
        </p:txBody>
      </p:sp>
      <p:sp>
        <p:nvSpPr>
          <p:cNvPr id="15" name="Text 12"/>
          <p:cNvSpPr/>
          <p:nvPr/>
        </p:nvSpPr>
        <p:spPr>
          <a:xfrm>
            <a:off x="1951196" y="4047768"/>
            <a:ext cx="2659023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Comparar e Inserir</a:t>
            </a:r>
            <a:endParaRPr lang="en-US" sz="1787" dirty="0"/>
          </a:p>
        </p:txBody>
      </p:sp>
      <p:sp>
        <p:nvSpPr>
          <p:cNvPr id="16" name="Text 13"/>
          <p:cNvSpPr/>
          <p:nvPr/>
        </p:nvSpPr>
        <p:spPr>
          <a:xfrm>
            <a:off x="1951196" y="4440198"/>
            <a:ext cx="6512123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87"/>
              </a:lnSpc>
              <a:buNone/>
            </a:pPr>
            <a:r>
              <a:rPr lang="en-US" sz="1429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cada elemento, o algoritmo compara seu valor com os elementos anteriores e o insere na posição correta, deslocando os demais elementos para a próxima posição.</a:t>
            </a:r>
            <a:endParaRPr lang="en-US" sz="1429" dirty="0"/>
          </a:p>
        </p:txBody>
      </p:sp>
      <p:sp>
        <p:nvSpPr>
          <p:cNvPr id="17" name="Shape 14"/>
          <p:cNvSpPr/>
          <p:nvPr/>
        </p:nvSpPr>
        <p:spPr>
          <a:xfrm>
            <a:off x="1157049" y="6002536"/>
            <a:ext cx="635318" cy="36195"/>
          </a:xfrm>
          <a:prstGeom prst="roundRect">
            <a:avLst>
              <a:gd name="adj" fmla="val 225683"/>
            </a:avLst>
          </a:prstGeom>
          <a:solidFill>
            <a:srgbClr val="323B61"/>
          </a:solidFill>
          <a:ln/>
        </p:spPr>
      </p:sp>
      <p:sp>
        <p:nvSpPr>
          <p:cNvPr id="18" name="Shape 15"/>
          <p:cNvSpPr/>
          <p:nvPr/>
        </p:nvSpPr>
        <p:spPr>
          <a:xfrm>
            <a:off x="748665" y="5816441"/>
            <a:ext cx="408384" cy="408384"/>
          </a:xfrm>
          <a:prstGeom prst="roundRect">
            <a:avLst>
              <a:gd name="adj" fmla="val 20002"/>
            </a:avLst>
          </a:prstGeom>
          <a:solidFill>
            <a:srgbClr val="192248"/>
          </a:solidFill>
          <a:ln w="7620">
            <a:solidFill>
              <a:srgbClr val="323B6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38676" y="5850493"/>
            <a:ext cx="22836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80"/>
              </a:lnSpc>
              <a:buNone/>
            </a:pPr>
            <a:r>
              <a:rPr lang="en-US" sz="2144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144" dirty="0"/>
          </a:p>
        </p:txBody>
      </p:sp>
      <p:sp>
        <p:nvSpPr>
          <p:cNvPr id="20" name="Text 17"/>
          <p:cNvSpPr/>
          <p:nvPr/>
        </p:nvSpPr>
        <p:spPr>
          <a:xfrm>
            <a:off x="1951196" y="5856089"/>
            <a:ext cx="3952518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Construir o Array Ordenado</a:t>
            </a:r>
            <a:endParaRPr lang="en-US" sz="1787" dirty="0"/>
          </a:p>
        </p:txBody>
      </p:sp>
      <p:sp>
        <p:nvSpPr>
          <p:cNvPr id="21" name="Text 18"/>
          <p:cNvSpPr/>
          <p:nvPr/>
        </p:nvSpPr>
        <p:spPr>
          <a:xfrm>
            <a:off x="1951196" y="6248519"/>
            <a:ext cx="6512123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87"/>
              </a:lnSpc>
              <a:buNone/>
            </a:pPr>
            <a:r>
              <a:rPr lang="en-US" sz="1429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Ao final de cada iteração, o subarray anterior fica ordenado, e o algoritmo continua o processo até que todo o array esteja ordenado.</a:t>
            </a:r>
            <a:endParaRPr lang="en-US" sz="1429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18293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Implementação em Go: Ordenação por Inserção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710690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insertionSort</a:t>
            </a:r>
            <a:endParaRPr lang="en-US" sz="1225" dirty="0"/>
          </a:p>
        </p:txBody>
      </p:sp>
      <p:sp>
        <p:nvSpPr>
          <p:cNvPr id="6" name="Shape 4"/>
          <p:cNvSpPr/>
          <p:nvPr/>
        </p:nvSpPr>
        <p:spPr>
          <a:xfrm>
            <a:off x="3621167" y="2134314"/>
            <a:ext cx="7388066" cy="7197328"/>
          </a:xfrm>
          <a:prstGeom prst="roundRect">
            <a:avLst>
              <a:gd name="adj" fmla="val 972"/>
            </a:avLst>
          </a:prstGeom>
          <a:solidFill>
            <a:srgbClr val="EAFAF6"/>
          </a:solidFill>
          <a:ln/>
        </p:spPr>
      </p:sp>
      <p:sp>
        <p:nvSpPr>
          <p:cNvPr id="7" name="Shape 5"/>
          <p:cNvSpPr/>
          <p:nvPr/>
        </p:nvSpPr>
        <p:spPr>
          <a:xfrm>
            <a:off x="3613428" y="2134314"/>
            <a:ext cx="7403544" cy="7197328"/>
          </a:xfrm>
          <a:prstGeom prst="roundRect">
            <a:avLst>
              <a:gd name="adj" fmla="val 324"/>
            </a:avLst>
          </a:prstGeom>
          <a:solidFill>
            <a:srgbClr val="EAFAF6"/>
          </a:solidFill>
          <a:ln/>
        </p:spPr>
      </p:sp>
      <p:sp>
        <p:nvSpPr>
          <p:cNvPr id="8" name="Text 6"/>
          <p:cNvSpPr/>
          <p:nvPr/>
        </p:nvSpPr>
        <p:spPr>
          <a:xfrm>
            <a:off x="3768923" y="2250877"/>
            <a:ext cx="7092553" cy="69642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package main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"fmt"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Função para ordenar o array usando o algoritmo de ordenação por inserção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 insertionSort(array []int)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Percorre o array a partir do segundo elemento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i := 1; i &lt; len(array); i++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valor := array[i]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j := i - 1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Move os elementos maiores que a chave uma posição à frente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j &gt;= 0 &amp;&amp; array[j] &gt; valor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array[j+1] = array[j]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j = j - 1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array[j+1] = valor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 main()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array := []int{5, 2, 8, 1, 9}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fmt.Println("Array original:", 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insertionSort(array)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fmt.Println("Array ordenado:", 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3621167" y="9506545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328863" y="577334"/>
            <a:ext cx="9972675" cy="1312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66"/>
              </a:lnSpc>
              <a:buNone/>
            </a:pPr>
            <a:r>
              <a:rPr lang="en-US" sz="413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Implementação em Go: Ordenação por Inserção</a:t>
            </a:r>
            <a:endParaRPr lang="en-US" sz="4133" dirty="0"/>
          </a:p>
        </p:txBody>
      </p:sp>
      <p:sp>
        <p:nvSpPr>
          <p:cNvPr id="5" name="Shape 3"/>
          <p:cNvSpPr/>
          <p:nvPr/>
        </p:nvSpPr>
        <p:spPr>
          <a:xfrm>
            <a:off x="2328863" y="2309217"/>
            <a:ext cx="4881443" cy="2567821"/>
          </a:xfrm>
          <a:prstGeom prst="roundRect">
            <a:avLst>
              <a:gd name="adj" fmla="val 367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546390" y="2526744"/>
            <a:ext cx="3510082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Função insertionSort</a:t>
            </a:r>
            <a:endParaRPr lang="en-US" sz="2066" dirty="0"/>
          </a:p>
        </p:txBody>
      </p:sp>
      <p:sp>
        <p:nvSpPr>
          <p:cNvPr id="7" name="Text 5"/>
          <p:cNvSpPr/>
          <p:nvPr/>
        </p:nvSpPr>
        <p:spPr>
          <a:xfrm>
            <a:off x="2546390" y="2980730"/>
            <a:ext cx="4446389" cy="167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45"/>
              </a:lnSpc>
              <a:buNone/>
            </a:pPr>
            <a:r>
              <a:rPr lang="en-US" sz="1653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função insertionSort() implementa o algoritmo de ordenação por inserção em Go. Ela percorre o array, compara o elemento atual com os anteriores e o insere na posição correta.</a:t>
            </a:r>
            <a:endParaRPr lang="en-US" sz="1653" dirty="0"/>
          </a:p>
        </p:txBody>
      </p:sp>
      <p:sp>
        <p:nvSpPr>
          <p:cNvPr id="8" name="Shape 6"/>
          <p:cNvSpPr/>
          <p:nvPr/>
        </p:nvSpPr>
        <p:spPr>
          <a:xfrm>
            <a:off x="7420213" y="2309217"/>
            <a:ext cx="4881443" cy="2567821"/>
          </a:xfrm>
          <a:prstGeom prst="roundRect">
            <a:avLst>
              <a:gd name="adj" fmla="val 367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37740" y="2526744"/>
            <a:ext cx="3543895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Explicação do Código</a:t>
            </a:r>
            <a:endParaRPr lang="en-US" sz="2066" dirty="0"/>
          </a:p>
        </p:txBody>
      </p:sp>
      <p:sp>
        <p:nvSpPr>
          <p:cNvPr id="10" name="Text 8"/>
          <p:cNvSpPr/>
          <p:nvPr/>
        </p:nvSpPr>
        <p:spPr>
          <a:xfrm>
            <a:off x="7637740" y="2980730"/>
            <a:ext cx="4446389" cy="167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45"/>
              </a:lnSpc>
              <a:buNone/>
            </a:pPr>
            <a:r>
              <a:rPr lang="en-US" sz="1653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código inclui loops for para percorrer o array, comparar os elementos e realizar as trocas necessárias. Ele utiliza uma variável temporária para armazenar o elemento atual durante o processo de inserção.</a:t>
            </a:r>
            <a:endParaRPr lang="en-US" sz="1653" dirty="0"/>
          </a:p>
        </p:txBody>
      </p:sp>
      <p:sp>
        <p:nvSpPr>
          <p:cNvPr id="11" name="Shape 9"/>
          <p:cNvSpPr/>
          <p:nvPr/>
        </p:nvSpPr>
        <p:spPr>
          <a:xfrm>
            <a:off x="2328863" y="5086945"/>
            <a:ext cx="4881443" cy="2567821"/>
          </a:xfrm>
          <a:prstGeom prst="roundRect">
            <a:avLst>
              <a:gd name="adj" fmla="val 367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546390" y="5304473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Eficiência e Uso</a:t>
            </a:r>
            <a:endParaRPr lang="en-US" sz="2066" dirty="0"/>
          </a:p>
        </p:txBody>
      </p:sp>
      <p:sp>
        <p:nvSpPr>
          <p:cNvPr id="13" name="Text 11"/>
          <p:cNvSpPr/>
          <p:nvPr/>
        </p:nvSpPr>
        <p:spPr>
          <a:xfrm>
            <a:off x="2546390" y="5758458"/>
            <a:ext cx="4446389" cy="1343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45"/>
              </a:lnSpc>
              <a:buNone/>
            </a:pPr>
            <a:r>
              <a:rPr lang="en-US" sz="1653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ordenação por inserção é especialmente eficiente para pequenos conjuntos de dados e pode ser útil quando é necessário manter um array parcialmente ordenado atualizado.</a:t>
            </a:r>
            <a:endParaRPr lang="en-US" sz="1653" dirty="0"/>
          </a:p>
        </p:txBody>
      </p:sp>
      <p:sp>
        <p:nvSpPr>
          <p:cNvPr id="14" name="Shape 12"/>
          <p:cNvSpPr/>
          <p:nvPr/>
        </p:nvSpPr>
        <p:spPr>
          <a:xfrm>
            <a:off x="7420213" y="5086945"/>
            <a:ext cx="4881443" cy="2567821"/>
          </a:xfrm>
          <a:prstGeom prst="roundRect">
            <a:avLst>
              <a:gd name="adj" fmla="val 367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37740" y="5304473"/>
            <a:ext cx="3563064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Testando o Algoritmo</a:t>
            </a:r>
            <a:endParaRPr lang="en-US" sz="2066" dirty="0"/>
          </a:p>
        </p:txBody>
      </p:sp>
      <p:sp>
        <p:nvSpPr>
          <p:cNvPr id="16" name="Text 14"/>
          <p:cNvSpPr/>
          <p:nvPr/>
        </p:nvSpPr>
        <p:spPr>
          <a:xfrm>
            <a:off x="7637740" y="5758458"/>
            <a:ext cx="4446389" cy="167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45"/>
              </a:lnSpc>
              <a:buNone/>
            </a:pPr>
            <a:r>
              <a:rPr lang="en-US" sz="1653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código de exemplo inclui um array de entrada e a chamada da função insertionSort() para ordenar o array. Os resultados são impressos antes e depois da ordenação.</a:t>
            </a:r>
            <a:endParaRPr lang="en-US" sz="1653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6276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Ordenação por Seleção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2884765"/>
            <a:ext cx="49808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Encontrar o Menor Elemento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356520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Funciona selecionando o menor valor do conjunto e colocando-o na primeira posição. Em seguida, seleciona-se o próximo menor valor e o posiciona na segunda posição, e assim por diante até os últimos dois elementos.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320070"/>
            <a:ext cx="41623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Ordenar Iterativamente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833199" y="6000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processo é repetido até que todo o array esteja ordenado, com o menor elemento na primeira posição, o segundo menor na segunda posição, e assim por diante.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505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Implementação em Go: Ordenação por Seleção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710690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selectionSort</a:t>
            </a:r>
            <a:endParaRPr lang="en-US" sz="1225" dirty="0"/>
          </a:p>
        </p:txBody>
      </p:sp>
      <p:sp>
        <p:nvSpPr>
          <p:cNvPr id="6" name="Shape 4"/>
          <p:cNvSpPr/>
          <p:nvPr/>
        </p:nvSpPr>
        <p:spPr>
          <a:xfrm>
            <a:off x="3621167" y="2134314"/>
            <a:ext cx="7388066" cy="7943493"/>
          </a:xfrm>
          <a:prstGeom prst="roundRect">
            <a:avLst>
              <a:gd name="adj" fmla="val 947"/>
            </a:avLst>
          </a:prstGeom>
          <a:solidFill>
            <a:srgbClr val="EAFAF6"/>
          </a:solidFill>
          <a:ln/>
        </p:spPr>
      </p:sp>
      <p:sp>
        <p:nvSpPr>
          <p:cNvPr id="7" name="Shape 5"/>
          <p:cNvSpPr/>
          <p:nvPr/>
        </p:nvSpPr>
        <p:spPr>
          <a:xfrm>
            <a:off x="3613428" y="2134314"/>
            <a:ext cx="7403544" cy="7943493"/>
          </a:xfrm>
          <a:prstGeom prst="roundRect">
            <a:avLst>
              <a:gd name="adj" fmla="val 315"/>
            </a:avLst>
          </a:prstGeom>
          <a:solidFill>
            <a:srgbClr val="EAFAF6"/>
          </a:solidFill>
          <a:ln/>
        </p:spPr>
      </p:sp>
      <p:sp>
        <p:nvSpPr>
          <p:cNvPr id="8" name="Text 6"/>
          <p:cNvSpPr/>
          <p:nvPr/>
        </p:nvSpPr>
        <p:spPr>
          <a:xfrm>
            <a:off x="3768923" y="2250877"/>
            <a:ext cx="7092553" cy="7710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package main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"fmt"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Função para ordenar o array usando o algoritmo de ordenação por seleção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 selectionSort(array []int)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Calcula o tamanho do array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n := len(array)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Itera sobre todos os elementos, exceto os já ordenados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i := 0; i &lt; n-1; i++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Encontra o índice do menor elemento na sublista não ordenada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minIdx := i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j := i + 1; j &lt; n; j++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 array[j] &lt; array[minIdx]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minIdx = j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Troca o menor elemento com o primeiro elemento da sublista não ordenada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array[i], array[minIdx] = array[minIdx], array[i]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 main() {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array := []int{5, 2, 8, 1, 9}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fmt.Println("Array original:", 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selectionSort(array)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fmt.Println("Array ordenado:", array)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333F70"/>
                </a:solidFill>
                <a:highlight>
                  <a:srgbClr val="EAFA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25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1864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Implementação em Go: Ordenação por Seleção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45173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22933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Encontrar Menor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56936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função `selectionSort()` procura o menor elemento na sublista não ordenada.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45173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22933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Trocar Elementos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056936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menor elemento é então trocado com o primeiro da sublista não ordenada.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45173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22933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Explicação do Código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056936"/>
            <a:ext cx="2388632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código usa loops `for` para percorrer o array, encontrar o menor elemento e realizar a troca. Mantendo a variável temporária `minIdx` para armazenar o índice do menor elemento.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45173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229332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Complexidade O(n²)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056936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ordenação por seleção possui complexidade de tempo quadrática.</a:t>
            </a:r>
            <a:endParaRPr lang="en-US" sz="1750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Quando Usar Cada Algoritmo?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90964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Dados Pequenos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ordenação por inserção é a melhor escolha para conjuntos de dados pequenos, pois é simples de implementar e eficiente nesses casos.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553843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Dados Parcialmente Ordenados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ordenação por inserção também é ideal para manter atualizados arrays parcialmente ordenados, pois realiza um número mínimo de trocas.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Dados Grandes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conjuntos de dados maiores, a ordenação por seleção é geralmente mais eficiente, embora possua complexidade de tempo similar.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60063"/>
            <a:ext cx="75204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Considerações Finais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1228" y="2814042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42170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Ordenação por Inserção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Simples de implementar, eficiente para pequenos conjuntos de dados e excelente para listas parcialmente ordenadas.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37013" y="2814042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40721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Ordenação por Seleção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Requer menos trocas de elementos, é mais eficiente para grandes conjuntos de dados, mas geralmente mais lenta.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48126" y="4832747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37301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Escolha do Algoritmo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escolha do algoritmo depende do tamanho e das características do conjunto de dados, bem como dos requisitos de desempenho do sistema.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32727" y="4832747"/>
            <a:ext cx="2869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44428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Explorar Mais Algoritmos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Existem outros algoritmos de ordenação, como a ordenação por fusão, ordenação rápida e ordenação heap, cada um com suas próprias características e aplicações.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33" y="304800"/>
            <a:ext cx="230267" cy="328851"/>
          </a:xfrm>
          <a:prstGeom prst="rect">
            <a:avLst/>
          </a:prstGeom>
        </p:spPr>
      </p:pic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2024-05-17T23:16:43Z</dcterms:created>
  <dcterms:modified xsi:type="dcterms:W3CDTF">2024-05-17T23:16:43Z</dcterms:modified>
</cp:coreProperties>
</file>