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77" r:id="rId2"/>
    <p:sldId id="257" r:id="rId3"/>
    <p:sldId id="396" r:id="rId4"/>
    <p:sldId id="378" r:id="rId5"/>
    <p:sldId id="398" r:id="rId6"/>
    <p:sldId id="324" r:id="rId7"/>
    <p:sldId id="408" r:id="rId8"/>
    <p:sldId id="409" r:id="rId9"/>
    <p:sldId id="410" r:id="rId10"/>
    <p:sldId id="258" r:id="rId11"/>
    <p:sldId id="288" r:id="rId12"/>
    <p:sldId id="289" r:id="rId13"/>
    <p:sldId id="411" r:id="rId14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Libre Franklin Light" panose="020B0604020202020204" charset="0"/>
      <p:regular r:id="rId19"/>
      <p:italic r:id="rId20"/>
    </p:embeddedFont>
    <p:embeddedFont>
      <p:font typeface="Libre Franklin SemiBold" panose="020B0604020202020204" charset="0"/>
      <p:bold r:id="rId21"/>
      <p:boldItalic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6F0F"/>
    <a:srgbClr val="F3984D"/>
    <a:srgbClr val="FFC500"/>
    <a:srgbClr val="F0334E"/>
    <a:srgbClr val="F36A4C"/>
    <a:srgbClr val="F1454D"/>
    <a:srgbClr val="F26957"/>
    <a:srgbClr val="EC4C6E"/>
    <a:srgbClr val="E94F96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6" autoAdjust="0"/>
    <p:restoredTop sz="92980" autoAdjust="0"/>
  </p:normalViewPr>
  <p:slideViewPr>
    <p:cSldViewPr snapToGrid="0">
      <p:cViewPr varScale="1">
        <p:scale>
          <a:sx n="81" d="100"/>
          <a:sy n="8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0C1C57-0723-406C-BDD8-D21FC16B8E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9B25D-FE78-4232-8E7A-C521025CE080}" type="datetimeFigureOut">
              <a:rPr lang="ko-KR" altLang="en-US" smtClean="0"/>
              <a:t>2024-06-26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3F54A6-77F3-43BF-8BC4-1E598F4FC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18416"/>
          <a:stretch/>
        </p:blipFill>
        <p:spPr>
          <a:xfrm rot="16200000">
            <a:off x="7679987" y="2345987"/>
            <a:ext cx="3429000" cy="5595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854BDF6-8C85-473B-A7B5-A9846B9654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 b="16464"/>
          <a:stretch/>
        </p:blipFill>
        <p:spPr>
          <a:xfrm rot="5400000" flipH="1">
            <a:off x="820100" y="-820101"/>
            <a:ext cx="2445416" cy="4085616"/>
          </a:xfrm>
          <a:prstGeom prst="rect">
            <a:avLst/>
          </a:prstGeom>
        </p:spPr>
      </p:pic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2191CF15-3F17-4C53-A672-E99C9C19C0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053A71BD-BDF9-4723-B9E9-66B4E7D752BA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6CE30E3-4948-4591-A867-73FA815900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5400000" flipH="1">
            <a:off x="7048500" y="1714501"/>
            <a:ext cx="6858000" cy="342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2B4BA69-1129-4F23-B04A-8E67B4217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5" b="39815"/>
          <a:stretch/>
        </p:blipFill>
        <p:spPr>
          <a:xfrm rot="5400000" flipH="1">
            <a:off x="1200151" y="3930651"/>
            <a:ext cx="1727199" cy="4127500"/>
          </a:xfrm>
          <a:prstGeom prst="rect">
            <a:avLst/>
          </a:prstGeom>
        </p:spPr>
      </p:pic>
      <p:sp>
        <p:nvSpPr>
          <p:cNvPr id="11" name="그림 개체 틀 11">
            <a:extLst>
              <a:ext uri="{FF2B5EF4-FFF2-40B4-BE49-F238E27FC236}">
                <a16:creationId xmlns:a16="http://schemas.microsoft.com/office/drawing/2014/main" id="{9BA090B8-A22F-41F3-AABE-12D2478E901E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7675032" y="1219200"/>
            <a:ext cx="2142067" cy="4423546"/>
          </a:xfrm>
          <a:prstGeom prst="roundRect">
            <a:avLst>
              <a:gd name="adj" fmla="val 13697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2" name="Graphic 3">
            <a:hlinkClick r:id="rId3"/>
            <a:extLst>
              <a:ext uri="{FF2B5EF4-FFF2-40B4-BE49-F238E27FC236}">
                <a16:creationId xmlns:a16="http://schemas.microsoft.com/office/drawing/2014/main" id="{B978006B-48E8-44B8-A5AB-80A3439B1E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AD03AA33-EDE6-4C8A-B64D-7A6C4A4700E0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597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4560B732-2EB1-4612-9B94-B121D182BE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7" r="50000"/>
          <a:stretch/>
        </p:blipFill>
        <p:spPr>
          <a:xfrm rot="16200000">
            <a:off x="1126517" y="-1126517"/>
            <a:ext cx="3429000" cy="56820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1A8F86-F18A-45DE-AE9B-6D3F72CA35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408" b="62222"/>
          <a:stretch/>
        </p:blipFill>
        <p:spPr>
          <a:xfrm>
            <a:off x="9339634" y="4267200"/>
            <a:ext cx="2852366" cy="2590800"/>
          </a:xfrm>
          <a:prstGeom prst="rect">
            <a:avLst/>
          </a:prstGeom>
        </p:spPr>
      </p:pic>
      <p:sp>
        <p:nvSpPr>
          <p:cNvPr id="11" name="그림 개체 틀 5">
            <a:extLst>
              <a:ext uri="{FF2B5EF4-FFF2-40B4-BE49-F238E27FC236}">
                <a16:creationId xmlns:a16="http://schemas.microsoft.com/office/drawing/2014/main" id="{D8D11E6D-7914-432E-B03E-5FA164D1E65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40810" y="1203960"/>
            <a:ext cx="5842310" cy="4450080"/>
          </a:xfrm>
          <a:prstGeom prst="roundRect">
            <a:avLst>
              <a:gd name="adj" fmla="val 4942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6C110BBA-0373-4552-8315-DAB3167BA7D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D8AD1C35-FBF6-4C07-BCBB-EE40CE49D460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431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E6968BBE-159C-46B4-8956-3444B88A2C0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7" t="17420"/>
          <a:stretch/>
        </p:blipFill>
        <p:spPr>
          <a:xfrm rot="5400000" flipH="1">
            <a:off x="7684446" y="2350446"/>
            <a:ext cx="3351719" cy="56633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2580EB5-11EB-4DDE-A426-312732E8D1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97" t="42668"/>
          <a:stretch/>
        </p:blipFill>
        <p:spPr>
          <a:xfrm rot="5400000" flipV="1">
            <a:off x="799964" y="-799965"/>
            <a:ext cx="2331936" cy="3931866"/>
          </a:xfrm>
          <a:prstGeom prst="rect">
            <a:avLst/>
          </a:prstGeom>
        </p:spPr>
      </p:pic>
      <p:sp>
        <p:nvSpPr>
          <p:cNvPr id="11" name="그림 개체 틀 8">
            <a:extLst>
              <a:ext uri="{FF2B5EF4-FFF2-40B4-BE49-F238E27FC236}">
                <a16:creationId xmlns:a16="http://schemas.microsoft.com/office/drawing/2014/main" id="{9407ECB4-0FD9-4771-8CC9-73FB00A7CD0D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4351001" y="1092200"/>
            <a:ext cx="6452466" cy="4267200"/>
          </a:xfrm>
          <a:prstGeom prst="roundRect">
            <a:avLst>
              <a:gd name="adj" fmla="val 2113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7A32D984-02EE-4E46-85D9-4399A21C82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94C28511-B8B8-43B5-8BA6-E7FCFE4E3FB9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198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0C2EE1D-E656-457E-B964-E78F2B4EEF9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5400000" flipV="1">
            <a:off x="-1714500" y="1714501"/>
            <a:ext cx="6858000" cy="3429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D3CDE2-9A2C-48F1-A426-EF0683BD94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815" b="39815"/>
          <a:stretch/>
        </p:blipFill>
        <p:spPr>
          <a:xfrm rot="5400000" flipV="1">
            <a:off x="9264650" y="-1200149"/>
            <a:ext cx="1727199" cy="4127500"/>
          </a:xfrm>
          <a:prstGeom prst="rect">
            <a:avLst/>
          </a:prstGeom>
        </p:spPr>
      </p:pic>
      <p:sp>
        <p:nvSpPr>
          <p:cNvPr id="6" name="그림 개체 틀 17">
            <a:extLst>
              <a:ext uri="{FF2B5EF4-FFF2-40B4-BE49-F238E27FC236}">
                <a16:creationId xmlns:a16="http://schemas.microsoft.com/office/drawing/2014/main" id="{84E108D5-57C9-41B3-A238-A5E66E34FA6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51510" y="1435246"/>
            <a:ext cx="3987512" cy="3987507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ko-KR" altLang="en-US"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BC39BBF6-523D-47E9-8E42-59567D2579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1935AE90-C774-4BA6-884A-65CFFD297DA0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9067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63CEF94-9A6D-48A6-AD3D-0F7D547752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r="13876"/>
          <a:stretch/>
        </p:blipFill>
        <p:spPr>
          <a:xfrm rot="16200000">
            <a:off x="-31885" y="31885"/>
            <a:ext cx="1653702" cy="158993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F567A4-D89E-4955-A175-2D10A10298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16200000">
            <a:off x="10751901" y="5024201"/>
            <a:ext cx="1920132" cy="9600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7EB9264-F657-4495-ABDD-27585DA80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" r="52913"/>
          <a:stretch/>
        </p:blipFill>
        <p:spPr>
          <a:xfrm rot="5400000" flipV="1">
            <a:off x="453417" y="5500451"/>
            <a:ext cx="904132" cy="1810966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390217F2-B1CE-4D14-A960-F25995E53D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3" name="TextBox 12">
            <a:hlinkClick r:id="rId6"/>
            <a:extLst>
              <a:ext uri="{FF2B5EF4-FFF2-40B4-BE49-F238E27FC236}">
                <a16:creationId xmlns:a16="http://schemas.microsoft.com/office/drawing/2014/main" id="{871D205F-633B-423D-8E43-9163903FC71B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964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C211AE1-C77B-4334-83AD-1DF5EDF7C2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>
          <a:xfrm rot="10800000" flipH="1" flipV="1">
            <a:off x="0" y="3429000"/>
            <a:ext cx="3429000" cy="3429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018B521-0E64-49E3-8E3E-BFD42A70B0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9" t="77592"/>
          <a:stretch/>
        </p:blipFill>
        <p:spPr>
          <a:xfrm rot="10800000" flipH="1" flipV="1">
            <a:off x="0" y="0"/>
            <a:ext cx="4073026" cy="1536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80C1EA8-FB93-45C7-A93B-6544DAE68D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" b="73650"/>
          <a:stretch/>
        </p:blipFill>
        <p:spPr>
          <a:xfrm rot="5400000" flipH="1" flipV="1">
            <a:off x="8085536" y="2299390"/>
            <a:ext cx="6405855" cy="1807074"/>
          </a:xfrm>
          <a:prstGeom prst="rect">
            <a:avLst/>
          </a:prstGeom>
        </p:spPr>
      </p:pic>
      <p:sp>
        <p:nvSpPr>
          <p:cNvPr id="10" name="그림 개체 틀 4">
            <a:extLst>
              <a:ext uri="{FF2B5EF4-FFF2-40B4-BE49-F238E27FC236}">
                <a16:creationId xmlns:a16="http://schemas.microsoft.com/office/drawing/2014/main" id="{98E60D75-655C-4569-89D4-188EA5FBDC28}"/>
              </a:ext>
            </a:extLst>
          </p:cNvPr>
          <p:cNvSpPr>
            <a:spLocks noGrp="1"/>
          </p:cNvSpPr>
          <p:nvPr userDrawn="1">
            <p:ph type="pic" sz="quarter" idx="12" hasCustomPrompt="1"/>
          </p:nvPr>
        </p:nvSpPr>
        <p:spPr>
          <a:xfrm>
            <a:off x="493486" y="3428999"/>
            <a:ext cx="11205028" cy="283391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64000" bIns="468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C6EEB861-750E-49B6-A64A-533E7BBD80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7B701546-360B-4E51-9042-B9A7BB761999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4645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86F2848A-CFC6-4F43-B05B-D547D85BD7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D6E173A-9001-4FE8-890A-FED7DD19F447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hlinkClick r:id="rId2"/>
            <a:extLst>
              <a:ext uri="{FF2B5EF4-FFF2-40B4-BE49-F238E27FC236}">
                <a16:creationId xmlns:a16="http://schemas.microsoft.com/office/drawing/2014/main" id="{8EDA37D5-DFDF-400D-8F79-47ADDC771E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5" name="TextBox 4">
            <a:hlinkClick r:id="rId5"/>
            <a:extLst>
              <a:ext uri="{FF2B5EF4-FFF2-40B4-BE49-F238E27FC236}">
                <a16:creationId xmlns:a16="http://schemas.microsoft.com/office/drawing/2014/main" id="{B1D25F14-B646-482F-A101-2F8CC7BBBF39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40708B5-67C1-423C-B0DC-4E4631B106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470"/>
          <a:stretch/>
        </p:blipFill>
        <p:spPr>
          <a:xfrm rot="16200000">
            <a:off x="1115468" y="2313532"/>
            <a:ext cx="3429000" cy="5659936"/>
          </a:xfrm>
          <a:prstGeom prst="rect">
            <a:avLst/>
          </a:prstGeom>
        </p:spPr>
      </p:pic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3651F406-EBD4-41CA-8F89-1E65DFC57F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3EF84AE8-2D07-4639-901D-ADC7B3C8F26C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1356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20ABC9-1C58-42A8-B49A-D90C74E619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7132"/>
          <a:stretch/>
        </p:blipFill>
        <p:spPr>
          <a:xfrm rot="5400000" flipH="1">
            <a:off x="9432848" y="4098848"/>
            <a:ext cx="2076603" cy="3441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7C11950-3840-4B55-AB4F-A31DAB0DAC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14776"/>
          <a:stretch/>
        </p:blipFill>
        <p:spPr>
          <a:xfrm rot="10800000" flipV="1">
            <a:off x="-1" y="0"/>
            <a:ext cx="3539513" cy="2076603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2D503225-3B98-4AD6-9249-288706F82A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0F763C3F-01D5-4576-BF6D-C4EEA86AF39C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5434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5F933B9-FFE6-40E3-8A19-22AD9A9F65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>
          <a:xfrm rot="16200000">
            <a:off x="-1117601" y="1117600"/>
            <a:ext cx="4470400" cy="2235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7F4801A-849C-4B2F-82EB-C9E276F9FA2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16200000">
            <a:off x="8839200" y="3505200"/>
            <a:ext cx="4470400" cy="2235199"/>
          </a:xfrm>
          <a:prstGeom prst="rect">
            <a:avLst/>
          </a:prstGeom>
        </p:spPr>
      </p:pic>
      <p:pic>
        <p:nvPicPr>
          <p:cNvPr id="9" name="Graphic 3">
            <a:hlinkClick r:id="rId3"/>
            <a:extLst>
              <a:ext uri="{FF2B5EF4-FFF2-40B4-BE49-F238E27FC236}">
                <a16:creationId xmlns:a16="http://schemas.microsoft.com/office/drawing/2014/main" id="{537A25E3-8F28-47B6-BA74-4BBBDC8FD4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0" name="TextBox 9">
            <a:hlinkClick r:id="rId6"/>
            <a:extLst>
              <a:ext uri="{FF2B5EF4-FFF2-40B4-BE49-F238E27FC236}">
                <a16:creationId xmlns:a16="http://schemas.microsoft.com/office/drawing/2014/main" id="{1513A7B0-9C01-4C85-A2D8-8C4ECBF6FB08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0864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594DD96-8895-49B1-9081-8CB0F0C14B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57" r="50000"/>
          <a:stretch/>
        </p:blipFill>
        <p:spPr>
          <a:xfrm rot="16200000">
            <a:off x="438150" y="-438150"/>
            <a:ext cx="1358900" cy="2235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C82FC5-6FA9-42B7-A71B-088F7C7934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6936"/>
          <a:stretch/>
        </p:blipFill>
        <p:spPr>
          <a:xfrm rot="5400000" flipH="1">
            <a:off x="10383793" y="5049792"/>
            <a:ext cx="1358900" cy="225751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57EB23B-1DF3-4A54-89F5-56A50E5785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011" r="22430"/>
          <a:stretch/>
        </p:blipFill>
        <p:spPr>
          <a:xfrm rot="5400000" flipH="1">
            <a:off x="10771143" y="687342"/>
            <a:ext cx="2108200" cy="73351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B61346B2-6FD2-4A05-A92B-69B737F8E1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038" b="25120"/>
          <a:stretch/>
        </p:blipFill>
        <p:spPr>
          <a:xfrm rot="5400000" flipH="1">
            <a:off x="583214" y="5406130"/>
            <a:ext cx="868655" cy="2035085"/>
          </a:xfrm>
          <a:prstGeom prst="rect">
            <a:avLst/>
          </a:prstGeom>
        </p:spPr>
      </p:pic>
      <p:pic>
        <p:nvPicPr>
          <p:cNvPr id="10" name="Graphic 3">
            <a:hlinkClick r:id="rId3"/>
            <a:extLst>
              <a:ext uri="{FF2B5EF4-FFF2-40B4-BE49-F238E27FC236}">
                <a16:creationId xmlns:a16="http://schemas.microsoft.com/office/drawing/2014/main" id="{2B28CF7A-08E5-40EA-81A2-F6C35F4125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BC819BA3-438B-47FC-B675-0CFF89A19435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81620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C92328B9-747E-4ECD-99E2-8D9DF02C81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31" t="27336"/>
          <a:stretch/>
        </p:blipFill>
        <p:spPr>
          <a:xfrm rot="10800000">
            <a:off x="9985874" y="1874736"/>
            <a:ext cx="2206126" cy="4983264"/>
          </a:xfrm>
          <a:prstGeom prst="rect">
            <a:avLst/>
          </a:prstGeom>
        </p:spPr>
      </p:pic>
      <p:sp>
        <p:nvSpPr>
          <p:cNvPr id="9" name="그림 개체 틀 4">
            <a:extLst>
              <a:ext uri="{FF2B5EF4-FFF2-40B4-BE49-F238E27FC236}">
                <a16:creationId xmlns:a16="http://schemas.microsoft.com/office/drawing/2014/main" id="{D3BFC5F6-78B7-4B1E-89CB-E133CEB9E5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18867" y="2133600"/>
            <a:ext cx="2392069" cy="1724025"/>
          </a:xfrm>
          <a:prstGeom prst="roundRect">
            <a:avLst>
              <a:gd name="adj" fmla="val 9301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3" name="그림 개체 틀 4">
            <a:extLst>
              <a:ext uri="{FF2B5EF4-FFF2-40B4-BE49-F238E27FC236}">
                <a16:creationId xmlns:a16="http://schemas.microsoft.com/office/drawing/2014/main" id="{394FE840-9E15-411C-A64A-05766539415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572932" y="2133600"/>
            <a:ext cx="2392069" cy="1724025"/>
          </a:xfrm>
          <a:prstGeom prst="roundRect">
            <a:avLst>
              <a:gd name="adj" fmla="val 9301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4" name="그림 개체 틀 4">
            <a:extLst>
              <a:ext uri="{FF2B5EF4-FFF2-40B4-BE49-F238E27FC236}">
                <a16:creationId xmlns:a16="http://schemas.microsoft.com/office/drawing/2014/main" id="{87EE1848-1C8F-4B14-90D4-A7BDF520FAD6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226997" y="2133600"/>
            <a:ext cx="2392069" cy="1724025"/>
          </a:xfrm>
          <a:prstGeom prst="roundRect">
            <a:avLst>
              <a:gd name="adj" fmla="val 9301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5" name="그림 개체 틀 4">
            <a:extLst>
              <a:ext uri="{FF2B5EF4-FFF2-40B4-BE49-F238E27FC236}">
                <a16:creationId xmlns:a16="http://schemas.microsoft.com/office/drawing/2014/main" id="{0DB2A7C5-2E6B-48F0-BE6E-E2CEF9A2431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81062" y="2133600"/>
            <a:ext cx="2392069" cy="1724025"/>
          </a:xfrm>
          <a:prstGeom prst="roundRect">
            <a:avLst>
              <a:gd name="adj" fmla="val 9301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0BD938B-02CE-4CFE-ACCF-1B5C644B9E4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461" b="70374"/>
          <a:stretch/>
        </p:blipFill>
        <p:spPr>
          <a:xfrm rot="10800000">
            <a:off x="0" y="-1"/>
            <a:ext cx="4768966" cy="2031775"/>
          </a:xfrm>
          <a:prstGeom prst="rect">
            <a:avLst/>
          </a:prstGeom>
        </p:spPr>
      </p:pic>
      <p:pic>
        <p:nvPicPr>
          <p:cNvPr id="17" name="Graphic 3">
            <a:hlinkClick r:id="rId3"/>
            <a:extLst>
              <a:ext uri="{FF2B5EF4-FFF2-40B4-BE49-F238E27FC236}">
                <a16:creationId xmlns:a16="http://schemas.microsoft.com/office/drawing/2014/main" id="{C265B7FC-9B60-4228-B750-FDA6EB221C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6"/>
            <a:extLst>
              <a:ext uri="{FF2B5EF4-FFF2-40B4-BE49-F238E27FC236}">
                <a16:creationId xmlns:a16="http://schemas.microsoft.com/office/drawing/2014/main" id="{078B64C2-8198-4F9A-9B6F-72F4B254802F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452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35F5AFC-CF5B-45A1-AFCD-6342FA8A17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07" t="28960"/>
          <a:stretch/>
        </p:blipFill>
        <p:spPr>
          <a:xfrm>
            <a:off x="0" y="0"/>
            <a:ext cx="2303834" cy="487193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922C27-8459-49FE-B962-5C62AB44FF6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744"/>
          <a:stretch/>
        </p:blipFill>
        <p:spPr>
          <a:xfrm>
            <a:off x="3167434" y="4440136"/>
            <a:ext cx="6858000" cy="2417864"/>
          </a:xfrm>
          <a:prstGeom prst="rect">
            <a:avLst/>
          </a:prstGeom>
        </p:spPr>
      </p:pic>
      <p:sp>
        <p:nvSpPr>
          <p:cNvPr id="6" name="그림 개체 틀 7">
            <a:extLst>
              <a:ext uri="{FF2B5EF4-FFF2-40B4-BE49-F238E27FC236}">
                <a16:creationId xmlns:a16="http://schemas.microsoft.com/office/drawing/2014/main" id="{1DD1589C-E81C-4635-9FC8-DA47DD2776D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607300" y="0"/>
            <a:ext cx="45847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b" anchorCtr="1"/>
          <a:lstStyle>
            <a:lvl1pPr>
              <a:defRPr lang="ko-KR" altLang="en-US"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1" name="Graphic 3">
            <a:hlinkClick r:id="rId3"/>
            <a:extLst>
              <a:ext uri="{FF2B5EF4-FFF2-40B4-BE49-F238E27FC236}">
                <a16:creationId xmlns:a16="http://schemas.microsoft.com/office/drawing/2014/main" id="{9E3EE38D-8504-4997-A4FC-1AC018DC6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2" name="TextBox 11">
            <a:hlinkClick r:id="rId6"/>
            <a:extLst>
              <a:ext uri="{FF2B5EF4-FFF2-40B4-BE49-F238E27FC236}">
                <a16:creationId xmlns:a16="http://schemas.microsoft.com/office/drawing/2014/main" id="{0A4FA52B-DCEA-411B-B2F2-40E551CCDCE4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7414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34AFA182-0EE0-441F-969A-172E856613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b="50000"/>
          <a:stretch/>
        </p:blipFill>
        <p:spPr>
          <a:xfrm rot="10800000">
            <a:off x="8763000" y="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ED70D87-7C3A-4204-A538-028C67EF17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09" t="77592"/>
          <a:stretch/>
        </p:blipFill>
        <p:spPr>
          <a:xfrm rot="10800000">
            <a:off x="8118974" y="5321300"/>
            <a:ext cx="4073026" cy="15367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BD791E2-59EC-42B9-B391-C6A181D115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93" b="73650"/>
          <a:stretch/>
        </p:blipFill>
        <p:spPr>
          <a:xfrm rot="5400000">
            <a:off x="-2299391" y="2751536"/>
            <a:ext cx="6405855" cy="1807074"/>
          </a:xfrm>
          <a:prstGeom prst="rect">
            <a:avLst/>
          </a:prstGeom>
        </p:spPr>
      </p:pic>
      <p:pic>
        <p:nvPicPr>
          <p:cNvPr id="7" name="Graphic 3">
            <a:hlinkClick r:id="rId3"/>
            <a:extLst>
              <a:ext uri="{FF2B5EF4-FFF2-40B4-BE49-F238E27FC236}">
                <a16:creationId xmlns:a16="http://schemas.microsoft.com/office/drawing/2014/main" id="{CA41D663-C10F-4EB6-BDB9-ED34BB5062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8" name="TextBox 7">
            <a:hlinkClick r:id="rId6"/>
            <a:extLst>
              <a:ext uri="{FF2B5EF4-FFF2-40B4-BE49-F238E27FC236}">
                <a16:creationId xmlns:a16="http://schemas.microsoft.com/office/drawing/2014/main" id="{0D17DD66-2343-4899-8D6C-AA6E9C077961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15200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A96364A-2C42-47B3-A123-F2140C6CC2C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97" r="13876"/>
          <a:stretch/>
        </p:blipFill>
        <p:spPr>
          <a:xfrm rot="5400000" flipH="1">
            <a:off x="10570183" y="31885"/>
            <a:ext cx="1653702" cy="158993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573CB7-A2C7-4E3E-B972-DE85A27131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 rot="5400000" flipH="1">
            <a:off x="-480033" y="5024201"/>
            <a:ext cx="1920132" cy="96006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97326E6-636F-456A-ACB6-682EC7980C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5" r="52913"/>
          <a:stretch/>
        </p:blipFill>
        <p:spPr>
          <a:xfrm rot="16200000" flipH="1" flipV="1">
            <a:off x="10834451" y="5500451"/>
            <a:ext cx="904132" cy="1810966"/>
          </a:xfrm>
          <a:prstGeom prst="rect">
            <a:avLst/>
          </a:prstGeom>
        </p:spPr>
      </p:pic>
      <p:pic>
        <p:nvPicPr>
          <p:cNvPr id="8" name="Graphic 3">
            <a:hlinkClick r:id="rId3"/>
            <a:extLst>
              <a:ext uri="{FF2B5EF4-FFF2-40B4-BE49-F238E27FC236}">
                <a16:creationId xmlns:a16="http://schemas.microsoft.com/office/drawing/2014/main" id="{60BD69BB-6FFA-4883-BB73-F456A9731CB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36808" y="6873449"/>
            <a:ext cx="2239204" cy="246221"/>
          </a:xfrm>
          <a:prstGeom prst="rect">
            <a:avLst/>
          </a:prstGeom>
        </p:spPr>
      </p:pic>
      <p:sp>
        <p:nvSpPr>
          <p:cNvPr id="11" name="TextBox 10">
            <a:hlinkClick r:id="rId6"/>
            <a:extLst>
              <a:ext uri="{FF2B5EF4-FFF2-40B4-BE49-F238E27FC236}">
                <a16:creationId xmlns:a16="http://schemas.microsoft.com/office/drawing/2014/main" id="{619C2DFA-D9F6-4E5B-8D3C-76C51F5A7ABB}"/>
              </a:ext>
            </a:extLst>
          </p:cNvPr>
          <p:cNvSpPr txBox="1"/>
          <p:nvPr userDrawn="1"/>
        </p:nvSpPr>
        <p:spPr>
          <a:xfrm>
            <a:off x="4115988" y="6831116"/>
            <a:ext cx="18635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039022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700" r:id="rId11"/>
    <p:sldLayoutId id="2147483701" r:id="rId12"/>
    <p:sldLayoutId id="2147483697" r:id="rId13"/>
    <p:sldLayoutId id="2147483698" r:id="rId14"/>
    <p:sldLayoutId id="2147483699" r:id="rId15"/>
    <p:sldLayoutId id="2147483687" r:id="rId16"/>
    <p:sldLayoutId id="2147483664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8B4778D-09A7-45C5-B88A-0062FC40952B}"/>
              </a:ext>
            </a:extLst>
          </p:cNvPr>
          <p:cNvSpPr txBox="1"/>
          <p:nvPr/>
        </p:nvSpPr>
        <p:spPr>
          <a:xfrm>
            <a:off x="2499360" y="1731854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6000" dirty="0" err="1" smtClean="0">
                <a:latin typeface="+mj-lt"/>
                <a:cs typeface="Arial" panose="020B0604020202020204" pitchFamily="34" charset="0"/>
              </a:rPr>
              <a:t>Антикафе</a:t>
            </a:r>
            <a:r>
              <a:rPr lang="ru-RU" altLang="ko-KR" sz="6000" dirty="0" smtClean="0">
                <a:latin typeface="+mj-lt"/>
                <a:cs typeface="Arial" panose="020B0604020202020204" pitchFamily="34" charset="0"/>
              </a:rPr>
              <a:t> с </a:t>
            </a:r>
            <a:r>
              <a:rPr lang="ru-RU" altLang="ko-KR" sz="6000" dirty="0" err="1" smtClean="0">
                <a:latin typeface="+mj-lt"/>
                <a:cs typeface="Arial" panose="020B0604020202020204" pitchFamily="34" charset="0"/>
              </a:rPr>
              <a:t>капибарами</a:t>
            </a:r>
            <a:endParaRPr lang="ko-KR" altLang="en-US" sz="6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1E45C-09D1-4DB5-9286-0E9130787387}"/>
              </a:ext>
            </a:extLst>
          </p:cNvPr>
          <p:cNvSpPr txBox="1"/>
          <p:nvPr/>
        </p:nvSpPr>
        <p:spPr>
          <a:xfrm>
            <a:off x="4702810" y="2924086"/>
            <a:ext cx="701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2400" dirty="0" smtClean="0">
                <a:cs typeface="Arial" panose="020B0604020202020204" pitchFamily="34" charset="0"/>
              </a:rPr>
              <a:t>Выполнила к защите студентка группы 22919/2</a:t>
            </a:r>
          </a:p>
          <a:p>
            <a:pPr algn="r"/>
            <a:r>
              <a:rPr lang="ru-RU" altLang="ko-KR" sz="2400" dirty="0" smtClean="0">
                <a:cs typeface="Arial" panose="020B0604020202020204" pitchFamily="34" charset="0"/>
              </a:rPr>
              <a:t>Макарихина Вероника</a:t>
            </a:r>
            <a:endParaRPr lang="ko-KR" altLang="en-US" sz="2400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2057400" y="5962977"/>
            <a:ext cx="140053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2400" dirty="0" smtClean="0"/>
              <a:t>GitHub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8B2C6E-B111-40AD-A895-4DC819F48A54}"/>
              </a:ext>
            </a:extLst>
          </p:cNvPr>
          <p:cNvCxnSpPr>
            <a:cxnSpLocks/>
          </p:cNvCxnSpPr>
          <p:nvPr/>
        </p:nvCxnSpPr>
        <p:spPr>
          <a:xfrm>
            <a:off x="877570" y="4250799"/>
            <a:ext cx="1037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qrcoder.ru/code/?https%3A%2F%2Fgithub.com%2FVeronika-ops%2Fall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645242"/>
            <a:ext cx="2008505" cy="2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14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386E270B-F4DD-46A5-8C31-051F94E8CAB9}"/>
              </a:ext>
            </a:extLst>
          </p:cNvPr>
          <p:cNvSpPr txBox="1"/>
          <p:nvPr/>
        </p:nvSpPr>
        <p:spPr>
          <a:xfrm>
            <a:off x="2758440" y="321715"/>
            <a:ext cx="7376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4400" dirty="0" smtClean="0">
                <a:solidFill>
                  <a:srgbClr val="1A1618"/>
                </a:solidFill>
                <a:latin typeface="+mj-lt"/>
                <a:cs typeface="Arial" panose="020B0604020202020204" pitchFamily="34" charset="0"/>
              </a:rPr>
              <a:t>Руководство оператора</a:t>
            </a:r>
            <a:endParaRPr lang="ko-KR" altLang="en-US" sz="4400" dirty="0">
              <a:solidFill>
                <a:srgbClr val="1A1618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직사각형 39">
            <a:extLst>
              <a:ext uri="{FF2B5EF4-FFF2-40B4-BE49-F238E27FC236}">
                <a16:creationId xmlns:a16="http://schemas.microsoft.com/office/drawing/2014/main" id="{C6D86DF3-2C49-4C74-A261-CD9BBD0EC3C2}"/>
              </a:ext>
            </a:extLst>
          </p:cNvPr>
          <p:cNvSpPr/>
          <p:nvPr/>
        </p:nvSpPr>
        <p:spPr>
          <a:xfrm>
            <a:off x="2102517" y="1423068"/>
            <a:ext cx="26060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3200" b="1" dirty="0" smtClean="0"/>
              <a:t>Функции</a:t>
            </a:r>
            <a:endParaRPr lang="ko-KR" altLang="en-US" sz="3200" b="1" dirty="0"/>
          </a:p>
        </p:txBody>
      </p:sp>
      <p:sp>
        <p:nvSpPr>
          <p:cNvPr id="18" name="직사각형 40">
            <a:extLst>
              <a:ext uri="{FF2B5EF4-FFF2-40B4-BE49-F238E27FC236}">
                <a16:creationId xmlns:a16="http://schemas.microsoft.com/office/drawing/2014/main" id="{999185EA-725A-49CF-B2C7-F6F5D4C403E4}"/>
              </a:ext>
            </a:extLst>
          </p:cNvPr>
          <p:cNvSpPr/>
          <p:nvPr/>
        </p:nvSpPr>
        <p:spPr>
          <a:xfrm>
            <a:off x="1532122" y="1946288"/>
            <a:ext cx="4359137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регистрации на сайте.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входа на сайт как гость.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изменения языка.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бронирования места в </a:t>
            </a:r>
            <a:r>
              <a:rPr lang="ru-RU" altLang="ko-KR" sz="2400" dirty="0" err="1" smtClean="0"/>
              <a:t>антикафе</a:t>
            </a:r>
            <a:r>
              <a:rPr lang="ru-RU" altLang="ko-KR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просмотра местоположения </a:t>
            </a:r>
            <a:r>
              <a:rPr lang="ru-RU" altLang="ko-KR" sz="2400" dirty="0" err="1" smtClean="0"/>
              <a:t>антикафе</a:t>
            </a:r>
            <a:r>
              <a:rPr lang="ru-RU" altLang="ko-KR" sz="2400" dirty="0" smtClean="0"/>
              <a:t>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Функция написания отзывов</a:t>
            </a:r>
            <a:endParaRPr lang="ko-KR" altLang="en-US" sz="2400" dirty="0"/>
          </a:p>
        </p:txBody>
      </p:sp>
      <p:sp>
        <p:nvSpPr>
          <p:cNvPr id="19" name="직사각형 39">
            <a:extLst>
              <a:ext uri="{FF2B5EF4-FFF2-40B4-BE49-F238E27FC236}">
                <a16:creationId xmlns:a16="http://schemas.microsoft.com/office/drawing/2014/main" id="{C6D86DF3-2C49-4C74-A261-CD9BBD0EC3C2}"/>
              </a:ext>
            </a:extLst>
          </p:cNvPr>
          <p:cNvSpPr/>
          <p:nvPr/>
        </p:nvSpPr>
        <p:spPr>
          <a:xfrm>
            <a:off x="8003360" y="1423068"/>
            <a:ext cx="197598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altLang="ko-KR" sz="3200" b="1" dirty="0" smtClean="0"/>
              <a:t>Ошибки</a:t>
            </a:r>
            <a:endParaRPr lang="ko-KR" altLang="en-US" sz="3200" b="1" dirty="0"/>
          </a:p>
        </p:txBody>
      </p:sp>
      <p:sp>
        <p:nvSpPr>
          <p:cNvPr id="20" name="직사각형 40">
            <a:extLst>
              <a:ext uri="{FF2B5EF4-FFF2-40B4-BE49-F238E27FC236}">
                <a16:creationId xmlns:a16="http://schemas.microsoft.com/office/drawing/2014/main" id="{999185EA-725A-49CF-B2C7-F6F5D4C403E4}"/>
              </a:ext>
            </a:extLst>
          </p:cNvPr>
          <p:cNvSpPr/>
          <p:nvPr/>
        </p:nvSpPr>
        <p:spPr>
          <a:xfrm>
            <a:off x="7015346" y="1946288"/>
            <a:ext cx="416972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При бронировании возможна ошибка из-за не зарегистрированного пользователя.</a:t>
            </a:r>
          </a:p>
          <a:p>
            <a:pPr marL="228600" indent="-228600">
              <a:buFont typeface="+mj-lt"/>
              <a:buAutoNum type="arabicPeriod"/>
            </a:pPr>
            <a:r>
              <a:rPr lang="ru-RU" altLang="ko-KR" sz="2400" dirty="0" smtClean="0"/>
              <a:t>При регистрации возможны ошибки из-за неправильного или незаполненного обязательного поля.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9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8347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751525C6-81F6-4529-9F42-687690A3E0E0}"/>
              </a:ext>
            </a:extLst>
          </p:cNvPr>
          <p:cNvSpPr txBox="1"/>
          <p:nvPr/>
        </p:nvSpPr>
        <p:spPr>
          <a:xfrm>
            <a:off x="4158322" y="1431525"/>
            <a:ext cx="578577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Макет тестирования:</a:t>
            </a:r>
          </a:p>
          <a:p>
            <a:pPr defTabSz="360000"/>
            <a:r>
              <a:rPr lang="ru-RU" altLang="ko-KR" sz="2400" dirty="0" smtClean="0"/>
              <a:t>	Форма создания личного кабинета</a:t>
            </a:r>
          </a:p>
          <a:p>
            <a:pPr marL="342900" indent="-342900" defTabSz="3600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Ключевые оценочные моменты: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Время исправления ошибок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Эффективность использования 	ресурсов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Временная эффективность</a:t>
            </a:r>
          </a:p>
          <a:p>
            <a:pPr marL="342900" indent="-342900" defTabSz="3600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Виды тестирования: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Функциональное тестирование 	(позитивное, негативное)</a:t>
            </a:r>
          </a:p>
          <a:p>
            <a:pPr marL="342900" indent="-342900" defTabSz="3600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Используемые техники: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Анализ граничных значений</a:t>
            </a:r>
          </a:p>
          <a:p>
            <a:pPr defTabSz="360000"/>
            <a:r>
              <a:rPr lang="ru-RU" altLang="ko-KR" sz="2400" dirty="0"/>
              <a:t>	</a:t>
            </a:r>
            <a:r>
              <a:rPr lang="ru-RU" altLang="ko-KR" sz="2400" dirty="0" smtClean="0"/>
              <a:t>Эквивалентное тестирование</a:t>
            </a:r>
          </a:p>
          <a:p>
            <a:pPr marL="342900" indent="-342900" defTabSz="3600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Тестовое покрытие формы: 79,4%</a:t>
            </a:r>
            <a:endParaRPr lang="en-US" altLang="ko-KR" sz="2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52929D9-48EA-4C63-A35B-1CCF7AC367CC}"/>
              </a:ext>
            </a:extLst>
          </p:cNvPr>
          <p:cNvSpPr txBox="1"/>
          <p:nvPr/>
        </p:nvSpPr>
        <p:spPr>
          <a:xfrm>
            <a:off x="4158322" y="381816"/>
            <a:ext cx="5214278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b="0" dirty="0" smtClean="0"/>
              <a:t>Тестирование</a:t>
            </a:r>
            <a:r>
              <a:rPr lang="ru-RU" altLang="ko-KR" sz="2800" b="0" dirty="0" smtClean="0"/>
              <a:t> (</a:t>
            </a:r>
            <a:r>
              <a:rPr lang="en-US" altLang="ko-KR" sz="2800" b="0" dirty="0" smtClean="0"/>
              <a:t>IS0 9126</a:t>
            </a:r>
            <a:r>
              <a:rPr lang="ru-RU" altLang="ko-KR" sz="2800" b="0" dirty="0" smtClean="0"/>
              <a:t>)</a:t>
            </a:r>
            <a:endParaRPr lang="en-US" altLang="ko-KR" sz="2800" b="0" dirty="0"/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188704" y="496116"/>
            <a:ext cx="3648510" cy="5319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433957" y="6102591"/>
            <a:ext cx="1094014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 smtClean="0"/>
              <a:t>10/11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26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815F9E52-A737-4D92-BF59-F807190D0F82}"/>
              </a:ext>
            </a:extLst>
          </p:cNvPr>
          <p:cNvSpPr txBox="1"/>
          <p:nvPr/>
        </p:nvSpPr>
        <p:spPr>
          <a:xfrm>
            <a:off x="5211222" y="1243087"/>
            <a:ext cx="64062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Работы по предметной области сделаны на 40%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Планируется создать адаптацию сайта на все устройства.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В следующий раз планируется виртуализировать навигацию в разделе «Карта»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Особенно удалось спроектировать создание личного кабинета для пользователей сайта.</a:t>
            </a:r>
            <a:endParaRPr lang="en-US" altLang="ko-K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026940-1076-4777-9B72-00FF6F9CA515}"/>
              </a:ext>
            </a:extLst>
          </p:cNvPr>
          <p:cNvSpPr txBox="1"/>
          <p:nvPr/>
        </p:nvSpPr>
        <p:spPr>
          <a:xfrm>
            <a:off x="5211222" y="219369"/>
            <a:ext cx="3774915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ru-RU" altLang="ko-KR" b="0" dirty="0" smtClean="0"/>
              <a:t>Вывод</a:t>
            </a:r>
            <a:endParaRPr lang="en-US" altLang="ko-KR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9E52-A737-4D92-BF59-F807190D0F82}"/>
              </a:ext>
            </a:extLst>
          </p:cNvPr>
          <p:cNvSpPr txBox="1"/>
          <p:nvPr/>
        </p:nvSpPr>
        <p:spPr>
          <a:xfrm>
            <a:off x="414870" y="4759174"/>
            <a:ext cx="34386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altLang="ko-KR" sz="2400" dirty="0" smtClean="0"/>
              <a:t>Использованные госты: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ГОСТ 19.104-78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/>
              <a:t>ГОСТ </a:t>
            </a:r>
            <a:r>
              <a:rPr lang="ru-RU" altLang="ko-KR" sz="2400" dirty="0" smtClean="0"/>
              <a:t>19.505-79</a:t>
            </a:r>
            <a:endParaRPr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/>
              <a:t>ГОСТ </a:t>
            </a:r>
            <a:r>
              <a:rPr lang="ru-RU" altLang="ko-KR" sz="2400" dirty="0" smtClean="0"/>
              <a:t>19.106-78</a:t>
            </a:r>
            <a:endParaRPr lang="en-US" altLang="ko-KR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 smtClean="0"/>
              <a:t>11/11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3440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8B4778D-09A7-45C5-B88A-0062FC40952B}"/>
              </a:ext>
            </a:extLst>
          </p:cNvPr>
          <p:cNvSpPr txBox="1"/>
          <p:nvPr/>
        </p:nvSpPr>
        <p:spPr>
          <a:xfrm>
            <a:off x="2499360" y="1731854"/>
            <a:ext cx="9220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6000" dirty="0" err="1" smtClean="0">
                <a:latin typeface="+mj-lt"/>
                <a:cs typeface="Arial" panose="020B0604020202020204" pitchFamily="34" charset="0"/>
              </a:rPr>
              <a:t>Антикафе</a:t>
            </a:r>
            <a:r>
              <a:rPr lang="ru-RU" altLang="ko-KR" sz="6000" dirty="0" smtClean="0">
                <a:latin typeface="+mj-lt"/>
                <a:cs typeface="Arial" panose="020B0604020202020204" pitchFamily="34" charset="0"/>
              </a:rPr>
              <a:t> с </a:t>
            </a:r>
            <a:r>
              <a:rPr lang="ru-RU" altLang="ko-KR" sz="6000" dirty="0" err="1" smtClean="0">
                <a:latin typeface="+mj-lt"/>
                <a:cs typeface="Arial" panose="020B0604020202020204" pitchFamily="34" charset="0"/>
              </a:rPr>
              <a:t>капибарами</a:t>
            </a:r>
            <a:endParaRPr lang="ko-KR" altLang="en-US" sz="6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E1E45C-09D1-4DB5-9286-0E9130787387}"/>
              </a:ext>
            </a:extLst>
          </p:cNvPr>
          <p:cNvSpPr txBox="1"/>
          <p:nvPr/>
        </p:nvSpPr>
        <p:spPr>
          <a:xfrm>
            <a:off x="4702810" y="2924086"/>
            <a:ext cx="70167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altLang="ko-KR" sz="2400" dirty="0" smtClean="0">
                <a:cs typeface="Arial" panose="020B0604020202020204" pitchFamily="34" charset="0"/>
              </a:rPr>
              <a:t>Выполнила к защите студентка группы 22919/2</a:t>
            </a:r>
          </a:p>
          <a:p>
            <a:pPr algn="r"/>
            <a:r>
              <a:rPr lang="ru-RU" altLang="ko-KR" sz="2400" dirty="0" smtClean="0">
                <a:cs typeface="Arial" panose="020B0604020202020204" pitchFamily="34" charset="0"/>
              </a:rPr>
              <a:t>Макарихина Вероника</a:t>
            </a:r>
            <a:endParaRPr lang="ko-KR" altLang="en-US" sz="2400" dirty="0"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2057400" y="5962977"/>
            <a:ext cx="1400537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sz="2400" dirty="0" smtClean="0"/>
              <a:t>GitHub</a:t>
            </a:r>
            <a:endParaRPr lang="ko-KR" altLang="en-US" sz="24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A8B2C6E-B111-40AD-A895-4DC819F48A54}"/>
              </a:ext>
            </a:extLst>
          </p:cNvPr>
          <p:cNvCxnSpPr>
            <a:cxnSpLocks/>
          </p:cNvCxnSpPr>
          <p:nvPr/>
        </p:nvCxnSpPr>
        <p:spPr>
          <a:xfrm>
            <a:off x="877570" y="4250799"/>
            <a:ext cx="10375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://qrcoder.ru/code/?https%3A%2F%2Fgithub.com%2FVeronika-ops%2Fall&amp;4&amp;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4645242"/>
            <a:ext cx="2008505" cy="2008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571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A26AB2B-ABA9-47A1-87C2-B92F829D2B31}"/>
              </a:ext>
            </a:extLst>
          </p:cNvPr>
          <p:cNvSpPr txBox="1"/>
          <p:nvPr/>
        </p:nvSpPr>
        <p:spPr>
          <a:xfrm>
            <a:off x="876299" y="408773"/>
            <a:ext cx="5509261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altLang="ko-KR" sz="4000" b="0" dirty="0" smtClean="0">
                <a:latin typeface="+mj-lt"/>
              </a:rPr>
              <a:t>Предметная область</a:t>
            </a:r>
            <a:endParaRPr lang="ko-KR" altLang="en-US" sz="4000" b="0" dirty="0">
              <a:latin typeface="+mj-l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2D6DB5-B5CC-4B72-AFCA-941300FA681F}"/>
              </a:ext>
            </a:extLst>
          </p:cNvPr>
          <p:cNvSpPr txBox="1"/>
          <p:nvPr/>
        </p:nvSpPr>
        <p:spPr>
          <a:xfrm>
            <a:off x="1992629" y="1539662"/>
            <a:ext cx="878586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Сайт для </a:t>
            </a:r>
            <a:r>
              <a:rPr lang="ru-RU" altLang="ko-KR" sz="2400" dirty="0" err="1" smtClean="0"/>
              <a:t>антикафе</a:t>
            </a:r>
            <a:r>
              <a:rPr lang="ru-RU" altLang="ko-KR" sz="2400" dirty="0" smtClean="0"/>
              <a:t> Санкт-Петербурга.</a:t>
            </a:r>
            <a:endParaRPr lang="ru-RU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Особенность продукта – понятный интерфейс, услуга бронирования и создание личного кабинета.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Сайт должен хранить персональные данные пользователей (ФИО, номера телефонов, пароль от логина).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Сайт должен выдерживать одновременное нахождение 2000 пользователей</a:t>
            </a:r>
            <a:r>
              <a:rPr lang="ru-RU" sz="20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Срок выполнения работы </a:t>
            </a:r>
            <a:r>
              <a:rPr lang="ru-RU" altLang="ko-KR" sz="2400" dirty="0"/>
              <a:t>7</a:t>
            </a:r>
            <a:r>
              <a:rPr lang="ru-RU" altLang="ko-KR" sz="2400" dirty="0" smtClean="0"/>
              <a:t> месяцев.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84F37FC-B295-4F12-BEAC-E9768D124B8E}"/>
              </a:ext>
            </a:extLst>
          </p:cNvPr>
          <p:cNvCxnSpPr>
            <a:cxnSpLocks/>
          </p:cNvCxnSpPr>
          <p:nvPr/>
        </p:nvCxnSpPr>
        <p:spPr>
          <a:xfrm>
            <a:off x="876299" y="1246099"/>
            <a:ext cx="9664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 smtClean="0"/>
              <a:t>1/11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FE037F00-DD2D-432D-A7E7-45C71D7D17A2}"/>
              </a:ext>
            </a:extLst>
          </p:cNvPr>
          <p:cNvSpPr txBox="1"/>
          <p:nvPr/>
        </p:nvSpPr>
        <p:spPr>
          <a:xfrm>
            <a:off x="4226414" y="1191786"/>
            <a:ext cx="39066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/>
            </a:lvl1pPr>
          </a:lstStyle>
          <a:p>
            <a:pPr algn="ctr"/>
            <a:r>
              <a:rPr lang="ru-RU" altLang="ko-KR" sz="2800" dirty="0" smtClean="0"/>
              <a:t>Спиральная модель</a:t>
            </a:r>
            <a:endParaRPr lang="ko-KR" altLang="en-US" sz="2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DB19DC-062D-4BDB-99FA-54FBB4C4F9D9}"/>
              </a:ext>
            </a:extLst>
          </p:cNvPr>
          <p:cNvSpPr txBox="1"/>
          <p:nvPr/>
        </p:nvSpPr>
        <p:spPr>
          <a:xfrm>
            <a:off x="1600236" y="360393"/>
            <a:ext cx="89408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altLang="ko-KR" sz="4000" dirty="0" smtClean="0">
                <a:latin typeface="+mj-lt"/>
                <a:cs typeface="Arial" panose="020B0604020202020204" pitchFamily="34" charset="0"/>
              </a:rPr>
              <a:t>Модель жизненного цикла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1B3B6C3A-0D20-446A-BCB2-7AC176267B06}"/>
              </a:ext>
            </a:extLst>
          </p:cNvPr>
          <p:cNvCxnSpPr>
            <a:cxnSpLocks/>
          </p:cNvCxnSpPr>
          <p:nvPr/>
        </p:nvCxnSpPr>
        <p:spPr>
          <a:xfrm>
            <a:off x="-132345" y="3877190"/>
            <a:ext cx="12192000" cy="0"/>
          </a:xfrm>
          <a:prstGeom prst="line">
            <a:avLst/>
          </a:prstGeom>
          <a:ln w="44450" cap="sq">
            <a:solidFill>
              <a:srgbClr val="FFC5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660920-B9E0-4D94-A73B-E3388FE121E7}"/>
              </a:ext>
            </a:extLst>
          </p:cNvPr>
          <p:cNvSpPr txBox="1"/>
          <p:nvPr/>
        </p:nvSpPr>
        <p:spPr>
          <a:xfrm>
            <a:off x="0" y="4315322"/>
            <a:ext cx="1751118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Планирование проекта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48" name="그래픽 42">
            <a:extLst>
              <a:ext uri="{FF2B5EF4-FFF2-40B4-BE49-F238E27FC236}">
                <a16:creationId xmlns:a16="http://schemas.microsoft.com/office/drawing/2014/main" id="{0EA263C4-24D2-4DC7-894D-A263437776AE}"/>
              </a:ext>
            </a:extLst>
          </p:cNvPr>
          <p:cNvSpPr/>
          <p:nvPr/>
        </p:nvSpPr>
        <p:spPr>
          <a:xfrm>
            <a:off x="472650" y="2486428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 smtClean="0">
                <a:solidFill>
                  <a:schemeClr val="bg1"/>
                </a:solidFill>
              </a:rPr>
              <a:t>ЭТАП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8" name="눈물 방울 77">
            <a:extLst>
              <a:ext uri="{FF2B5EF4-FFF2-40B4-BE49-F238E27FC236}">
                <a16:creationId xmlns:a16="http://schemas.microsoft.com/office/drawing/2014/main" id="{4B64B3FB-9A40-4790-8260-2D01BA089740}"/>
              </a:ext>
            </a:extLst>
          </p:cNvPr>
          <p:cNvSpPr/>
          <p:nvPr/>
        </p:nvSpPr>
        <p:spPr>
          <a:xfrm rot="8100000">
            <a:off x="749968" y="3754218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FFBC75-1BFD-4FE6-9873-825495216F63}"/>
              </a:ext>
            </a:extLst>
          </p:cNvPr>
          <p:cNvSpPr txBox="1"/>
          <p:nvPr/>
        </p:nvSpPr>
        <p:spPr>
          <a:xfrm>
            <a:off x="1656517" y="4315322"/>
            <a:ext cx="175111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Процесс менеджмента рисков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49" name="그래픽 42">
            <a:extLst>
              <a:ext uri="{FF2B5EF4-FFF2-40B4-BE49-F238E27FC236}">
                <a16:creationId xmlns:a16="http://schemas.microsoft.com/office/drawing/2014/main" id="{1C015D54-0068-4574-8727-69711749D49F}"/>
              </a:ext>
            </a:extLst>
          </p:cNvPr>
          <p:cNvSpPr/>
          <p:nvPr/>
        </p:nvSpPr>
        <p:spPr>
          <a:xfrm>
            <a:off x="2129361" y="2486428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 smtClean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>
                <a:solidFill>
                  <a:schemeClr val="bg1"/>
                </a:solidFill>
              </a:rPr>
              <a:t>02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79" name="눈물 방울 78">
            <a:extLst>
              <a:ext uri="{FF2B5EF4-FFF2-40B4-BE49-F238E27FC236}">
                <a16:creationId xmlns:a16="http://schemas.microsoft.com/office/drawing/2014/main" id="{D5CB3578-2152-4F0F-B263-5975A3ED4B31}"/>
              </a:ext>
            </a:extLst>
          </p:cNvPr>
          <p:cNvSpPr/>
          <p:nvPr/>
        </p:nvSpPr>
        <p:spPr>
          <a:xfrm rot="8100000">
            <a:off x="2406485" y="3754218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F906EE-9B3F-41B0-844E-6879ECCD5F7D}"/>
              </a:ext>
            </a:extLst>
          </p:cNvPr>
          <p:cNvSpPr txBox="1"/>
          <p:nvPr/>
        </p:nvSpPr>
        <p:spPr>
          <a:xfrm>
            <a:off x="3380358" y="4315322"/>
            <a:ext cx="1751118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Проектирование архитектуры системы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50" name="그래픽 42">
            <a:extLst>
              <a:ext uri="{FF2B5EF4-FFF2-40B4-BE49-F238E27FC236}">
                <a16:creationId xmlns:a16="http://schemas.microsoft.com/office/drawing/2014/main" id="{534CDBBB-9CDD-495B-86EC-5C67DE933C0F}"/>
              </a:ext>
            </a:extLst>
          </p:cNvPr>
          <p:cNvSpPr/>
          <p:nvPr/>
        </p:nvSpPr>
        <p:spPr>
          <a:xfrm>
            <a:off x="3853396" y="2486428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03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0" name="눈물 방울 79">
            <a:extLst>
              <a:ext uri="{FF2B5EF4-FFF2-40B4-BE49-F238E27FC236}">
                <a16:creationId xmlns:a16="http://schemas.microsoft.com/office/drawing/2014/main" id="{14A8F6D0-202E-4D16-86DA-D2B56CF50CE8}"/>
              </a:ext>
            </a:extLst>
          </p:cNvPr>
          <p:cNvSpPr/>
          <p:nvPr/>
        </p:nvSpPr>
        <p:spPr>
          <a:xfrm rot="8100000">
            <a:off x="4130327" y="3754218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77C3A6D-D432-41D2-B65B-CDC45D939D62}"/>
              </a:ext>
            </a:extLst>
          </p:cNvPr>
          <p:cNvSpPr txBox="1"/>
          <p:nvPr/>
        </p:nvSpPr>
        <p:spPr>
          <a:xfrm>
            <a:off x="5065139" y="4308028"/>
            <a:ext cx="1751118" cy="13234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Реализация жизненного цикла программных средств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51" name="그래픽 42">
            <a:extLst>
              <a:ext uri="{FF2B5EF4-FFF2-40B4-BE49-F238E27FC236}">
                <a16:creationId xmlns:a16="http://schemas.microsoft.com/office/drawing/2014/main" id="{3F4E7042-17EA-4195-B9A4-D3D292A27A49}"/>
              </a:ext>
            </a:extLst>
          </p:cNvPr>
          <p:cNvSpPr/>
          <p:nvPr/>
        </p:nvSpPr>
        <p:spPr>
          <a:xfrm>
            <a:off x="5538370" y="2479134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1" name="눈물 방울 80">
            <a:extLst>
              <a:ext uri="{FF2B5EF4-FFF2-40B4-BE49-F238E27FC236}">
                <a16:creationId xmlns:a16="http://schemas.microsoft.com/office/drawing/2014/main" id="{FACEEB76-CD45-4808-A465-6977A91D891D}"/>
              </a:ext>
            </a:extLst>
          </p:cNvPr>
          <p:cNvSpPr/>
          <p:nvPr/>
        </p:nvSpPr>
        <p:spPr>
          <a:xfrm rot="8100000">
            <a:off x="5815107" y="3746924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4B1A380-A8DA-4355-91E1-92C3CD3ED550}"/>
              </a:ext>
            </a:extLst>
          </p:cNvPr>
          <p:cNvSpPr txBox="1"/>
          <p:nvPr/>
        </p:nvSpPr>
        <p:spPr>
          <a:xfrm>
            <a:off x="6749920" y="4324662"/>
            <a:ext cx="1751118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Проектирование архитектуры программных средств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52" name="그래픽 42">
            <a:extLst>
              <a:ext uri="{FF2B5EF4-FFF2-40B4-BE49-F238E27FC236}">
                <a16:creationId xmlns:a16="http://schemas.microsoft.com/office/drawing/2014/main" id="{69C09B8E-43F1-4316-B2C9-B1AFBAF36446}"/>
              </a:ext>
            </a:extLst>
          </p:cNvPr>
          <p:cNvSpPr/>
          <p:nvPr/>
        </p:nvSpPr>
        <p:spPr>
          <a:xfrm>
            <a:off x="7223345" y="2495768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82" name="눈물 방울 81">
            <a:extLst>
              <a:ext uri="{FF2B5EF4-FFF2-40B4-BE49-F238E27FC236}">
                <a16:creationId xmlns:a16="http://schemas.microsoft.com/office/drawing/2014/main" id="{AF3C93DA-080E-48BC-A0D6-698C2E9930D4}"/>
              </a:ext>
            </a:extLst>
          </p:cNvPr>
          <p:cNvSpPr/>
          <p:nvPr/>
        </p:nvSpPr>
        <p:spPr>
          <a:xfrm rot="8100000">
            <a:off x="7499888" y="3763558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4B1A380-A8DA-4355-91E1-92C3CD3ED550}"/>
              </a:ext>
            </a:extLst>
          </p:cNvPr>
          <p:cNvSpPr txBox="1"/>
          <p:nvPr/>
        </p:nvSpPr>
        <p:spPr>
          <a:xfrm>
            <a:off x="8515017" y="4324662"/>
            <a:ext cx="1751118" cy="13234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Обеспечение гарантии качества программных средств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43" name="그래픽 42">
            <a:extLst>
              <a:ext uri="{FF2B5EF4-FFF2-40B4-BE49-F238E27FC236}">
                <a16:creationId xmlns:a16="http://schemas.microsoft.com/office/drawing/2014/main" id="{69C09B8E-43F1-4316-B2C9-B1AFBAF36446}"/>
              </a:ext>
            </a:extLst>
          </p:cNvPr>
          <p:cNvSpPr/>
          <p:nvPr/>
        </p:nvSpPr>
        <p:spPr>
          <a:xfrm>
            <a:off x="8988442" y="2495768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</a:t>
            </a:r>
            <a:r>
              <a:rPr lang="ru-RU" altLang="ko-KR" sz="2000" dirty="0" smtClean="0">
                <a:solidFill>
                  <a:schemeClr val="bg1"/>
                </a:solidFill>
              </a:rPr>
              <a:t>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눈물 방울 81">
            <a:extLst>
              <a:ext uri="{FF2B5EF4-FFF2-40B4-BE49-F238E27FC236}">
                <a16:creationId xmlns:a16="http://schemas.microsoft.com/office/drawing/2014/main" id="{AF3C93DA-080E-48BC-A0D6-698C2E9930D4}"/>
              </a:ext>
            </a:extLst>
          </p:cNvPr>
          <p:cNvSpPr/>
          <p:nvPr/>
        </p:nvSpPr>
        <p:spPr>
          <a:xfrm rot="8100000">
            <a:off x="9264985" y="3763558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4B1A380-A8DA-4355-91E1-92C3CD3ED550}"/>
              </a:ext>
            </a:extLst>
          </p:cNvPr>
          <p:cNvSpPr txBox="1"/>
          <p:nvPr/>
        </p:nvSpPr>
        <p:spPr>
          <a:xfrm>
            <a:off x="10201857" y="4316716"/>
            <a:ext cx="1751118" cy="1323439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ru-RU" altLang="ko-KR" sz="1600" dirty="0" smtClean="0">
                <a:solidFill>
                  <a:srgbClr val="1A1618"/>
                </a:solidFill>
                <a:latin typeface="+mj-lt"/>
              </a:rPr>
              <a:t>Процесс решения проблем в программных средствах</a:t>
            </a:r>
            <a:endParaRPr lang="ko-KR" altLang="en-US" sz="1600" dirty="0">
              <a:solidFill>
                <a:srgbClr val="1A1618"/>
              </a:solidFill>
              <a:latin typeface="+mj-lt"/>
            </a:endParaRPr>
          </a:p>
        </p:txBody>
      </p:sp>
      <p:sp>
        <p:nvSpPr>
          <p:cNvPr id="47" name="그래픽 42">
            <a:extLst>
              <a:ext uri="{FF2B5EF4-FFF2-40B4-BE49-F238E27FC236}">
                <a16:creationId xmlns:a16="http://schemas.microsoft.com/office/drawing/2014/main" id="{69C09B8E-43F1-4316-B2C9-B1AFBAF36446}"/>
              </a:ext>
            </a:extLst>
          </p:cNvPr>
          <p:cNvSpPr/>
          <p:nvPr/>
        </p:nvSpPr>
        <p:spPr>
          <a:xfrm>
            <a:off x="10675282" y="2487822"/>
            <a:ext cx="839676" cy="840526"/>
          </a:xfrm>
          <a:prstGeom prst="roundRect">
            <a:avLst/>
          </a:prstGeom>
          <a:solidFill>
            <a:srgbClr val="F0334E"/>
          </a:solidFill>
          <a:ln w="7964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ru-RU" altLang="ko-KR" sz="1400" dirty="0">
                <a:solidFill>
                  <a:schemeClr val="bg1"/>
                </a:solidFill>
              </a:rPr>
              <a:t>ЭТАП</a:t>
            </a:r>
            <a:endParaRPr lang="en-US" altLang="ko-KR" sz="1600" dirty="0">
              <a:solidFill>
                <a:schemeClr val="bg1"/>
              </a:solidFill>
            </a:endParaRPr>
          </a:p>
          <a:p>
            <a:pPr algn="ctr"/>
            <a:r>
              <a:rPr lang="en-US" altLang="ko-KR" sz="2000" dirty="0" smtClean="0">
                <a:solidFill>
                  <a:schemeClr val="bg1"/>
                </a:solidFill>
              </a:rPr>
              <a:t>0</a:t>
            </a:r>
            <a:r>
              <a:rPr lang="ru-RU" altLang="ko-KR" sz="2000" dirty="0" smtClean="0">
                <a:solidFill>
                  <a:schemeClr val="bg1"/>
                </a:solidFill>
              </a:rPr>
              <a:t>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눈물 방울 81">
            <a:extLst>
              <a:ext uri="{FF2B5EF4-FFF2-40B4-BE49-F238E27FC236}">
                <a16:creationId xmlns:a16="http://schemas.microsoft.com/office/drawing/2014/main" id="{AF3C93DA-080E-48BC-A0D6-698C2E9930D4}"/>
              </a:ext>
            </a:extLst>
          </p:cNvPr>
          <p:cNvSpPr/>
          <p:nvPr/>
        </p:nvSpPr>
        <p:spPr>
          <a:xfrm rot="8100000">
            <a:off x="10951825" y="3755612"/>
            <a:ext cx="251182" cy="251182"/>
          </a:xfrm>
          <a:prstGeom prst="teardrop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2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6496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706E43A2-2052-4818-A693-5E4E8EE940C1}"/>
              </a:ext>
            </a:extLst>
          </p:cNvPr>
          <p:cNvSpPr/>
          <p:nvPr/>
        </p:nvSpPr>
        <p:spPr>
          <a:xfrm>
            <a:off x="1124209" y="1941634"/>
            <a:ext cx="892551" cy="903166"/>
          </a:xfrm>
          <a:prstGeom prst="ellipse">
            <a:avLst/>
          </a:prstGeom>
          <a:solidFill>
            <a:srgbClr val="F0334E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ko-KR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874D5EC-108A-432F-8AFA-149D71386614}"/>
              </a:ext>
            </a:extLst>
          </p:cNvPr>
          <p:cNvSpPr/>
          <p:nvPr/>
        </p:nvSpPr>
        <p:spPr>
          <a:xfrm>
            <a:off x="2016760" y="2844800"/>
            <a:ext cx="86246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altLang="ko-KR" sz="2400" dirty="0" smtClean="0"/>
              <a:t>Представление промежуточного результата.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dirty="0" smtClean="0"/>
              <a:t>Разбивка больших задач на более конкретные и мелкие.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dirty="0" smtClean="0"/>
              <a:t>Уменьшенный уровень риска.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dirty="0" smtClean="0"/>
              <a:t>Ускоренное </a:t>
            </a:r>
            <a:r>
              <a:rPr lang="ru-RU" altLang="ko-KR" sz="2400" dirty="0" err="1" smtClean="0"/>
              <a:t>прототипирование</a:t>
            </a:r>
            <a:r>
              <a:rPr lang="ru-RU" altLang="ko-KR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ru-RU" altLang="ko-KR" sz="2400" dirty="0" smtClean="0"/>
              <a:t>Постоянное участие заказчика в процессе разработки.</a:t>
            </a:r>
          </a:p>
          <a:p>
            <a:pPr marL="457200" indent="-457200">
              <a:buFont typeface="+mj-lt"/>
              <a:buAutoNum type="arabicPeriod"/>
            </a:pPr>
            <a:endParaRPr lang="en-US" altLang="ko-KR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AFBC61B-0B36-4471-BD98-3380695C7650}"/>
              </a:ext>
            </a:extLst>
          </p:cNvPr>
          <p:cNvSpPr txBox="1"/>
          <p:nvPr/>
        </p:nvSpPr>
        <p:spPr>
          <a:xfrm>
            <a:off x="1206499" y="850615"/>
            <a:ext cx="8178802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ru-RU" altLang="ko-KR" sz="4000" b="0" dirty="0" smtClean="0">
                <a:latin typeface="+mj-lt"/>
              </a:rPr>
              <a:t>Плюсы спиральной модели</a:t>
            </a:r>
            <a:endParaRPr lang="ko-KR" altLang="en-US" sz="4000" b="0" dirty="0">
              <a:latin typeface="+mj-lt"/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2B34A5B7-E0BC-4D47-AC9B-93174C9E8ACC}"/>
              </a:ext>
            </a:extLst>
          </p:cNvPr>
          <p:cNvCxnSpPr>
            <a:cxnSpLocks/>
          </p:cNvCxnSpPr>
          <p:nvPr/>
        </p:nvCxnSpPr>
        <p:spPr>
          <a:xfrm>
            <a:off x="1263649" y="1578431"/>
            <a:ext cx="966470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Плюс 2"/>
          <p:cNvSpPr/>
          <p:nvPr/>
        </p:nvSpPr>
        <p:spPr>
          <a:xfrm>
            <a:off x="1231394" y="2050094"/>
            <a:ext cx="678180" cy="686245"/>
          </a:xfrm>
          <a:prstGeom prst="mathPlus">
            <a:avLst/>
          </a:pr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ctr"/>
            <a:endParaRPr lang="ru-RU" sz="2400" dirty="0" smtClean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3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8741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0B97BF59-E4C6-4958-8E0A-3EBCFD0FF48C}"/>
              </a:ext>
            </a:extLst>
          </p:cNvPr>
          <p:cNvSpPr txBox="1"/>
          <p:nvPr/>
        </p:nvSpPr>
        <p:spPr>
          <a:xfrm>
            <a:off x="965200" y="1871945"/>
            <a:ext cx="1214120" cy="707886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>
            <a:defPPr>
              <a:defRPr lang="ko-KR"/>
            </a:defPPr>
            <a:lvl1pPr>
              <a:defRPr sz="3200">
                <a:solidFill>
                  <a:srgbClr val="475DE6"/>
                </a:solidFill>
                <a:latin typeface="+mj-lt"/>
              </a:defRPr>
            </a:lvl1pPr>
          </a:lstStyle>
          <a:p>
            <a:r>
              <a:rPr lang="en-US" altLang="ko-KR" sz="4000" dirty="0" smtClean="0">
                <a:solidFill>
                  <a:schemeClr val="tx1"/>
                </a:solidFill>
                <a:latin typeface="+mn-lt"/>
              </a:rPr>
              <a:t>GUI</a:t>
            </a:r>
            <a:endParaRPr lang="ko-KR" altLang="en-US" sz="4000" dirty="0">
              <a:solidFill>
                <a:schemeClr val="tx1"/>
              </a:solidFill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377F0F-5AB8-4439-B885-4EEA00906599}"/>
              </a:ext>
            </a:extLst>
          </p:cNvPr>
          <p:cNvSpPr txBox="1"/>
          <p:nvPr/>
        </p:nvSpPr>
        <p:spPr>
          <a:xfrm>
            <a:off x="4064001" y="2546142"/>
            <a:ext cx="58724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altLang="ko-KR" sz="2400" dirty="0" smtClean="0"/>
              <a:t>Принцип простоты</a:t>
            </a:r>
          </a:p>
          <a:p>
            <a:pPr marL="342900" indent="-342900">
              <a:buFont typeface="+mj-lt"/>
              <a:buAutoNum type="arabicPeriod"/>
            </a:pPr>
            <a:r>
              <a:rPr lang="ru-RU" altLang="ko-KR" sz="2400" dirty="0" smtClean="0"/>
              <a:t>Принцип видимости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altLang="ko-KR" sz="2400" dirty="0" smtClean="0"/>
              <a:t>Принцип повторного использования</a:t>
            </a:r>
          </a:p>
          <a:p>
            <a:pPr marL="342900" indent="-342900">
              <a:buFont typeface="+mj-lt"/>
              <a:buAutoNum type="arabicPeriod"/>
            </a:pPr>
            <a:endParaRPr lang="ru-RU" altLang="ko-KR" sz="2400" dirty="0"/>
          </a:p>
          <a:p>
            <a:endParaRPr lang="ru-RU" altLang="ko-K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altLang="ko-KR" sz="2400" dirty="0" smtClean="0"/>
              <a:t>2 уровень доступа</a:t>
            </a:r>
            <a:endParaRPr lang="ko-KR" altLang="en-US" sz="24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D76E45E9-6E36-4504-A88D-42943CDBC879}"/>
              </a:ext>
            </a:extLst>
          </p:cNvPr>
          <p:cNvSpPr/>
          <p:nvPr/>
        </p:nvSpPr>
        <p:spPr>
          <a:xfrm>
            <a:off x="4064001" y="1753080"/>
            <a:ext cx="47775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ko-KR" sz="3200" dirty="0" smtClean="0">
                <a:latin typeface="+mj-lt"/>
              </a:rPr>
              <a:t>Принципы удобства</a:t>
            </a:r>
            <a:endParaRPr lang="en-US" altLang="ko-KR" sz="3200" dirty="0">
              <a:latin typeface="+mj-lt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64220F6-BB8A-43E5-BD56-BB4B2F06A07F}"/>
              </a:ext>
            </a:extLst>
          </p:cNvPr>
          <p:cNvCxnSpPr>
            <a:cxnSpLocks/>
          </p:cNvCxnSpPr>
          <p:nvPr/>
        </p:nvCxnSpPr>
        <p:spPr>
          <a:xfrm>
            <a:off x="3121660" y="1848732"/>
            <a:ext cx="0" cy="33201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 smtClean="0"/>
              <a:t>4/11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26030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083A4-24A5-4CC7-8F60-78A3EB35EE44}"/>
              </a:ext>
            </a:extLst>
          </p:cNvPr>
          <p:cNvSpPr txBox="1"/>
          <p:nvPr/>
        </p:nvSpPr>
        <p:spPr>
          <a:xfrm>
            <a:off x="2992321" y="339446"/>
            <a:ext cx="5029116" cy="70788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latin typeface="+mj-lt"/>
                <a:cs typeface="Arial" panose="020B0604020202020204" pitchFamily="34" charset="0"/>
              </a:rPr>
              <a:t>Карта навигации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/>
          <p:nvPr/>
        </p:nvPicPr>
        <p:blipFill>
          <a:blip r:embed="rId2"/>
          <a:stretch>
            <a:fillRect/>
          </a:stretch>
        </p:blipFill>
        <p:spPr>
          <a:xfrm>
            <a:off x="1127760" y="1767840"/>
            <a:ext cx="9037320" cy="48310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5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1568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083A4-24A5-4CC7-8F60-78A3EB35EE44}"/>
              </a:ext>
            </a:extLst>
          </p:cNvPr>
          <p:cNvSpPr txBox="1"/>
          <p:nvPr/>
        </p:nvSpPr>
        <p:spPr>
          <a:xfrm>
            <a:off x="3601682" y="182880"/>
            <a:ext cx="502911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latin typeface="+mj-lt"/>
                <a:cs typeface="Arial" panose="020B0604020202020204" pitchFamily="34" charset="0"/>
              </a:rPr>
              <a:t>Макет интерфейса: Вход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341720" y="1506319"/>
            <a:ext cx="7549040" cy="49554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6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05447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083A4-24A5-4CC7-8F60-78A3EB35EE44}"/>
              </a:ext>
            </a:extLst>
          </p:cNvPr>
          <p:cNvSpPr txBox="1"/>
          <p:nvPr/>
        </p:nvSpPr>
        <p:spPr>
          <a:xfrm>
            <a:off x="3601682" y="182880"/>
            <a:ext cx="502911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latin typeface="+mj-lt"/>
                <a:cs typeface="Arial" panose="020B0604020202020204" pitchFamily="34" charset="0"/>
              </a:rPr>
              <a:t>Макет интерфейса: Главная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286000" y="1636712"/>
            <a:ext cx="7619999" cy="4931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/>
              <a:t>7</a:t>
            </a:r>
            <a:r>
              <a:rPr lang="ru-RU" altLang="ko-KR" sz="2400" dirty="0" smtClean="0"/>
              <a:t>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3966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B083A4-24A5-4CC7-8F60-78A3EB35EE44}"/>
              </a:ext>
            </a:extLst>
          </p:cNvPr>
          <p:cNvSpPr txBox="1"/>
          <p:nvPr/>
        </p:nvSpPr>
        <p:spPr>
          <a:xfrm>
            <a:off x="3601682" y="182880"/>
            <a:ext cx="5029116" cy="132343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ru-RU" altLang="ko-KR" sz="4000" dirty="0" smtClean="0">
                <a:latin typeface="+mj-lt"/>
                <a:cs typeface="Arial" panose="020B0604020202020204" pitchFamily="34" charset="0"/>
              </a:rPr>
              <a:t>Макет интерфейса: Карта</a:t>
            </a:r>
            <a:endParaRPr lang="ko-KR" altLang="en-US" sz="40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48970" y="1639252"/>
            <a:ext cx="7734539" cy="48529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5F3A28-B331-4EF4-B294-7B5A7318E212}"/>
              </a:ext>
            </a:extLst>
          </p:cNvPr>
          <p:cNvSpPr txBox="1"/>
          <p:nvPr/>
        </p:nvSpPr>
        <p:spPr>
          <a:xfrm>
            <a:off x="10541002" y="6081967"/>
            <a:ext cx="862830" cy="46166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ru-RU" altLang="ko-KR" sz="2400" dirty="0" smtClean="0"/>
              <a:t>8/11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38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ibre Franklin SemiBold - Libre Franklin Light">
      <a:majorFont>
        <a:latin typeface="Libre Franklin SemiBold"/>
        <a:ea typeface="Arial Unicode MS"/>
        <a:cs typeface=""/>
      </a:majorFont>
      <a:minorFont>
        <a:latin typeface="Libre Franklin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0334E"/>
        </a:solidFill>
        <a:ln w="9525" cap="flat">
          <a:noFill/>
          <a:prstDash val="solid"/>
          <a:miter/>
        </a:ln>
      </a:spPr>
      <a:bodyPr rtlCol="0" anchor="ctr"/>
      <a:lstStyle>
        <a:defPPr algn="ctr">
          <a:defRPr sz="2400" dirty="0" smtClean="0">
            <a:solidFill>
              <a:schemeClr val="bg1"/>
            </a:solidFill>
            <a:latin typeface="+mj-lt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3673</TotalTime>
  <Words>300</Words>
  <Application>Microsoft Office PowerPoint</Application>
  <PresentationFormat>Широкоэкранный</PresentationFormat>
  <Paragraphs>99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맑은 고딕</vt:lpstr>
      <vt:lpstr>Libre Franklin Light</vt:lpstr>
      <vt:lpstr>Libre Franklin SemiBold</vt:lpstr>
      <vt:lpstr>Arial</vt:lpstr>
      <vt:lpstr>Arial Unicode MS</vt:lpstr>
      <vt:lpstr>PPTMON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Вероника Макарихина</cp:lastModifiedBy>
  <cp:revision>252</cp:revision>
  <dcterms:created xsi:type="dcterms:W3CDTF">2019-04-06T05:20:47Z</dcterms:created>
  <dcterms:modified xsi:type="dcterms:W3CDTF">2024-06-26T20:18:52Z</dcterms:modified>
</cp:coreProperties>
</file>