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Sniglet"/>
      <p:regular r:id="rId16"/>
    </p:embeddedFont>
    <p:embeddedFont>
      <p:font typeface="Bangers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ngers-regular.fntdata"/><Relationship Id="rId16" Type="http://schemas.openxmlformats.org/officeDocument/2006/relationships/font" Target="fonts/Snigle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0d3d6fe60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0d3d6fe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0d3d6fe60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0d3d6fe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d3d6fe60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d3d6fe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0" name="Google Shape;10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653" cy="5214003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653" cy="5214003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429500" y="2758167"/>
            <a:ext cx="5695500" cy="154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824BB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71" name="Google Shape;71;p1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TITLE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×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5" name="Google Shape;15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-169418">
            <a:off x="2434140" y="636392"/>
            <a:ext cx="6997295" cy="507948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169418">
            <a:off x="1703840" y="433717"/>
            <a:ext cx="6997295" cy="507948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2815067" y="2402883"/>
            <a:ext cx="5023200" cy="1546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 flipH="1">
            <a:off x="2815067" y="3683659"/>
            <a:ext cx="50232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bg>
      <p:bgPr>
        <a:solidFill>
          <a:schemeClr val="accent4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22" name="Google Shape;2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 flipH="1" rot="169418">
            <a:off x="3873315" y="751617"/>
            <a:ext cx="6997295" cy="507948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 rot="169418">
            <a:off x="4290740" y="636392"/>
            <a:ext cx="6997295" cy="5079481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ctrTitle"/>
          </p:nvPr>
        </p:nvSpPr>
        <p:spPr>
          <a:xfrm>
            <a:off x="5277792" y="2402883"/>
            <a:ext cx="5023200" cy="1546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 flipH="1">
            <a:off x="5277792" y="3733709"/>
            <a:ext cx="50232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9" name="Google Shape;29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656467" y="50367"/>
            <a:ext cx="7488769" cy="6960586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2351667" y="-152833"/>
            <a:ext cx="7488769" cy="6960586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874400" y="2882400"/>
            <a:ext cx="4443300" cy="109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31800" lvl="0" marL="45720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5" name="Google Shape;35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 rot="161695">
            <a:off x="1301634" y="1169155"/>
            <a:ext cx="9373066" cy="1013623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402733" y="2061256"/>
            <a:ext cx="10281300" cy="440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>
              <a:spcBef>
                <a:spcPts val="800"/>
              </a:spcBef>
              <a:spcAft>
                <a:spcPts val="0"/>
              </a:spcAft>
              <a:buSzPts val="4000"/>
              <a:buChar char="×"/>
              <a:defRPr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×"/>
              <a:defRPr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rgbClr val="24965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2" name="Google Shape;42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979467" y="10180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>
            <a:off x="674667" y="7132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5" name="Google Shape;45;p7"/>
          <p:cNvSpPr txBox="1"/>
          <p:nvPr>
            <p:ph type="title"/>
          </p:nvPr>
        </p:nvSpPr>
        <p:spPr>
          <a:xfrm rot="161695">
            <a:off x="1301634" y="1169155"/>
            <a:ext cx="9373066" cy="1013623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431500" y="2066833"/>
            <a:ext cx="4528500" cy="35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2750" lvl="0" marL="457200">
              <a:spcBef>
                <a:spcPts val="800"/>
              </a:spcBef>
              <a:spcAft>
                <a:spcPts val="0"/>
              </a:spcAft>
              <a:buSzPts val="2900"/>
              <a:buChar char="×"/>
              <a:defRPr sz="2900"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32335" y="2066833"/>
            <a:ext cx="4528500" cy="35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2750" lvl="0" marL="457200">
              <a:spcBef>
                <a:spcPts val="800"/>
              </a:spcBef>
              <a:spcAft>
                <a:spcPts val="0"/>
              </a:spcAft>
              <a:buSzPts val="2900"/>
              <a:buChar char="×"/>
              <a:defRPr sz="2900"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×"/>
              <a:defRPr sz="29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accent5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0" name="Google Shape;5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979467" y="10180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2" name="Google Shape;52;p8"/>
          <p:cNvSpPr/>
          <p:nvPr/>
        </p:nvSpPr>
        <p:spPr>
          <a:xfrm>
            <a:off x="674667" y="7132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3" name="Google Shape;53;p8"/>
          <p:cNvSpPr txBox="1"/>
          <p:nvPr>
            <p:ph type="title"/>
          </p:nvPr>
        </p:nvSpPr>
        <p:spPr>
          <a:xfrm rot="161695">
            <a:off x="1301634" y="1169155"/>
            <a:ext cx="9373066" cy="1013623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203933" y="2074900"/>
            <a:ext cx="3060300" cy="3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421324" y="2074900"/>
            <a:ext cx="3060300" cy="3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7638714" y="2074900"/>
            <a:ext cx="3060300" cy="3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9" name="Google Shape;59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979467" y="10180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>
            <a:off x="674667" y="7132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 rot="161695">
            <a:off x="1301634" y="1169155"/>
            <a:ext cx="9373066" cy="1013623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65" name="Google Shape;65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/>
          <p:nvPr/>
        </p:nvSpPr>
        <p:spPr>
          <a:xfrm>
            <a:off x="979467" y="10180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7" name="Google Shape;67;p10"/>
          <p:cNvSpPr/>
          <p:nvPr/>
        </p:nvSpPr>
        <p:spPr>
          <a:xfrm>
            <a:off x="674667" y="713200"/>
            <a:ext cx="10505071" cy="5580227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 rot="-120984">
            <a:off x="609569" y="5366928"/>
            <a:ext cx="10973295" cy="692826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ctr"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695">
            <a:off x="1301634" y="1169155"/>
            <a:ext cx="9373066" cy="1013623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ngers"/>
              <a:buNone/>
              <a:defRPr sz="4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02733" y="2061256"/>
            <a:ext cx="102813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niglet"/>
              <a:buChar char="×"/>
              <a:defRPr sz="4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niglet"/>
              <a:buChar char="×"/>
              <a:defRPr sz="3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niglet"/>
              <a:buChar char="×"/>
              <a:defRPr sz="32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jmlr.org/papers/volume21/20-074/20-074.pdf" TargetMode="External"/><Relationship Id="rId4" Type="http://schemas.openxmlformats.org/officeDocument/2006/relationships/hyperlink" Target="https://github.com/google-research/text-to-text-transfer-transformer/blob/main/released_checkpoints.md#t511" TargetMode="External"/><Relationship Id="rId5" Type="http://schemas.openxmlformats.org/officeDocument/2006/relationships/hyperlink" Target="https://aclanthology.org/2021.naacl-main.41/" TargetMode="External"/><Relationship Id="rId6" Type="http://schemas.openxmlformats.org/officeDocument/2006/relationships/hyperlink" Target="https://arxiv.org/abs/2105.1362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3429500" y="2036292"/>
            <a:ext cx="5695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/>
              <a:t>преза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subTitle"/>
          </p:nvPr>
        </p:nvSpPr>
        <p:spPr>
          <a:xfrm flipH="1">
            <a:off x="5125100" y="1263305"/>
            <a:ext cx="5023200" cy="328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2"/>
            </a:pPr>
            <a:r>
              <a:rPr lang="ru-RU">
                <a:solidFill>
                  <a:schemeClr val="dk1"/>
                </a:solidFill>
              </a:rPr>
              <a:t>Провести эксперименты с разными архитектурами и вариациями т5 (mt5, BYt5, etc.)</a:t>
            </a:r>
            <a:endParaRPr>
              <a:solidFill>
                <a:schemeClr val="dk1"/>
              </a:solidFill>
            </a:endParaRPr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ru-RU">
                <a:solidFill>
                  <a:schemeClr val="dk1"/>
                </a:solidFill>
              </a:rPr>
              <a:t>использовать предобученные модели из репозитория авторов и провести оценку</a:t>
            </a:r>
            <a:endParaRPr>
              <a:solidFill>
                <a:schemeClr val="dk1"/>
              </a:solidFill>
            </a:endParaRPr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ru-RU">
                <a:solidFill>
                  <a:schemeClr val="dk1"/>
                </a:solidFill>
              </a:rPr>
              <a:t>дообучить модели на более подходящих для нас источниках и провести оценку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 rot="-110">
            <a:off x="690784" y="780499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Литература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955358" y="1794356"/>
            <a:ext cx="102813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62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83"/>
              <a:buFont typeface="Courier New"/>
              <a:buAutoNum type="arabicPeriod"/>
            </a:pPr>
            <a:r>
              <a:rPr lang="ru-RU" sz="2482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Оригинальная статья о т5</a:t>
            </a:r>
            <a:endParaRPr sz="2482">
              <a:latin typeface="Courier New"/>
              <a:ea typeface="Courier New"/>
              <a:cs typeface="Courier New"/>
              <a:sym typeface="Courier New"/>
            </a:endParaRPr>
          </a:p>
          <a:p>
            <a:pPr indent="-3862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83"/>
              <a:buFont typeface="Courier New"/>
              <a:buAutoNum type="arabicPeriod"/>
            </a:pPr>
            <a:r>
              <a:rPr lang="ru-RU" sz="2482">
                <a:latin typeface="Courier New"/>
                <a:ea typeface="Courier New"/>
                <a:cs typeface="Courier New"/>
                <a:sym typeface="Courier New"/>
              </a:rPr>
              <a:t>Усовершенствованная архитектура т5, созданная авторами оригинальной уже после написания статьи: </a:t>
            </a:r>
            <a:r>
              <a:rPr lang="ru-RU" sz="2482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т5 1.1</a:t>
            </a:r>
            <a:endParaRPr sz="2482">
              <a:latin typeface="Courier New"/>
              <a:ea typeface="Courier New"/>
              <a:cs typeface="Courier New"/>
              <a:sym typeface="Courier New"/>
            </a:endParaRPr>
          </a:p>
          <a:p>
            <a:pPr indent="-3862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83"/>
              <a:buFont typeface="Courier New"/>
              <a:buAutoNum type="arabicPeriod"/>
            </a:pPr>
            <a:r>
              <a:rPr lang="ru-RU" sz="2482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mt5</a:t>
            </a:r>
            <a:r>
              <a:rPr lang="ru-RU" sz="2482">
                <a:latin typeface="Courier New"/>
                <a:ea typeface="Courier New"/>
                <a:cs typeface="Courier New"/>
                <a:sym typeface="Courier New"/>
              </a:rPr>
              <a:t>: т5, но мультиязыковой (предобучен на 101 языке, включая русский)</a:t>
            </a:r>
            <a:endParaRPr sz="2482">
              <a:latin typeface="Courier New"/>
              <a:ea typeface="Courier New"/>
              <a:cs typeface="Courier New"/>
              <a:sym typeface="Courier New"/>
            </a:endParaRPr>
          </a:p>
          <a:p>
            <a:pPr indent="-3862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83"/>
              <a:buFont typeface="Courier New"/>
              <a:buAutoNum type="arabicPeriod"/>
            </a:pPr>
            <a:r>
              <a:rPr lang="ru-RU" sz="2482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BYt5</a:t>
            </a:r>
            <a:r>
              <a:rPr lang="ru-RU" sz="2482">
                <a:latin typeface="Courier New"/>
                <a:ea typeface="Courier New"/>
                <a:cs typeface="Courier New"/>
                <a:sym typeface="Courier New"/>
              </a:rPr>
              <a:t>: m5, но вместо токенов на вход поставляются байты в UTF-8, а глубина кодировщика и декодировщика не выровнены, а специально разбалансированы: кодировщик имеет в три раза большую глубину</a:t>
            </a:r>
            <a:endParaRPr sz="2482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 rot="-679">
            <a:off x="815644" y="811096"/>
            <a:ext cx="4557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Название темы</a:t>
            </a:r>
            <a:endParaRPr b="1"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15658" y="1825256"/>
            <a:ext cx="102813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558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Char char="×"/>
            </a:pPr>
            <a:r>
              <a:rPr lang="ru-RU" sz="3000"/>
              <a:t>Наша тема – детоксификация текстов (актуальное соревнование диалога). </a:t>
            </a:r>
            <a:endParaRPr sz="300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3000"/>
          </a:p>
          <a:p>
            <a:pPr indent="-19558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70"/>
              <a:buChar char="×"/>
            </a:pPr>
            <a:r>
              <a:rPr lang="ru-RU" sz="3000"/>
              <a:t>В чём задача? Люди в интернете матерятся и оскорбляют других людей. По разным соображениям это может быть неприемлимым для части пользователей интернета. И эта часть достаточно большая. Запрет и фильтры, которые удаляют, например, комментарии по ключевым словам – это не очень хорошо, да и с задачей они справляются не полностью, так как оскорбления – это не только закрытый список слов. Поэтому такой фильтр, показывающий «детоксифицированный» текст, был бы полезен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 rot="-110">
            <a:off x="690809" y="811774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Актуальность</a:t>
            </a:r>
            <a:endParaRPr b="1"/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7741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Char char="×"/>
            </a:pPr>
            <a:r>
              <a:rPr lang="ru-RU"/>
              <a:t>Почему? Много практических применений. Какие?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Char char="×"/>
            </a:pPr>
            <a:r>
              <a:rPr lang="ru-RU"/>
              <a:t>Вам не хочется видеть мат и оскорбления в интернете? Прекрасно, вот расширение для браузера – и вы их не увидите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Char char="×"/>
            </a:pPr>
            <a:r>
              <a:rPr lang="ru-RU"/>
              <a:t>Беспокоитесь за словарный запас ребёнка, который сутками сидит в интернете? Вот включенное в безопасный режим расширение, которое блюрит мат в соцсетях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rot="-110">
            <a:off x="676909" y="822124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Команда, участники, роли</a:t>
            </a:r>
            <a:endParaRPr b="1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945600" y="2066829"/>
            <a:ext cx="45285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×"/>
            </a:pPr>
            <a:r>
              <a:rPr b="1" lang="ru-RU"/>
              <a:t>Вероника Ганеева</a:t>
            </a:r>
            <a:r>
              <a:rPr lang="ru-RU"/>
              <a:t> – молодец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×"/>
            </a:pPr>
            <a:r>
              <a:rPr b="1" lang="ru-RU"/>
              <a:t>Яна Лабенская</a:t>
            </a:r>
            <a:r>
              <a:rPr lang="ru-RU"/>
              <a:t> – молодец</a:t>
            </a:r>
            <a:endParaRPr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6052800" y="2372250"/>
            <a:ext cx="4900500" cy="35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×"/>
            </a:pPr>
            <a:r>
              <a:rPr lang="ru-RU" sz="1800"/>
              <a:t>Поскольку нас всего две, мы постараемся распределять задачи равномерно и многим будем заниматься совместно – как вопросами организации и презентации проекта, так и изучением литературы и созданием решений.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ru-RU" sz="1800"/>
              <a:t>Поэтому наши задачи будут распределяться гибко, чтобы в случае какого-нибудь неприятного происшествия (например, как прямо сейчас) с одним из участников второй не оказался в тупике и без всего необходимого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 rot="-110">
            <a:off x="787984" y="849899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Данные</a:t>
            </a:r>
            <a:endParaRPr b="1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87983" y="1863756"/>
            <a:ext cx="102813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×"/>
            </a:pPr>
            <a:r>
              <a:rPr lang="ru-RU" sz="3800"/>
              <a:t>Так как мы берём соревнование с диалога, данные нам тоже предоставляются оттуда</a:t>
            </a:r>
            <a:endParaRPr sz="380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×"/>
            </a:pPr>
            <a:r>
              <a:rPr lang="ru-RU" sz="3800"/>
              <a:t>Это набор комментариев (? штук, тест-трейн-дев), и они достаточно короткие</a:t>
            </a:r>
            <a:endParaRPr sz="380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×"/>
            </a:pPr>
            <a:r>
              <a:rPr lang="ru-RU" sz="3800"/>
              <a:t>Как выглядят комментарии: содержат ошибки и опечатки, содержат редкие слова, содержат придуманные и сконструированные авторами оскорбительные слова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 rot="-110">
            <a:off x="746334" y="905449"/>
            <a:ext cx="9373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Бейзлайны</a:t>
            </a:r>
            <a:endParaRPr b="1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431500" y="2066833"/>
            <a:ext cx="45285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×"/>
            </a:pPr>
            <a:r>
              <a:rPr lang="ru-RU" sz="2700"/>
              <a:t>Бейзлайн один: исключение слов по словарю</a:t>
            </a:r>
            <a:endParaRPr sz="27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×"/>
            </a:pPr>
            <a:r>
              <a:rPr lang="ru-RU" sz="2700"/>
              <a:t>Почему оно бейзлайн: просто, быстро, не нужно 16 гб видеокарты, но не очень эффективно</a:t>
            </a:r>
            <a:endParaRPr sz="2700"/>
          </a:p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6260085" y="1919308"/>
            <a:ext cx="4528500" cy="35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×"/>
            </a:pPr>
            <a:r>
              <a:rPr lang="ru-RU" sz="2700"/>
              <a:t>Бейзлайн два: t5, seq-to-seq</a:t>
            </a:r>
            <a:endParaRPr sz="27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×"/>
            </a:pPr>
            <a:r>
              <a:rPr lang="ru-RU" sz="2700"/>
              <a:t>Почему оно бейзлайн: большая предобученная модель, сразу высокое качество, сложно побить (но требует вычислительных ресурсов)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4294967295" type="title"/>
          </p:nvPr>
        </p:nvSpPr>
        <p:spPr>
          <a:xfrm>
            <a:off x="727125" y="61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Метрики оценки</a:t>
            </a:r>
            <a:endParaRPr b="1"/>
          </a:p>
        </p:txBody>
      </p:sp>
      <p:sp>
        <p:nvSpPr>
          <p:cNvPr id="127" name="Google Shape;127;p20"/>
          <p:cNvSpPr txBox="1"/>
          <p:nvPr/>
        </p:nvSpPr>
        <p:spPr>
          <a:xfrm>
            <a:off x="902375" y="1763100"/>
            <a:ext cx="10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74350" y="2646400"/>
            <a:ext cx="4443300" cy="1093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4000"/>
              <a:t>План работ</a:t>
            </a:r>
            <a:endParaRPr b="1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subTitle"/>
          </p:nvPr>
        </p:nvSpPr>
        <p:spPr>
          <a:xfrm flipH="1">
            <a:off x="2717900" y="1263304"/>
            <a:ext cx="5023200" cy="339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ru-RU">
                <a:solidFill>
                  <a:schemeClr val="dk1"/>
                </a:solidFill>
              </a:rPr>
              <a:t>Реализовать препроцессинг:</a:t>
            </a:r>
            <a:endParaRPr>
              <a:solidFill>
                <a:schemeClr val="dk1"/>
              </a:solidFill>
            </a:endParaRPr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ru-RU">
                <a:solidFill>
                  <a:schemeClr val="dk1"/>
                </a:solidFill>
              </a:rPr>
              <a:t>Очистка текста от нестандартных символов (эмодзи и т.п.)</a:t>
            </a:r>
            <a:endParaRPr>
              <a:solidFill>
                <a:schemeClr val="dk1"/>
              </a:solidFill>
            </a:endParaRPr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ru-RU">
                <a:solidFill>
                  <a:schemeClr val="dk1"/>
                </a:solidFill>
              </a:rPr>
              <a:t>Очистка текста от пунктуации и пунктуационных эмодзи (:) и т.п); токенизация</a:t>
            </a:r>
            <a:endParaRPr>
              <a:solidFill>
                <a:schemeClr val="dk1"/>
              </a:solidFill>
            </a:endParaRPr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ru-RU">
                <a:solidFill>
                  <a:schemeClr val="dk1"/>
                </a:solidFill>
              </a:rPr>
              <a:t>Экспериментально: реализация спеллчекинга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