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73" r:id="rId9"/>
    <p:sldId id="276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/>
    <p:restoredTop sz="95840"/>
  </p:normalViewPr>
  <p:slideViewPr>
    <p:cSldViewPr snapToGrid="0" snapToObjects="1">
      <p:cViewPr varScale="1">
        <p:scale>
          <a:sx n="114" d="100"/>
          <a:sy n="11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B6EAD1B-CF25-6B0F-5840-287669A07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B93961-ACCB-19C6-A40D-27843405A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EF9C-C2C6-624D-B333-FEBB15F03C6C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C61B23-611B-EC3F-2488-4AAB1C036C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34C682-1330-08EE-4AFA-084E503BBE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6E0B-BC57-2348-BF99-AC31BB1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5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7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4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BC1C18-307B-4F68-A007-B5B542270E8D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7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6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117-D5AB-2BB0-44A2-E7080048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600" dirty="0">
                <a:solidFill>
                  <a:schemeClr val="tx1"/>
                </a:solidFill>
              </a:rPr>
              <a:t>Долгосрочное прогнозирование спроса для нового ассортимента в ритейл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47359F7-D311-A13A-9354-C7E2398F9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0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3" y="1734855"/>
            <a:ext cx="409273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</a:t>
            </a:r>
            <a:br>
              <a:rPr lang="en-US" dirty="0"/>
            </a:b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ru-RU" dirty="0"/>
              <a:t>временной сегментации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7" y="1259725"/>
            <a:ext cx="5365218" cy="49000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en-US" sz="2400" dirty="0" err="1"/>
              <a:t>Периоды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новогодние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ru-RU" sz="2400" dirty="0"/>
              <a:t>м</a:t>
            </a:r>
            <a:r>
              <a:rPr lang="en-US" sz="2400" dirty="0" err="1"/>
              <a:t>айские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- 8 </a:t>
            </a:r>
            <a:r>
              <a:rPr lang="en-US" sz="2400" dirty="0" err="1"/>
              <a:t>марта</a:t>
            </a:r>
            <a:r>
              <a:rPr lang="en-US" sz="2400" dirty="0"/>
              <a:t>/23 </a:t>
            </a:r>
            <a:r>
              <a:rPr lang="en-US" sz="2400" dirty="0" err="1"/>
              <a:t>февраля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начало</a:t>
            </a:r>
            <a:r>
              <a:rPr lang="en-US" sz="2400" dirty="0"/>
              <a:t> </a:t>
            </a:r>
            <a:r>
              <a:rPr lang="en-US" sz="2400" dirty="0" err="1"/>
              <a:t>учебного</a:t>
            </a:r>
            <a:r>
              <a:rPr lang="en-US" sz="2400" dirty="0"/>
              <a:t> </a:t>
            </a:r>
            <a:r>
              <a:rPr lang="en-US" sz="2400" dirty="0" err="1"/>
              <a:t>года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/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4E01D-9E4F-BFE5-8CC7-B49193932403}"/>
              </a:ext>
            </a:extLst>
          </p:cNvPr>
          <p:cNvSpPr txBox="1"/>
          <p:nvPr/>
        </p:nvSpPr>
        <p:spPr>
          <a:xfrm>
            <a:off x="6096000" y="5598275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</a:t>
            </a:r>
            <a:r>
              <a:rPr lang="en-GB" sz="2400" dirty="0">
                <a:solidFill>
                  <a:sysClr val="windowText" lastClr="000000"/>
                </a:solidFill>
              </a:rPr>
              <a:t>354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DA701D0D-1AEC-633E-E585-40ADFF96631B}"/>
              </a:ext>
            </a:extLst>
          </p:cNvPr>
          <p:cNvSpPr/>
          <p:nvPr/>
        </p:nvSpPr>
        <p:spPr>
          <a:xfrm>
            <a:off x="9666516" y="3707619"/>
            <a:ext cx="397042" cy="10127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Закрыть со сплошной заливкой">
            <a:extLst>
              <a:ext uri="{FF2B5EF4-FFF2-40B4-BE49-F238E27FC236}">
                <a16:creationId xmlns:a16="http://schemas.microsoft.com/office/drawing/2014/main" id="{05C73048-5F94-6C0B-90E6-BED2F41D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338" y="3898117"/>
            <a:ext cx="608453" cy="608453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76C846E6-62C9-0F39-D19A-84CF9DC3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454" y="1734855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6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294D1-EB64-AE12-138C-A59882D8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588FF00-448C-AEA0-CA6C-4237444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520" y="1207592"/>
            <a:ext cx="6023511" cy="4900014"/>
          </a:xfrm>
          <a:effectLst/>
        </p:spPr>
        <p:txBody>
          <a:bodyPr>
            <a:normAutofit/>
          </a:bodyPr>
          <a:lstStyle/>
          <a:p>
            <a:r>
              <a:rPr lang="ru-RU" sz="2400" dirty="0"/>
              <a:t>Наилучшая модель – </a:t>
            </a:r>
            <a:r>
              <a:rPr lang="en-GB" sz="2400" dirty="0" err="1"/>
              <a:t>catboost</a:t>
            </a:r>
            <a:r>
              <a:rPr lang="ru-RU" sz="2400" dirty="0"/>
              <a:t> без дополнительной сегментации</a:t>
            </a:r>
          </a:p>
          <a:p>
            <a:r>
              <a:rPr lang="ru-RU" sz="2400" dirty="0"/>
              <a:t>Обучение на «новых» товарах улучшило качество предсказаний</a:t>
            </a:r>
            <a:endParaRPr lang="en-GB" sz="2400" dirty="0"/>
          </a:p>
          <a:p>
            <a:r>
              <a:rPr lang="ru-RU" sz="2400" dirty="0"/>
              <a:t>Лаговые фичи ухудшили качество прогноза</a:t>
            </a:r>
          </a:p>
          <a:p>
            <a:r>
              <a:rPr lang="ru-RU" sz="2400" dirty="0"/>
              <a:t>Масштабирование данных существенно уменьшило ошибку прогноза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85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A7135-10F9-C515-D1A3-C59C745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Новые товары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E2FE61-6FC0-AEA3-139F-50051360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616" y="2013857"/>
            <a:ext cx="4283772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Пара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товар|магазин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считается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новой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пока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момента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продаж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в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магазине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прошло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более</a:t>
            </a:r>
            <a:r>
              <a:rPr lang="en-US" sz="2000" dirty="0">
                <a:solidFill>
                  <a:srgbClr val="FFFFFF"/>
                </a:solidFill>
              </a:rPr>
              <a:t> 28 </a:t>
            </a:r>
            <a:r>
              <a:rPr lang="en-US" sz="2000" dirty="0" err="1">
                <a:solidFill>
                  <a:srgbClr val="FFFFFF"/>
                </a:solidFill>
              </a:rPr>
              <a:t>дней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8F15E6-2979-6B77-D6DD-4F4B6301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82266"/>
            <a:ext cx="6267743" cy="47948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449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99A2-6AAE-534C-CC94-1B7C0FAE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2776A-EE42-F8A0-9C46-D7D370FC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099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400" dirty="0"/>
              <a:t>Всего категорий товаров:</a:t>
            </a:r>
            <a:r>
              <a:rPr lang="en-GB" sz="2400" dirty="0"/>
              <a:t> </a:t>
            </a:r>
            <a:r>
              <a:rPr lang="ru-RU" sz="2400" dirty="0"/>
              <a:t>2822 </a:t>
            </a:r>
          </a:p>
          <a:p>
            <a:r>
              <a:rPr lang="ru-RU" sz="2400" dirty="0"/>
              <a:t>Всего магазинов: </a:t>
            </a:r>
            <a:r>
              <a:rPr lang="en-GB" sz="2400" dirty="0"/>
              <a:t>42</a:t>
            </a:r>
            <a:endParaRPr lang="ru-RU" sz="2400" dirty="0"/>
          </a:p>
          <a:p>
            <a:r>
              <a:rPr lang="ru-RU" sz="2400" dirty="0"/>
              <a:t>Количество новых пар товар</a:t>
            </a:r>
            <a:r>
              <a:rPr lang="en-GB" sz="2400" dirty="0"/>
              <a:t>|</a:t>
            </a:r>
            <a:r>
              <a:rPr lang="ru-RU" sz="2400" dirty="0"/>
              <a:t>магазин: 10169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История продаж и горизонт прогнозирования</a:t>
            </a:r>
            <a:r>
              <a:rPr lang="en-GB" sz="2400" dirty="0"/>
              <a:t>:</a:t>
            </a:r>
            <a:endParaRPr lang="ru-RU" sz="2400" dirty="0">
              <a:highlight>
                <a:srgbClr val="FFFF00"/>
              </a:highlight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294896-55F7-4A76-0711-4F33A4ABE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13852"/>
              </p:ext>
            </p:extLst>
          </p:nvPr>
        </p:nvGraphicFramePr>
        <p:xfrm>
          <a:off x="649929" y="4928070"/>
          <a:ext cx="108921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57">
                  <a:extLst>
                    <a:ext uri="{9D8B030D-6E8A-4147-A177-3AD203B41FA5}">
                      <a16:colId xmlns:a16="http://schemas.microsoft.com/office/drawing/2014/main" val="3506254393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3827895282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60217317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3502011118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25199418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7714540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История продаж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Горизонт прогнозирования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 декабря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 декабря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 января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декабря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5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12C6C-1772-66AE-3374-253E4157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3" y="513977"/>
            <a:ext cx="11634250" cy="970450"/>
          </a:xfrm>
        </p:spPr>
        <p:txBody>
          <a:bodyPr/>
          <a:lstStyle/>
          <a:p>
            <a:r>
              <a:rPr lang="ru-RU" dirty="0"/>
              <a:t>Данные: построение обучающей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71B76-D5C2-057C-A99E-F600763B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12" y="1721546"/>
            <a:ext cx="11467505" cy="437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Исходные данные:</a:t>
            </a:r>
            <a:r>
              <a:rPr lang="en-GB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История продаж с 19 декабря 2016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Обучающая выборка:</a:t>
            </a:r>
          </a:p>
          <a:p>
            <a:pPr marL="0" indent="0">
              <a:buNone/>
            </a:pPr>
            <a:r>
              <a:rPr lang="ru-RU" sz="2400" dirty="0"/>
              <a:t>Первые 10 недель продаж каждого товара в каждом магазине</a:t>
            </a:r>
          </a:p>
        </p:txBody>
      </p:sp>
      <p:sp>
        <p:nvSpPr>
          <p:cNvPr id="4" name="Стрелка вниз 3">
            <a:extLst>
              <a:ext uri="{FF2B5EF4-FFF2-40B4-BE49-F238E27FC236}">
                <a16:creationId xmlns:a16="http://schemas.microsoft.com/office/drawing/2014/main" id="{18BFCBD0-9C4B-0D3B-5F19-A00721DE0CCB}"/>
              </a:ext>
            </a:extLst>
          </p:cNvPr>
          <p:cNvSpPr/>
          <p:nvPr/>
        </p:nvSpPr>
        <p:spPr>
          <a:xfrm>
            <a:off x="2124997" y="3527774"/>
            <a:ext cx="51162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27B0-1155-FD0E-196C-8EFC43B7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Сегментация выборки перед обучением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391B-C9B1-8502-ACC4-D4E7EFE4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976" y="822582"/>
            <a:ext cx="632460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Разбиение по магазинам </a:t>
            </a:r>
          </a:p>
          <a:p>
            <a:r>
              <a:rPr lang="ru-RU" sz="2400" dirty="0"/>
              <a:t>Разбиение по товарам</a:t>
            </a:r>
          </a:p>
          <a:p>
            <a:r>
              <a:rPr lang="ru-RU" sz="2400" dirty="0"/>
              <a:t>Классификация на высокий/низкий спрос </a:t>
            </a:r>
          </a:p>
          <a:p>
            <a:r>
              <a:rPr lang="ru-RU" sz="2400" dirty="0"/>
              <a:t>Временная сегментация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67920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6E2AC-F1F1-435C-DC8C-8FE33289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75" y="1218475"/>
            <a:ext cx="3880373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Предобработка данных и построение фичей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5BD3A-34AD-9B33-CBBD-7ABA9643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3" y="1434123"/>
            <a:ext cx="6642815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Логарифмирование целевой переменной</a:t>
            </a:r>
          </a:p>
          <a:p>
            <a:pPr marL="0" indent="0">
              <a:buNone/>
            </a:pPr>
            <a:r>
              <a:rPr lang="ru-RU" sz="2400" dirty="0"/>
              <a:t>Масштабирование</a:t>
            </a:r>
          </a:p>
          <a:p>
            <a:pPr marL="0" indent="0">
              <a:buNone/>
            </a:pPr>
            <a:r>
              <a:rPr lang="ru-RU" sz="2400" dirty="0"/>
              <a:t>День/месяц/год</a:t>
            </a:r>
          </a:p>
          <a:p>
            <a:pPr marL="0" indent="0">
              <a:buNone/>
            </a:pPr>
            <a:r>
              <a:rPr lang="ru-RU" sz="2400" dirty="0"/>
              <a:t>Временные лаги</a:t>
            </a:r>
          </a:p>
          <a:p>
            <a:pPr marL="0" indent="0">
              <a:buNone/>
            </a:pPr>
            <a:r>
              <a:rPr lang="ru-RU" sz="2400" dirty="0"/>
              <a:t>Переменная фактической цены</a:t>
            </a:r>
          </a:p>
          <a:p>
            <a:endParaRPr lang="ru-RU" sz="2400" dirty="0"/>
          </a:p>
        </p:txBody>
      </p:sp>
      <p:sp>
        <p:nvSpPr>
          <p:cNvPr id="5" name="Закрывающая фигурная скобка 4">
            <a:extLst>
              <a:ext uri="{FF2B5EF4-FFF2-40B4-BE49-F238E27FC236}">
                <a16:creationId xmlns:a16="http://schemas.microsoft.com/office/drawing/2014/main" id="{C86911FE-D483-1E13-2206-B38F1F90501A}"/>
              </a:ext>
            </a:extLst>
          </p:cNvPr>
          <p:cNvSpPr/>
          <p:nvPr/>
        </p:nvSpPr>
        <p:spPr>
          <a:xfrm>
            <a:off x="9691438" y="2008982"/>
            <a:ext cx="397042" cy="1768642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153EB8A3-582C-7175-9DAE-20B834D01BEA}"/>
              </a:ext>
            </a:extLst>
          </p:cNvPr>
          <p:cNvSpPr/>
          <p:nvPr/>
        </p:nvSpPr>
        <p:spPr>
          <a:xfrm>
            <a:off x="9908006" y="3896129"/>
            <a:ext cx="397042" cy="1012755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047599B5-2DC2-A42A-11D1-B04EBF49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568" y="2457828"/>
            <a:ext cx="738200" cy="738200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AFC731AF-35D7-0675-F17F-A114A932A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048" y="400240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GB" dirty="0"/>
              <a:t>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2D54A-7E48-50E3-956A-4DED3291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70" y="2136802"/>
            <a:ext cx="5277288" cy="3636511"/>
          </a:xfrm>
        </p:spPr>
        <p:txBody>
          <a:bodyPr>
            <a:normAutofit/>
          </a:bodyPr>
          <a:lstStyle/>
          <a:p>
            <a:r>
              <a:rPr lang="en-GB" sz="2400" dirty="0" err="1"/>
              <a:t>Catboost</a:t>
            </a:r>
            <a:endParaRPr lang="en-GB" sz="2400" dirty="0"/>
          </a:p>
          <a:p>
            <a:r>
              <a:rPr lang="en-GB" sz="2400" dirty="0" err="1"/>
              <a:t>Lightgbm</a:t>
            </a:r>
            <a:endParaRPr lang="en-GB" sz="2400" dirty="0"/>
          </a:p>
          <a:p>
            <a:r>
              <a:rPr lang="en-GB" sz="2400" dirty="0" err="1"/>
              <a:t>XGBoost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728169" y="2150890"/>
            <a:ext cx="62432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Самостоятельная модель</a:t>
            </a:r>
          </a:p>
          <a:p>
            <a:r>
              <a:rPr lang="ru-RU" sz="2400" dirty="0"/>
              <a:t>Модели для магазинов</a:t>
            </a:r>
          </a:p>
          <a:p>
            <a:r>
              <a:rPr lang="ru-RU" sz="2400" dirty="0"/>
              <a:t>Модели для товаров</a:t>
            </a:r>
            <a:endParaRPr lang="en-GB" sz="2400" dirty="0"/>
          </a:p>
          <a:p>
            <a:r>
              <a:rPr lang="ru-RU" sz="2400" dirty="0"/>
              <a:t>Классификатор + регрессии</a:t>
            </a:r>
          </a:p>
          <a:p>
            <a:r>
              <a:rPr lang="ru-RU" sz="2400" dirty="0"/>
              <a:t>Модель с временной сегментацией</a:t>
            </a:r>
          </a:p>
          <a:p>
            <a:endParaRPr lang="ru-RU" sz="2400" dirty="0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15D755D2-EF4A-D065-4DE0-DE7304FBC613}"/>
              </a:ext>
            </a:extLst>
          </p:cNvPr>
          <p:cNvSpPr/>
          <p:nvPr/>
        </p:nvSpPr>
        <p:spPr>
          <a:xfrm>
            <a:off x="3853543" y="3457517"/>
            <a:ext cx="1480458" cy="51162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крывающая фигурная скобка 7">
            <a:extLst>
              <a:ext uri="{FF2B5EF4-FFF2-40B4-BE49-F238E27FC236}">
                <a16:creationId xmlns:a16="http://schemas.microsoft.com/office/drawing/2014/main" id="{4A023206-074C-ACB2-A369-65F214B02271}"/>
              </a:ext>
            </a:extLst>
          </p:cNvPr>
          <p:cNvSpPr/>
          <p:nvPr/>
        </p:nvSpPr>
        <p:spPr>
          <a:xfrm>
            <a:off x="9894233" y="2992057"/>
            <a:ext cx="397042" cy="930919"/>
          </a:xfrm>
          <a:prstGeom prst="rightBrac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Закрыть со сплошной заливкой">
            <a:extLst>
              <a:ext uri="{FF2B5EF4-FFF2-40B4-BE49-F238E27FC236}">
                <a16:creationId xmlns:a16="http://schemas.microsoft.com/office/drawing/2014/main" id="{230C1442-3773-535D-1226-097B5AC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57" y="308841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6" y="1734855"/>
            <a:ext cx="4976828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 </a:t>
            </a:r>
            <a:br>
              <a:rPr lang="en-US" dirty="0"/>
            </a:br>
            <a:r>
              <a:rPr lang="ru-RU" dirty="0"/>
              <a:t>Б</a:t>
            </a:r>
            <a:r>
              <a:rPr lang="en-US" dirty="0" err="1"/>
              <a:t>азовая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Кросс-валидация</a:t>
            </a:r>
            <a:endParaRPr lang="en-US" sz="2400" dirty="0"/>
          </a:p>
          <a:p>
            <a:r>
              <a:rPr lang="ru-RU" sz="2400" dirty="0"/>
              <a:t>В</a:t>
            </a:r>
            <a:r>
              <a:rPr lang="en-US" sz="2400" dirty="0" err="1"/>
              <a:t>ыборка</a:t>
            </a:r>
            <a:r>
              <a:rPr lang="en-US" sz="2400" dirty="0"/>
              <a:t> </a:t>
            </a:r>
            <a:r>
              <a:rPr lang="en-US" sz="2400" dirty="0" err="1"/>
              <a:t>новых</a:t>
            </a:r>
            <a:r>
              <a:rPr lang="en-US" sz="2400" dirty="0"/>
              <a:t> </a:t>
            </a:r>
            <a:r>
              <a:rPr lang="en-US" sz="2400" dirty="0" err="1"/>
              <a:t>товаров</a:t>
            </a:r>
            <a:endParaRPr lang="en-US" sz="2400" dirty="0"/>
          </a:p>
          <a:p>
            <a:r>
              <a:rPr lang="ru-RU" sz="2400" dirty="0"/>
              <a:t>Г</a:t>
            </a:r>
            <a:r>
              <a:rPr lang="en-US" sz="2400" dirty="0" err="1"/>
              <a:t>иперпараметр</a:t>
            </a:r>
            <a:r>
              <a:rPr lang="ru-RU" sz="2400" dirty="0"/>
              <a:t>ы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C6B7A-BFCD-EB09-149B-C4490869D8F5}"/>
              </a:ext>
            </a:extLst>
          </p:cNvPr>
          <p:cNvSpPr txBox="1"/>
          <p:nvPr/>
        </p:nvSpPr>
        <p:spPr>
          <a:xfrm>
            <a:off x="6008068" y="4661477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0.30095</a:t>
            </a:r>
          </a:p>
        </p:txBody>
      </p:sp>
    </p:spTree>
    <p:extLst>
      <p:ext uri="{BB962C8B-B14F-4D97-AF65-F5344CB8AC3E}">
        <p14:creationId xmlns:p14="http://schemas.microsoft.com/office/powerpoint/2010/main" val="347373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CAA22F-00ED-BCC0-368C-C51207D3DFE1}"/>
              </a:ext>
            </a:extLst>
          </p:cNvPr>
          <p:cNvSpPr txBox="1">
            <a:spLocks/>
          </p:cNvSpPr>
          <p:nvPr/>
        </p:nvSpPr>
        <p:spPr>
          <a:xfrm>
            <a:off x="259009" y="1734855"/>
            <a:ext cx="4737839" cy="338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/>
              <a:t>Алгоритмы</a:t>
            </a:r>
            <a:r>
              <a:rPr lang="en-US" dirty="0"/>
              <a:t> ML: </a:t>
            </a:r>
            <a:r>
              <a:rPr lang="en-US" dirty="0" err="1"/>
              <a:t>Классификатор</a:t>
            </a:r>
            <a:r>
              <a:rPr lang="en-US" dirty="0"/>
              <a:t> + </a:t>
            </a:r>
            <a:r>
              <a:rPr lang="en-US" dirty="0" err="1"/>
              <a:t>регрессии</a:t>
            </a:r>
            <a:endParaRPr lang="en-US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815561" y="756159"/>
            <a:ext cx="6376439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0.7 – </a:t>
            </a:r>
            <a:r>
              <a:rPr lang="en-US" sz="2400" dirty="0" err="1"/>
              <a:t>порог</a:t>
            </a:r>
            <a:r>
              <a:rPr lang="en-US" sz="2400" dirty="0"/>
              <a:t> </a:t>
            </a:r>
            <a:r>
              <a:rPr lang="en-US" sz="2400" dirty="0" err="1"/>
              <a:t>классификации</a:t>
            </a:r>
            <a:r>
              <a:rPr lang="en-US" sz="2400" dirty="0"/>
              <a:t> </a:t>
            </a:r>
            <a:r>
              <a:rPr lang="en-US" sz="2400" dirty="0" err="1"/>
              <a:t>спроса</a:t>
            </a:r>
            <a:r>
              <a:rPr lang="en-US" sz="2400" dirty="0"/>
              <a:t>: </a:t>
            </a:r>
            <a:r>
              <a:rPr lang="en-US" sz="2400" dirty="0" err="1"/>
              <a:t>высокий</a:t>
            </a:r>
            <a:r>
              <a:rPr lang="en-US" sz="2400" dirty="0"/>
              <a:t> | </a:t>
            </a:r>
            <a:r>
              <a:rPr lang="en-US" sz="2400" dirty="0" err="1"/>
              <a:t>низкий</a:t>
            </a:r>
            <a:endParaRPr lang="en-US" sz="2400" dirty="0"/>
          </a:p>
          <a:p>
            <a:pPr lvl="0"/>
            <a:r>
              <a:rPr lang="en-US" sz="2400" dirty="0" err="1"/>
              <a:t>Классификатор</a:t>
            </a:r>
            <a:r>
              <a:rPr lang="en-US" sz="2400" dirty="0"/>
              <a:t>: 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err="1"/>
              <a:t>Регрессии</a:t>
            </a:r>
            <a:r>
              <a:rPr lang="en-US" sz="2400" dirty="0"/>
              <a:t>: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95ED3-31F8-CC39-FFDD-C8AC87B4A8F5}"/>
              </a:ext>
            </a:extLst>
          </p:cNvPr>
          <p:cNvSpPr txBox="1"/>
          <p:nvPr/>
        </p:nvSpPr>
        <p:spPr>
          <a:xfrm>
            <a:off x="5821611" y="5452968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</a:t>
            </a:r>
            <a:r>
              <a:rPr lang="en-GB" sz="2400" dirty="0">
                <a:solidFill>
                  <a:sysClr val="windowText" lastClr="000000"/>
                </a:solidFill>
              </a:rPr>
              <a:t>1675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Рисунок 8" descr="Закрыть со сплошной заливкой">
            <a:extLst>
              <a:ext uri="{FF2B5EF4-FFF2-40B4-BE49-F238E27FC236}">
                <a16:creationId xmlns:a16="http://schemas.microsoft.com/office/drawing/2014/main" id="{503B3D84-353C-F3F0-6268-D6DED3783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010" y="4775446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{5EBE0E54-98D6-4047-95A7-A359B96D2436}tf10001121</Template>
  <TotalTime>1134</TotalTime>
  <Words>293</Words>
  <Application>Microsoft Macintosh PowerPoint</Application>
  <PresentationFormat>Широкоэкранный</PresentationFormat>
  <Paragraphs>75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Цитаты</vt:lpstr>
      <vt:lpstr>Долгосрочное прогнозирование спроса для нового ассортимента в ритейл </vt:lpstr>
      <vt:lpstr>Новые товары</vt:lpstr>
      <vt:lpstr>Постановка задачи</vt:lpstr>
      <vt:lpstr>Данные: построение обучающей выборки</vt:lpstr>
      <vt:lpstr>Сегментация выборки перед обучением</vt:lpstr>
      <vt:lpstr>Предобработка данных и построение фичей</vt:lpstr>
      <vt:lpstr>Алгоритмы ML</vt:lpstr>
      <vt:lpstr>Алгоритмы ML:   Базовая модель</vt:lpstr>
      <vt:lpstr>Презентация PowerPoint</vt:lpstr>
      <vt:lpstr>Алгоритмы ML:  Модели временной сегментации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Долгосрочное прогнозирование спроса для нового ассортимента в ритейл </dc:title>
  <dc:creator>Microsoft Office User</dc:creator>
  <cp:lastModifiedBy>Яшина Вероника Николаевна</cp:lastModifiedBy>
  <cp:revision>52</cp:revision>
  <dcterms:created xsi:type="dcterms:W3CDTF">2022-06-16T09:33:43Z</dcterms:created>
  <dcterms:modified xsi:type="dcterms:W3CDTF">2022-08-08T08:10:05Z</dcterms:modified>
</cp:coreProperties>
</file>