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1"/>
  </p:notesMasterIdLst>
  <p:sldIdLst>
    <p:sldId id="310" r:id="rId5"/>
    <p:sldId id="308" r:id="rId6"/>
    <p:sldId id="311" r:id="rId7"/>
    <p:sldId id="312" r:id="rId8"/>
    <p:sldId id="322" r:id="rId9"/>
    <p:sldId id="315" r:id="rId10"/>
    <p:sldId id="328" r:id="rId11"/>
    <p:sldId id="317" r:id="rId12"/>
    <p:sldId id="318" r:id="rId13"/>
    <p:sldId id="319" r:id="rId14"/>
    <p:sldId id="320" r:id="rId15"/>
    <p:sldId id="321" r:id="rId16"/>
    <p:sldId id="326" r:id="rId17"/>
    <p:sldId id="323" r:id="rId18"/>
    <p:sldId id="329" r:id="rId19"/>
    <p:sldId id="33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 dirty="0"/>
            <a:t>Rappel de la problématique et présentation du jeu de données (5 minutes)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 dirty="0"/>
            <a:t>Explication de l’approche de modélisation (10 minutes)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 dirty="0"/>
            <a:t>Présentation du </a:t>
          </a:r>
          <a:r>
            <a:rPr lang="fr-FR" b="0" i="0" dirty="0" err="1"/>
            <a:t>dashboard</a:t>
          </a:r>
          <a:r>
            <a:rPr lang="fr-FR" b="0" i="0" dirty="0"/>
            <a:t> </a:t>
          </a:r>
          <a:br>
            <a:rPr lang="fr-FR" b="0" i="0" dirty="0"/>
          </a:br>
          <a:r>
            <a:rPr lang="fr-FR" b="0" i="0" dirty="0"/>
            <a:t>(5 minutes)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ute (Two Pins With A Path) with solid fill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 with solid fill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0B150C20-96FD-414A-A655-AAF1C1308509}" type="presOf" srcId="{49225C73-1633-42F1-AB3B-7CB183E5F8B8}" destId="{20363298-B2A6-463D-A7BE-F9F67404E389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EF08C359-FF92-437A-9D33-6727DCA88D48}" type="presOf" srcId="{01A66772-F185-4D58-B8BB-E9370D7A7A2B}" destId="{B6056BFB-47D7-4C5F-BA11-2CB63C56A52D}" srcOrd="0" destOrd="0" presId="urn:microsoft.com/office/officeart/2018/5/layout/IconLeafLabelList"/>
    <dgm:cxn modelId="{7AA0557B-62F3-4C29-B3C5-D9F114942E72}" type="presOf" srcId="{40FC4FFE-8987-4A26-B7F4-8A516F18ADAE}" destId="{08F4E96D-0DB6-4476-8C51-7CC7EC2F227B}" srcOrd="0" destOrd="0" presId="urn:microsoft.com/office/officeart/2018/5/layout/IconLeaf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17498CD7-1575-49C4-97CA-4BC3A9366E2E}" type="presOf" srcId="{1C383F32-22E8-4F62-A3E0-BDC3D5F48992}" destId="{AB9CAFAA-6939-48A6-A89B-19D1A94B9EA1}" srcOrd="0" destOrd="0" presId="urn:microsoft.com/office/officeart/2018/5/layout/IconLeafLabelList"/>
    <dgm:cxn modelId="{FD8F7904-7D45-41D9-AEC1-C6F1FE3887A3}" type="presParOf" srcId="{B6056BFB-47D7-4C5F-BA11-2CB63C56A52D}" destId="{311B26C8-22B1-4363-B621-DD56FB7418C8}" srcOrd="0" destOrd="0" presId="urn:microsoft.com/office/officeart/2018/5/layout/IconLeafLabelList"/>
    <dgm:cxn modelId="{48B2AF8E-2235-4AE9-8E0A-BF8CE4C2CFD3}" type="presParOf" srcId="{311B26C8-22B1-4363-B621-DD56FB7418C8}" destId="{A201D7A7-914C-4D24-8B82-EE40155AB0BE}" srcOrd="0" destOrd="0" presId="urn:microsoft.com/office/officeart/2018/5/layout/IconLeafLabelList"/>
    <dgm:cxn modelId="{54CDD526-C2A5-42F3-B013-B4E09D06131A}" type="presParOf" srcId="{311B26C8-22B1-4363-B621-DD56FB7418C8}" destId="{8FA2F131-CD01-4CBD-B7A5-1B9B5E7F0402}" srcOrd="1" destOrd="0" presId="urn:microsoft.com/office/officeart/2018/5/layout/IconLeafLabelList"/>
    <dgm:cxn modelId="{4667E440-7C3D-4DBE-A5D5-F73207952056}" type="presParOf" srcId="{311B26C8-22B1-4363-B621-DD56FB7418C8}" destId="{F755F00C-B2DB-4097-B4BC-8F1BACC938B7}" srcOrd="2" destOrd="0" presId="urn:microsoft.com/office/officeart/2018/5/layout/IconLeafLabelList"/>
    <dgm:cxn modelId="{48CAAC1C-06A6-40FD-96E8-79FD1865F513}" type="presParOf" srcId="{311B26C8-22B1-4363-B621-DD56FB7418C8}" destId="{08F4E96D-0DB6-4476-8C51-7CC7EC2F227B}" srcOrd="3" destOrd="0" presId="urn:microsoft.com/office/officeart/2018/5/layout/IconLeafLabelList"/>
    <dgm:cxn modelId="{AAFF219B-B959-49C3-92A0-F88AE577ADE3}" type="presParOf" srcId="{B6056BFB-47D7-4C5F-BA11-2CB63C56A52D}" destId="{5AB3C10D-885E-4522-AB39-7ED4318D191A}" srcOrd="1" destOrd="0" presId="urn:microsoft.com/office/officeart/2018/5/layout/IconLeafLabelList"/>
    <dgm:cxn modelId="{AC82A915-52FB-42AC-9FC7-698ED451AD52}" type="presParOf" srcId="{B6056BFB-47D7-4C5F-BA11-2CB63C56A52D}" destId="{2F278BF9-E1B2-4A1C-B065-C19A7B904219}" srcOrd="2" destOrd="0" presId="urn:microsoft.com/office/officeart/2018/5/layout/IconLeafLabelList"/>
    <dgm:cxn modelId="{FE066C4F-3AD5-413A-92B3-D612E5B290F0}" type="presParOf" srcId="{2F278BF9-E1B2-4A1C-B065-C19A7B904219}" destId="{543C18BC-1989-44B2-9862-C670C61D3452}" srcOrd="0" destOrd="0" presId="urn:microsoft.com/office/officeart/2018/5/layout/IconLeafLabelList"/>
    <dgm:cxn modelId="{351858D4-89C9-486B-B639-337B88CF644E}" type="presParOf" srcId="{2F278BF9-E1B2-4A1C-B065-C19A7B904219}" destId="{E94F35BC-9C76-400A-BBCA-0032259E2E5A}" srcOrd="1" destOrd="0" presId="urn:microsoft.com/office/officeart/2018/5/layout/IconLeafLabelList"/>
    <dgm:cxn modelId="{FF23C2AD-260E-4DD9-85DD-8419D51A7167}" type="presParOf" srcId="{2F278BF9-E1B2-4A1C-B065-C19A7B904219}" destId="{503A6D04-9ADD-43CC-9847-497CD48F2D11}" srcOrd="2" destOrd="0" presId="urn:microsoft.com/office/officeart/2018/5/layout/IconLeafLabelList"/>
    <dgm:cxn modelId="{E2F206CE-D034-484D-A2B3-5CEAE28C4F07}" type="presParOf" srcId="{2F278BF9-E1B2-4A1C-B065-C19A7B904219}" destId="{20363298-B2A6-463D-A7BE-F9F67404E389}" srcOrd="3" destOrd="0" presId="urn:microsoft.com/office/officeart/2018/5/layout/IconLeafLabelList"/>
    <dgm:cxn modelId="{3B6E49CE-06FB-4358-9EF9-7CC3426303C8}" type="presParOf" srcId="{B6056BFB-47D7-4C5F-BA11-2CB63C56A52D}" destId="{A47947BB-708D-4F7E-B072-3C2E42B34B24}" srcOrd="3" destOrd="0" presId="urn:microsoft.com/office/officeart/2018/5/layout/IconLeafLabelList"/>
    <dgm:cxn modelId="{405A9C24-EDB5-4545-8479-440730675762}" type="presParOf" srcId="{B6056BFB-47D7-4C5F-BA11-2CB63C56A52D}" destId="{BDCD0AC9-D564-4025-AD8A-36664A6CBE31}" srcOrd="4" destOrd="0" presId="urn:microsoft.com/office/officeart/2018/5/layout/IconLeafLabelList"/>
    <dgm:cxn modelId="{79C4424C-824D-4C13-91DA-8801E8B63683}" type="presParOf" srcId="{BDCD0AC9-D564-4025-AD8A-36664A6CBE31}" destId="{5BDDFF18-9AEC-4E5E-B9AA-33D86F01A63E}" srcOrd="0" destOrd="0" presId="urn:microsoft.com/office/officeart/2018/5/layout/IconLeafLabelList"/>
    <dgm:cxn modelId="{CC1CDE0D-7EA3-4AD7-BDDB-578A652FA25C}" type="presParOf" srcId="{BDCD0AC9-D564-4025-AD8A-36664A6CBE31}" destId="{F09AEBFF-D2D3-4FFF-AD65-C3CEAEEB10F2}" srcOrd="1" destOrd="0" presId="urn:microsoft.com/office/officeart/2018/5/layout/IconLeafLabelList"/>
    <dgm:cxn modelId="{1EA7F761-45FA-48C1-BE0E-33FD0D695F80}" type="presParOf" srcId="{BDCD0AC9-D564-4025-AD8A-36664A6CBE31}" destId="{F2EBFBCF-0520-415A-A886-3C4F90D208EF}" srcOrd="2" destOrd="0" presId="urn:microsoft.com/office/officeart/2018/5/layout/IconLeafLabelList"/>
    <dgm:cxn modelId="{08C8D366-EEB2-41FB-B944-5EA92ECC6013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b="0" i="0" kern="1200" dirty="0"/>
            <a:t>Rappel de la problématique et présentation du jeu de données (5 minutes)</a:t>
          </a:r>
          <a:endParaRPr lang="en-US" sz="1600" kern="1200" dirty="0"/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b="0" i="0" kern="1200" dirty="0"/>
            <a:t>Explication de l’approche de modélisation (10 minutes)</a:t>
          </a:r>
          <a:endParaRPr lang="en-US" sz="1600" kern="1200" dirty="0"/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b="0" i="0" kern="1200" dirty="0"/>
            <a:t>Présentation du </a:t>
          </a:r>
          <a:r>
            <a:rPr lang="fr-FR" sz="1600" b="0" i="0" kern="1200" dirty="0" err="1"/>
            <a:t>dashboard</a:t>
          </a:r>
          <a:r>
            <a:rPr lang="fr-FR" sz="1600" b="0" i="0" kern="1200" dirty="0"/>
            <a:t> </a:t>
          </a:r>
          <a:br>
            <a:rPr lang="fr-FR" sz="1600" b="0" i="0" kern="1200" dirty="0"/>
          </a:br>
          <a:r>
            <a:rPr lang="fr-FR" sz="1600" b="0" i="0" kern="1200" dirty="0"/>
            <a:t>(5 minutes)</a:t>
          </a:r>
          <a:endParaRPr lang="en-US" sz="1600" kern="1200" dirty="0"/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DFBBE-2FAB-49A6-9B2E-16859AA07AE7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36A39-BE46-4561-ADF9-E7BA3E4B39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2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3D60-3121-45F0-ADB5-F9A244FEE5EA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6D6E-9B51-4B29-9A9C-A846006153DB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323D-FDA0-47C6-A1A4-1E9E0FB0E248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BC7F-0E84-4A9C-9288-73363F2579E3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 b="1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5670-F8FD-46E8-AABE-381649464687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3078-769F-4662-AB4B-9CCFDFDEE482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4E93-0CE3-44A1-8415-9756B4044FDA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6200A0A2-1323-4327-B9F8-3D51F5DB0465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7EE39F-7F6A-4643-ABD4-E403AA6F24C2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9965C727-0E07-40FF-9A5F-3B4E23CD0814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346A7B2-21F3-457F-9A0C-D7561AA39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5406306" cy="68579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7270272-FFAE-4022-9A5A-66A320B87D70}"/>
              </a:ext>
            </a:extLst>
          </p:cNvPr>
          <p:cNvSpPr txBox="1">
            <a:spLocks/>
          </p:cNvSpPr>
          <p:nvPr/>
        </p:nvSpPr>
        <p:spPr>
          <a:xfrm>
            <a:off x="5900216" y="639098"/>
            <a:ext cx="5899030" cy="2097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dirty="0"/>
              <a:t>Implémentez </a:t>
            </a:r>
          </a:p>
          <a:p>
            <a:pPr algn="ctr"/>
            <a:r>
              <a:rPr lang="fr-FR" sz="5400" dirty="0"/>
              <a:t>un modèle de </a:t>
            </a:r>
            <a:r>
              <a:rPr lang="fr-FR" sz="5400" dirty="0" err="1"/>
              <a:t>scoring</a:t>
            </a:r>
            <a:endParaRPr lang="en-US" sz="54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EE46F2F-645C-4A57-A6ED-74FF4E4AFF96}"/>
              </a:ext>
            </a:extLst>
          </p:cNvPr>
          <p:cNvSpPr txBox="1">
            <a:spLocks/>
          </p:cNvSpPr>
          <p:nvPr/>
        </p:nvSpPr>
        <p:spPr>
          <a:xfrm>
            <a:off x="6367429" y="3000581"/>
            <a:ext cx="5513098" cy="311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579858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400" b="0" i="0" u="none" strike="noStrike" kern="1200" cap="all" spc="20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Parcours</a:t>
            </a:r>
            <a:r>
              <a:rPr kumimoji="0" lang="en-US" sz="2400" b="0" i="0" u="none" strike="noStrike" kern="1200" cap="all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 data scientist </a:t>
            </a:r>
            <a:r>
              <a:rPr kumimoji="0" lang="en-US" sz="2400" b="0" i="0" u="none" strike="noStrike" kern="1200" cap="all" spc="20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financé</a:t>
            </a:r>
            <a:r>
              <a:rPr kumimoji="0" lang="en-US" sz="2400" b="0" i="0" u="none" strike="noStrike" kern="1200" cap="all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 par </a:t>
            </a:r>
            <a:r>
              <a:rPr kumimoji="0" lang="en-US" sz="2400" b="0" i="0" u="none" strike="noStrike" kern="1200" cap="all" spc="20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Pôle</a:t>
            </a:r>
            <a:r>
              <a:rPr kumimoji="0" lang="en-US" sz="2400" b="0" i="0" u="none" strike="noStrike" kern="1200" cap="all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all" spc="20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emploi</a:t>
            </a:r>
            <a:endParaRPr kumimoji="0" lang="en-US" sz="2400" b="0" i="0" u="none" strike="noStrike" kern="1200" cap="all" spc="2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579858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Speak Pro" panose="020F0502020204030204"/>
              </a:rPr>
              <a:t>Mentor: </a:t>
            </a:r>
            <a:r>
              <a:rPr lang="en-US" dirty="0" err="1">
                <a:solidFill>
                  <a:sysClr val="windowText" lastClr="000000"/>
                </a:solidFill>
                <a:latin typeface="Speak Pro" panose="020F0502020204030204"/>
              </a:rPr>
              <a:t>Gaëtan</a:t>
            </a:r>
            <a:r>
              <a:rPr lang="en-US" dirty="0">
                <a:solidFill>
                  <a:sysClr val="windowText" lastClr="000000"/>
                </a:solidFill>
                <a:latin typeface="Speak Pro" panose="020F0502020204030204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peak Pro" panose="020F0502020204030204"/>
              </a:rPr>
              <a:t>Golliot</a:t>
            </a:r>
            <a:endParaRPr lang="en-US" dirty="0">
              <a:solidFill>
                <a:sysClr val="windowText" lastClr="000000"/>
              </a:solidFill>
              <a:latin typeface="Speak Pro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579858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400" b="0" i="0" u="none" strike="noStrike" kern="1200" cap="all" spc="20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Évaluateur</a:t>
            </a:r>
            <a:r>
              <a:rPr kumimoji="0" lang="en-US" sz="2400" b="0" i="0" u="none" strike="noStrike" kern="1200" cap="all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: Aminata </a:t>
            </a:r>
            <a:r>
              <a:rPr kumimoji="0" lang="en-US" sz="2400" b="0" i="0" u="none" strike="noStrike" kern="1200" cap="all" spc="20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Diaby</a:t>
            </a:r>
            <a:endParaRPr kumimoji="0" lang="en-US" sz="2400" b="0" i="0" u="none" strike="noStrike" kern="1200" cap="all" spc="2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579858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n-US" dirty="0" err="1">
                <a:solidFill>
                  <a:sysClr val="windowText" lastClr="000000"/>
                </a:solidFill>
                <a:latin typeface="Speak Pro" panose="020F0502020204030204"/>
              </a:rPr>
              <a:t>Étudiante</a:t>
            </a:r>
            <a:r>
              <a:rPr lang="en-US" dirty="0">
                <a:solidFill>
                  <a:sysClr val="windowText" lastClr="000000"/>
                </a:solidFill>
                <a:latin typeface="Speak Pro" panose="020F0502020204030204"/>
              </a:rPr>
              <a:t>: Veronika </a:t>
            </a:r>
            <a:r>
              <a:rPr lang="en-US" dirty="0" err="1">
                <a:solidFill>
                  <a:sysClr val="windowText" lastClr="000000"/>
                </a:solidFill>
                <a:latin typeface="Speak Pro" panose="020F0502020204030204"/>
              </a:rPr>
              <a:t>Berezhnaia</a:t>
            </a:r>
            <a:endParaRPr kumimoji="0" lang="en-US" sz="2400" b="0" i="0" u="none" strike="noStrike" kern="1200" cap="all" spc="2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CD5225-43E7-4E86-AA06-93156B4D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100" b="1" smtClean="0"/>
              <a:t>1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9906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8A5C-2DB3-4062-B6E4-66C5929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545374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Gestion des classes </a:t>
            </a:r>
            <a:r>
              <a:rPr lang="en-US" sz="4800" dirty="0" err="1"/>
              <a:t>deséquilibrées</a:t>
            </a:r>
            <a:endParaRPr lang="en-US" sz="4800" dirty="0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553" y="2267421"/>
            <a:ext cx="4846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3554510-843E-4112-BD66-3F8EDBE203C0}"/>
              </a:ext>
            </a:extLst>
          </p:cNvPr>
          <p:cNvSpPr txBox="1">
            <a:spLocks/>
          </p:cNvSpPr>
          <p:nvPr/>
        </p:nvSpPr>
        <p:spPr>
          <a:xfrm>
            <a:off x="642257" y="2407436"/>
            <a:ext cx="5453739" cy="34616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1. Class_weight = ‘balanced’</a:t>
            </a:r>
          </a:p>
          <a:p>
            <a:pPr>
              <a:lnSpc>
                <a:spcPct val="100000"/>
              </a:lnSpc>
            </a:pPr>
            <a:r>
              <a:rPr lang="en-US"/>
              <a:t>ou scale_pos_weight = class1 / classe0 pour XGB</a:t>
            </a:r>
          </a:p>
          <a:p>
            <a:pPr>
              <a:lnSpc>
                <a:spcPct val="100000"/>
              </a:lnSpc>
            </a:pPr>
            <a:r>
              <a:rPr lang="en-US"/>
              <a:t>2. SMOTE, une technique de oversampling: encombre la mémoire</a:t>
            </a:r>
          </a:p>
          <a:p>
            <a:pPr>
              <a:lnSpc>
                <a:spcPct val="100000"/>
              </a:lnSpc>
            </a:pPr>
            <a:r>
              <a:rPr lang="en-US"/>
              <a:t>3. Il faut essayer avec des techniques de undersampling (Tomek Links, ENN)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6F492-FD97-4D10-A330-B3DE5BF280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8255" y="725676"/>
            <a:ext cx="4819748" cy="2337577"/>
          </a:xfrm>
          <a:prstGeom prst="rect">
            <a:avLst/>
          </a:prstGeom>
        </p:spPr>
      </p:pic>
      <p:pic>
        <p:nvPicPr>
          <p:cNvPr id="3074" name="Picture 2" descr="SMOTE for Imbalanced Classification with Python">
            <a:extLst>
              <a:ext uri="{FF2B5EF4-FFF2-40B4-BE49-F238E27FC236}">
                <a16:creationId xmlns:a16="http://schemas.microsoft.com/office/drawing/2014/main" id="{A99889BD-DDE6-484E-9C9A-D7A4C70C4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4995" y="3189543"/>
            <a:ext cx="2977267" cy="223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Rectangle 206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11C7E-CDDB-4066-B38F-4146B925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10</a:t>
            </a:fld>
            <a:endParaRPr lang="en-US" sz="105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881914-084D-4302-9A11-207B2DD46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32" y="3384986"/>
            <a:ext cx="3406210" cy="203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231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E925-B805-49D2-98CD-78EC8898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choix du modèle </a:t>
            </a:r>
            <a:br>
              <a:rPr lang="fr-FR" dirty="0"/>
            </a:br>
            <a:r>
              <a:rPr lang="fr-FR" dirty="0"/>
              <a:t>et le réglage des hyperparamètres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3672-00B6-4A75-8217-F29109270D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Algorithmes natifs </a:t>
            </a:r>
            <a:r>
              <a:rPr lang="fr-FR" dirty="0" err="1"/>
              <a:t>SKLearn</a:t>
            </a:r>
            <a:r>
              <a:rPr lang="fr-FR" dirty="0"/>
              <a:t> :</a:t>
            </a:r>
          </a:p>
          <a:p>
            <a:r>
              <a:rPr lang="fr-FR" b="1" u="sng" dirty="0" err="1"/>
              <a:t>Logistic</a:t>
            </a:r>
            <a:r>
              <a:rPr lang="fr-FR" b="1" u="sng" dirty="0"/>
              <a:t> </a:t>
            </a:r>
            <a:r>
              <a:rPr lang="fr-FR" b="1" u="sng" dirty="0" err="1"/>
              <a:t>Regression</a:t>
            </a:r>
            <a:endParaRPr lang="fr-FR" b="1" u="sng" dirty="0"/>
          </a:p>
          <a:p>
            <a:r>
              <a:rPr lang="fr-FR" dirty="0"/>
              <a:t>Passive </a:t>
            </a:r>
            <a:r>
              <a:rPr lang="fr-FR" dirty="0" err="1"/>
              <a:t>Aggressive</a:t>
            </a:r>
            <a:r>
              <a:rPr lang="fr-FR" dirty="0"/>
              <a:t> Classifier</a:t>
            </a:r>
          </a:p>
          <a:p>
            <a:r>
              <a:rPr lang="fr-FR" dirty="0" err="1"/>
              <a:t>Random</a:t>
            </a:r>
            <a:r>
              <a:rPr lang="fr-FR" dirty="0"/>
              <a:t> Forest Classifier</a:t>
            </a:r>
          </a:p>
          <a:p>
            <a:r>
              <a:rPr lang="fr-FR" dirty="0"/>
              <a:t>Les tous sont testés </a:t>
            </a:r>
            <a:br>
              <a:rPr lang="fr-FR" dirty="0"/>
            </a:br>
            <a:r>
              <a:rPr lang="fr-FR" b="1" u="sng" dirty="0"/>
              <a:t>avec </a:t>
            </a:r>
            <a:r>
              <a:rPr lang="fr-FR" b="1" u="sng" dirty="0" err="1"/>
              <a:t>class_weight</a:t>
            </a:r>
            <a:r>
              <a:rPr lang="fr-FR" b="1" u="sng" dirty="0"/>
              <a:t> = ‘</a:t>
            </a:r>
            <a:r>
              <a:rPr lang="fr-FR" b="1" u="sng" dirty="0" err="1"/>
              <a:t>balanced</a:t>
            </a:r>
            <a:r>
              <a:rPr lang="fr-FR" b="1" u="sng" dirty="0"/>
              <a:t>’ </a:t>
            </a:r>
            <a:br>
              <a:rPr lang="fr-FR" b="1" u="sng" dirty="0"/>
            </a:br>
            <a:r>
              <a:rPr lang="fr-FR" dirty="0"/>
              <a:t>et avec SMOTE</a:t>
            </a:r>
          </a:p>
          <a:p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64E30-4AF7-4E77-8910-DFFF05216C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Algorithmes provenant de </a:t>
            </a:r>
            <a:r>
              <a:rPr lang="fr-FR" dirty="0" err="1"/>
              <a:t>XGBoost</a:t>
            </a:r>
            <a:r>
              <a:rPr lang="fr-FR" dirty="0"/>
              <a:t> et enveloppés dans le </a:t>
            </a:r>
            <a:r>
              <a:rPr lang="fr-FR" dirty="0" err="1"/>
              <a:t>shell</a:t>
            </a:r>
            <a:r>
              <a:rPr lang="fr-FR" dirty="0"/>
              <a:t> </a:t>
            </a:r>
            <a:r>
              <a:rPr lang="fr-FR" dirty="0" err="1"/>
              <a:t>SKLearn</a:t>
            </a:r>
            <a:r>
              <a:rPr lang="fr-FR" dirty="0"/>
              <a:t>:</a:t>
            </a:r>
          </a:p>
          <a:p>
            <a:r>
              <a:rPr lang="fr-FR" dirty="0" err="1"/>
              <a:t>XGBClassifier</a:t>
            </a:r>
            <a:r>
              <a:rPr lang="fr-FR" dirty="0"/>
              <a:t>(ne possède pas de paramètre </a:t>
            </a:r>
            <a:r>
              <a:rPr lang="fr-FR" dirty="0" err="1"/>
              <a:t>class_weight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 err="1"/>
              <a:t>LightGBMClassifier</a:t>
            </a:r>
            <a:r>
              <a:rPr lang="fr-FR" dirty="0"/>
              <a:t> (</a:t>
            </a:r>
            <a:r>
              <a:rPr lang="fr-FR" dirty="0" err="1"/>
              <a:t>tésté</a:t>
            </a:r>
            <a:r>
              <a:rPr lang="fr-FR" dirty="0"/>
              <a:t> uniquement avec </a:t>
            </a:r>
            <a:r>
              <a:rPr lang="fr-FR" dirty="0" err="1"/>
              <a:t>class_weight</a:t>
            </a:r>
            <a:r>
              <a:rPr lang="fr-FR" dirty="0"/>
              <a:t> = ‘</a:t>
            </a:r>
            <a:r>
              <a:rPr lang="fr-FR" dirty="0" err="1"/>
              <a:t>balanced</a:t>
            </a:r>
            <a:r>
              <a:rPr lang="fr-FR" dirty="0"/>
              <a:t>’ mais pas avec SMOTE – cela serait trop lent)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5D3D0E-ACB0-4D71-8C11-D401C0183715}"/>
              </a:ext>
            </a:extLst>
          </p:cNvPr>
          <p:cNvSpPr txBox="1">
            <a:spLocks/>
          </p:cNvSpPr>
          <p:nvPr/>
        </p:nvSpPr>
        <p:spPr>
          <a:xfrm>
            <a:off x="1322910" y="5448098"/>
            <a:ext cx="10058399" cy="9251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i="1" dirty="0" err="1"/>
              <a:t>GridSearchCV</a:t>
            </a:r>
            <a:r>
              <a:rPr lang="fr-FR" b="1" i="1" dirty="0"/>
              <a:t> (exhaustive </a:t>
            </a:r>
            <a:r>
              <a:rPr lang="fr-FR" b="1" i="1" dirty="0" err="1"/>
              <a:t>GridSearch</a:t>
            </a:r>
            <a:r>
              <a:rPr lang="fr-FR" b="1" i="1" dirty="0"/>
              <a:t>). Tester d’autres </a:t>
            </a:r>
            <a:r>
              <a:rPr lang="fr-FR" b="1" i="1" dirty="0" err="1"/>
              <a:t>strategies</a:t>
            </a:r>
            <a:r>
              <a:rPr lang="fr-FR" b="1" i="1" dirty="0"/>
              <a:t>?</a:t>
            </a:r>
          </a:p>
          <a:p>
            <a:pPr algn="ctr"/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18FC9-1BD5-4E94-AC87-75D026A0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4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D73EA-70AA-434E-A6FC-B82FCA81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900"/>
              <a:t>La sélection du meilleur modèle </a:t>
            </a:r>
            <a:br>
              <a:rPr lang="en-US" sz="3900"/>
            </a:br>
            <a:r>
              <a:rPr lang="en-US" sz="3900"/>
              <a:t>et la fonction coût métier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03CAC844-6DBC-4CAD-8B17-B3D07D785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estime </a:t>
            </a:r>
            <a:r>
              <a:rPr lang="fr-FR" dirty="0" err="1"/>
              <a:t>Dummy</a:t>
            </a:r>
            <a:r>
              <a:rPr lang="fr-FR" dirty="0"/>
              <a:t> Classifier à 92% - ne convient pas pour des classes </a:t>
            </a:r>
            <a:r>
              <a:rPr lang="fr-FR" dirty="0" err="1"/>
              <a:t>désequilibrées</a:t>
            </a:r>
            <a:endParaRPr lang="fr-FR" dirty="0"/>
          </a:p>
          <a:p>
            <a:r>
              <a:rPr lang="fr-FR" dirty="0"/>
              <a:t>Comparer des modèles par ROC_AUC (FN vs FP)</a:t>
            </a:r>
          </a:p>
          <a:p>
            <a:r>
              <a:rPr lang="fr-FR" b="1" dirty="0"/>
              <a:t>Le meilleur modèle est </a:t>
            </a:r>
            <a:r>
              <a:rPr lang="fr-FR" b="1" dirty="0" err="1"/>
              <a:t>Logistic</a:t>
            </a:r>
            <a:r>
              <a:rPr lang="fr-FR" b="1" dirty="0"/>
              <a:t> </a:t>
            </a:r>
            <a:r>
              <a:rPr lang="fr-FR" b="1" dirty="0" err="1"/>
              <a:t>Regression</a:t>
            </a:r>
            <a:r>
              <a:rPr lang="fr-FR" b="1" dirty="0"/>
              <a:t> avec </a:t>
            </a:r>
            <a:r>
              <a:rPr lang="fr-FR" b="1" dirty="0" err="1"/>
              <a:t>class_weight</a:t>
            </a:r>
            <a:r>
              <a:rPr lang="fr-FR" b="1" dirty="0"/>
              <a:t> ‘</a:t>
            </a:r>
            <a:r>
              <a:rPr lang="fr-FR" b="1" dirty="0" err="1"/>
              <a:t>balanced</a:t>
            </a:r>
            <a:r>
              <a:rPr lang="fr-FR" b="1" dirty="0"/>
              <a:t>’</a:t>
            </a:r>
          </a:p>
          <a:p>
            <a:r>
              <a:rPr lang="fr-FR" dirty="0"/>
              <a:t>La fonction coût métier prend en compte le coût d’un faut positif et d’un faut </a:t>
            </a:r>
            <a:r>
              <a:rPr lang="fr-FR" dirty="0" err="1"/>
              <a:t>négaitf</a:t>
            </a:r>
            <a:r>
              <a:rPr lang="fr-FR" dirty="0"/>
              <a:t>, avec ses coefficients</a:t>
            </a:r>
          </a:p>
          <a:p>
            <a:endParaRPr lang="fr-FR" dirty="0"/>
          </a:p>
        </p:txBody>
      </p:sp>
      <p:pic>
        <p:nvPicPr>
          <p:cNvPr id="16" name="Picture 15" descr="Text, table&#10;&#10;Description automatically generated">
            <a:extLst>
              <a:ext uri="{FF2B5EF4-FFF2-40B4-BE49-F238E27FC236}">
                <a16:creationId xmlns:a16="http://schemas.microsoft.com/office/drawing/2014/main" id="{310B6622-1168-48CB-9756-89BDF5B44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683" y="903514"/>
            <a:ext cx="3274181" cy="197463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93927B-44EF-4B8B-8246-702DCC645E4F}"/>
              </a:ext>
            </a:extLst>
          </p:cNvPr>
          <p:cNvSpPr/>
          <p:nvPr/>
        </p:nvSpPr>
        <p:spPr>
          <a:xfrm>
            <a:off x="8724064" y="3333971"/>
            <a:ext cx="1818562" cy="1818562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42" name="Content Placeholder 7" descr="Scales of justice with solid fill">
            <a:extLst>
              <a:ext uri="{FF2B5EF4-FFF2-40B4-BE49-F238E27FC236}">
                <a16:creationId xmlns:a16="http://schemas.microsoft.com/office/drawing/2014/main" id="{E8C5553E-655B-49BD-9B64-D153279D3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93141" y="3749937"/>
            <a:ext cx="914400" cy="914400"/>
          </a:xfrm>
          <a:prstGeom prst="rect">
            <a:avLst/>
          </a:prstGeom>
        </p:spPr>
      </p:pic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CD52EF9E-5118-43C9-9CCF-850CD6FA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z="1100" b="1" smtClean="0"/>
              <a:t>12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53256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2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33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3">
            <a:extLst>
              <a:ext uri="{FF2B5EF4-FFF2-40B4-BE49-F238E27FC236}">
                <a16:creationId xmlns:a16="http://schemas.microsoft.com/office/drawing/2014/main" id="{0EB149D9-C2EF-4542-8E66-4A0CD0737117}"/>
              </a:ext>
            </a:extLst>
          </p:cNvPr>
          <p:cNvSpPr txBox="1">
            <a:spLocks/>
          </p:cNvSpPr>
          <p:nvPr/>
        </p:nvSpPr>
        <p:spPr>
          <a:xfrm>
            <a:off x="477078" y="516836"/>
            <a:ext cx="3100136" cy="1960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>
                <a:solidFill>
                  <a:schemeClr val="tx1"/>
                </a:solidFill>
              </a:rPr>
              <a:t>L’interprétabilité locale du modèle</a:t>
            </a:r>
            <a:endParaRPr lang="en-US" sz="3400" dirty="0">
              <a:solidFill>
                <a:schemeClr val="tx1"/>
              </a:solidFill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B7E842E0-8BAE-415A-B83F-C3EBD884F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2475" y="116417"/>
            <a:ext cx="3380581" cy="188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BF1B1E16-E9D1-4F87-B5F7-07AC8E308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099" y="116418"/>
            <a:ext cx="3218770" cy="188298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7843BA7-0EF8-4267-9AB2-C0C29097F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0" y="2770650"/>
            <a:ext cx="4572168" cy="352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EC0BC441-1D9E-4399-8B50-503B92843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61" y="2755788"/>
            <a:ext cx="4644402" cy="358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53F19417-A280-4DAB-8B93-8BEDEE181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7629" y="2505010"/>
            <a:ext cx="3529599" cy="15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>
            <a:extLst>
              <a:ext uri="{FF2B5EF4-FFF2-40B4-BE49-F238E27FC236}">
                <a16:creationId xmlns:a16="http://schemas.microsoft.com/office/drawing/2014/main" id="{7FD54465-3D9F-4D7B-BD89-72C0D98E7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7629" y="4486115"/>
            <a:ext cx="3529598" cy="15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013EE-CCC0-4310-ACA5-0B9C1A9F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100" b="1" smtClean="0"/>
              <a:pPr/>
              <a:t>13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5474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6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6" name="Rectangle 67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69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942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6A710B-FE7E-427E-B218-8D32F832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L’interprétabilité globale du modèle (summary plot)</a:t>
            </a:r>
          </a:p>
        </p:txBody>
      </p:sp>
      <p:cxnSp>
        <p:nvCxnSpPr>
          <p:cNvPr id="78" name="Straight Connector 71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0">
            <a:extLst>
              <a:ext uri="{FF2B5EF4-FFF2-40B4-BE49-F238E27FC236}">
                <a16:creationId xmlns:a16="http://schemas.microsoft.com/office/drawing/2014/main" id="{9107B6D9-A8D5-4612-B402-D3A8F6A7F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642" y="640080"/>
            <a:ext cx="4769053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901221-5A6B-4AB0-8D4C-A52703D6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 b="1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7246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2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33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4">
            <a:extLst>
              <a:ext uri="{FF2B5EF4-FFF2-40B4-BE49-F238E27FC236}">
                <a16:creationId xmlns:a16="http://schemas.microsoft.com/office/drawing/2014/main" id="{050AC540-1362-4237-8F6F-0C9207ED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rgbClr val="4D4536"/>
                </a:solidFill>
              </a:rPr>
              <a:t>L’API et le dashboard</a:t>
            </a:r>
            <a:endParaRPr lang="en-US" sz="4000" dirty="0">
              <a:solidFill>
                <a:srgbClr val="4D4536"/>
              </a:solidFill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67D59597-9BA8-4A96-A6F2-843DAD7EE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6707" y="2900039"/>
            <a:ext cx="3084844" cy="1001644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L’API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était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developpé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avec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MLFlow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CH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est possible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saisir les données manuellement ou automatiquement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10" descr="0">
            <a:extLst>
              <a:ext uri="{FF2B5EF4-FFF2-40B4-BE49-F238E27FC236}">
                <a16:creationId xmlns:a16="http://schemas.microsoft.com/office/drawing/2014/main" id="{336772FD-636C-41EA-B901-498F68FB7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68" y="3981778"/>
            <a:ext cx="5727606" cy="249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0">
            <a:extLst>
              <a:ext uri="{FF2B5EF4-FFF2-40B4-BE49-F238E27FC236}">
                <a16:creationId xmlns:a16="http://schemas.microsoft.com/office/drawing/2014/main" id="{2DC6A5F5-C017-41B5-B740-4E1B1DEB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316" y="907730"/>
            <a:ext cx="5727606" cy="247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0">
            <a:extLst>
              <a:ext uri="{FF2B5EF4-FFF2-40B4-BE49-F238E27FC236}">
                <a16:creationId xmlns:a16="http://schemas.microsoft.com/office/drawing/2014/main" id="{7B60312A-2BEC-48A6-B53B-A82F5B887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11" y="4090208"/>
            <a:ext cx="4921409" cy="239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1F66FD-6085-4CB1-AB6A-841B425E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100" b="1" smtClean="0"/>
              <a:pPr/>
              <a:t>15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79029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6AD94F-39C9-4A63-8D35-DBABBB6B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12914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Conclusion</a:t>
            </a:r>
            <a:endParaRPr lang="en-US" sz="4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6823265-F25D-4DEB-BD6D-6BC6AD7ED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59731" y="680793"/>
            <a:ext cx="7321027" cy="5586517"/>
          </a:xfrm>
        </p:spPr>
        <p:txBody>
          <a:bodyPr>
            <a:normAutofit/>
          </a:bodyPr>
          <a:lstStyle/>
          <a:p>
            <a:r>
              <a:rPr lang="fr-FR" dirty="0"/>
              <a:t>Le modèle de prédiction de score de défaut de crédit a été construit</a:t>
            </a:r>
          </a:p>
          <a:p>
            <a:r>
              <a:rPr lang="fr-FR" dirty="0"/>
              <a:t>Des meilleurs </a:t>
            </a:r>
            <a:r>
              <a:rPr lang="fr-FR" dirty="0" err="1"/>
              <a:t>parmètres</a:t>
            </a:r>
            <a:r>
              <a:rPr lang="fr-FR" dirty="0"/>
              <a:t> sélectionnés: façon de gérer des classes </a:t>
            </a:r>
            <a:r>
              <a:rPr lang="fr-FR" dirty="0" err="1"/>
              <a:t>déséwuilibrées</a:t>
            </a:r>
            <a:r>
              <a:rPr lang="fr-FR" dirty="0"/>
              <a:t>, le modèle et ses hyperparamètres.</a:t>
            </a:r>
          </a:p>
          <a:p>
            <a:r>
              <a:rPr lang="fr-FR" dirty="0"/>
              <a:t>L’API de prédiction était déployé (sur mon ordinateur)</a:t>
            </a:r>
          </a:p>
          <a:p>
            <a:r>
              <a:rPr lang="fr-FR" dirty="0"/>
              <a:t>Le </a:t>
            </a:r>
            <a:r>
              <a:rPr lang="fr-FR" dirty="0" err="1"/>
              <a:t>dashbord</a:t>
            </a:r>
            <a:r>
              <a:rPr lang="fr-FR" dirty="0"/>
              <a:t> interactif a été déployé sur le serveur </a:t>
            </a:r>
            <a:r>
              <a:rPr lang="fr-FR" dirty="0" err="1"/>
              <a:t>Héroku</a:t>
            </a:r>
            <a:endParaRPr lang="fr-FR" dirty="0"/>
          </a:p>
          <a:p>
            <a:r>
              <a:rPr lang="fr-FR" dirty="0"/>
              <a:t>Permettre de visualiser le score et l’interprétation de ce score pour chaque client de façon intelligible pour une personne non experte en data science.</a:t>
            </a:r>
          </a:p>
          <a:p>
            <a:r>
              <a:rPr lang="fr-FR" dirty="0"/>
              <a:t>Permettre de visualiser des informations descriptives relatives à un client (via un système de filtre).</a:t>
            </a:r>
          </a:p>
          <a:p>
            <a:r>
              <a:rPr lang="fr-FR" dirty="0"/>
              <a:t>Permettre de comparer les informations descriptives relatives à un client à l’ensemble des clients ou à un groupe de clients similaires.</a:t>
            </a:r>
          </a:p>
          <a:p>
            <a:endParaRPr lang="en-CH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997D21F-BD25-49CC-9DB9-C0124035536F}"/>
              </a:ext>
            </a:extLst>
          </p:cNvPr>
          <p:cNvSpPr txBox="1">
            <a:spLocks/>
          </p:cNvSpPr>
          <p:nvPr/>
        </p:nvSpPr>
        <p:spPr>
          <a:xfrm>
            <a:off x="487062" y="2189807"/>
            <a:ext cx="3911402" cy="4264384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Choisir le seuil de probabilité optimal pour la séparation des classes</a:t>
            </a:r>
          </a:p>
          <a:p>
            <a:r>
              <a:rPr lang="fr-CH" dirty="0"/>
              <a:t>Insérer la recherche de ce seuil dans l’entrainement du pipeline, comme l’un des hyperparamètres</a:t>
            </a:r>
          </a:p>
          <a:p>
            <a:r>
              <a:rPr lang="fr-CH" dirty="0"/>
              <a:t>Faire de sorte que la sortie du modèle soit la probabilité et non pas une classe</a:t>
            </a:r>
          </a:p>
          <a:p>
            <a:r>
              <a:rPr lang="fr-CH" dirty="0"/>
              <a:t>Rajouter des techniques de </a:t>
            </a:r>
            <a:r>
              <a:rPr lang="fr-CH" dirty="0" err="1"/>
              <a:t>undersampling</a:t>
            </a:r>
            <a:r>
              <a:rPr lang="fr-CH" dirty="0"/>
              <a:t> (</a:t>
            </a:r>
            <a:r>
              <a:rPr lang="fr-CH" dirty="0" err="1"/>
              <a:t>Tomek</a:t>
            </a:r>
            <a:r>
              <a:rPr lang="fr-CH" dirty="0"/>
              <a:t> Links, ENN)</a:t>
            </a:r>
          </a:p>
          <a:p>
            <a:r>
              <a:rPr lang="fr-CH" dirty="0"/>
              <a:t>Ajouter la fonction «</a:t>
            </a:r>
            <a:r>
              <a:rPr lang="fr-CH" dirty="0" err="1"/>
              <a:t>column</a:t>
            </a:r>
            <a:r>
              <a:rPr lang="fr-CH" dirty="0"/>
              <a:t> to fail proportion» dans le pipeline (</a:t>
            </a:r>
            <a:r>
              <a:rPr lang="fr-CH" dirty="0" err="1"/>
              <a:t>ColumnTransformer</a:t>
            </a:r>
            <a:r>
              <a:rPr lang="fr-CH" dirty="0"/>
              <a:t>)</a:t>
            </a:r>
          </a:p>
          <a:p>
            <a:r>
              <a:rPr lang="fr-CH" dirty="0"/>
              <a:t>Trouver des méthodes pour économiser le temps d’entraînement des modèles</a:t>
            </a:r>
          </a:p>
          <a:p>
            <a:r>
              <a:rPr lang="fr-FR" b="1" u="sng" dirty="0"/>
              <a:t>Montrer un client sur le fond des clients similaires (et d’où prendre ces clients similaires)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23D2E34D-C242-4228-A5CF-A3704938755A}"/>
              </a:ext>
            </a:extLst>
          </p:cNvPr>
          <p:cNvSpPr txBox="1">
            <a:spLocks/>
          </p:cNvSpPr>
          <p:nvPr/>
        </p:nvSpPr>
        <p:spPr>
          <a:xfrm>
            <a:off x="487062" y="1704182"/>
            <a:ext cx="4067932" cy="457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 dirty="0"/>
              <a:t>Des améliorations:</a:t>
            </a:r>
            <a:endParaRPr lang="fr-CH" b="1" u="sng" dirty="0"/>
          </a:p>
          <a:p>
            <a:pPr marL="0" indent="0">
              <a:buNone/>
            </a:pPr>
            <a:endParaRPr lang="fr-FR" b="1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70D5F-56F5-43C5-B53A-D4F52921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100" b="1" smtClean="0">
                <a:solidFill>
                  <a:schemeClr val="bg1"/>
                </a:solidFill>
              </a:rPr>
              <a:pPr/>
              <a:t>16</a:t>
            </a:fld>
            <a:endParaRPr 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10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Sommaire</a:t>
            </a:r>
            <a:endParaRPr lang="en-US" dirty="0"/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5412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23E09-18D6-4DD5-B64B-E31B9DF2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 b="1" dirty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D06A-6AE2-4032-B070-12670BA1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548139" cy="1450757"/>
          </a:xfrm>
        </p:spPr>
        <p:txBody>
          <a:bodyPr/>
          <a:lstStyle/>
          <a:p>
            <a:r>
              <a:rPr lang="en-US" dirty="0" err="1"/>
              <a:t>Problématique</a:t>
            </a:r>
            <a:r>
              <a:rPr lang="en-US" dirty="0"/>
              <a:t> </a:t>
            </a:r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5B4D2-F2C9-4023-BD94-774907E63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Mon entreprise propose des crédits à la consommation pour des personnes ayant peu ou pas du tout d'historique de prêt.</a:t>
            </a:r>
          </a:p>
          <a:p>
            <a:r>
              <a:rPr lang="fr-FR" dirty="0"/>
              <a:t>Elle souhaite développer un algorithme pour calculer la probabilité qu’un client rembourse son crédit, puis classifie la demande en crédit accordé ou refusé.</a:t>
            </a:r>
          </a:p>
          <a:p>
            <a:r>
              <a:rPr lang="fr-FR" dirty="0"/>
              <a:t>Les clients et l’entreprise demandent de demandeurs de transparence vis-à-vis des décisions d’octroi de crédit. 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BABB4A-85E9-43C2-A9EC-C6C5F76F68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CH" b="1" dirty="0"/>
              <a:t>Construire un modèle de </a:t>
            </a:r>
            <a:r>
              <a:rPr lang="fr-CH" b="1" dirty="0" err="1"/>
              <a:t>scoring</a:t>
            </a:r>
            <a:r>
              <a:rPr lang="fr-CH" b="1" dirty="0"/>
              <a:t> et un </a:t>
            </a:r>
            <a:r>
              <a:rPr lang="fr-CH" b="1" dirty="0" err="1"/>
              <a:t>dashboard</a:t>
            </a:r>
            <a:r>
              <a:rPr lang="fr-CH" b="1" dirty="0"/>
              <a:t> interactif.</a:t>
            </a:r>
          </a:p>
          <a:p>
            <a:r>
              <a:rPr lang="fr-CH" b="1" dirty="0"/>
              <a:t>Spécifications du </a:t>
            </a:r>
            <a:r>
              <a:rPr lang="fr-CH" b="1" dirty="0" err="1"/>
              <a:t>dashboard</a:t>
            </a:r>
            <a:r>
              <a:rPr lang="fr-CH" b="1" dirty="0"/>
              <a:t>:</a:t>
            </a:r>
          </a:p>
          <a:p>
            <a:r>
              <a:rPr lang="fr-FR" dirty="0"/>
              <a:t>Visualiser le score et l’interprétation de ce score</a:t>
            </a:r>
          </a:p>
          <a:p>
            <a:r>
              <a:rPr lang="fr-FR" dirty="0"/>
              <a:t>Visualiser des informations descriptives relatives à un client</a:t>
            </a:r>
          </a:p>
          <a:p>
            <a:r>
              <a:rPr lang="fr-FR" dirty="0"/>
              <a:t>Comparer les informations descriptives relatives à un client à l’ensemble des clients</a:t>
            </a:r>
            <a:endParaRPr lang="en-C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540AF2-368E-4A7E-ADED-529D9B6E5FA2}"/>
              </a:ext>
            </a:extLst>
          </p:cNvPr>
          <p:cNvSpPr txBox="1">
            <a:spLocks/>
          </p:cNvSpPr>
          <p:nvPr/>
        </p:nvSpPr>
        <p:spPr>
          <a:xfrm>
            <a:off x="6595937" y="285489"/>
            <a:ext cx="3548139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 mission</a:t>
            </a:r>
            <a:endParaRPr lang="en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75DDE0-D6D1-4401-957B-30AA8AAC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7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EF9ACD8-C1EC-4BAC-A712-30217C816E3D}"/>
              </a:ext>
            </a:extLst>
          </p:cNvPr>
          <p:cNvSpPr/>
          <p:nvPr/>
        </p:nvSpPr>
        <p:spPr>
          <a:xfrm>
            <a:off x="6557730" y="2079747"/>
            <a:ext cx="2213603" cy="49659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BC5241-7C77-4471-8279-908523122E70}"/>
              </a:ext>
            </a:extLst>
          </p:cNvPr>
          <p:cNvSpPr/>
          <p:nvPr/>
        </p:nvSpPr>
        <p:spPr>
          <a:xfrm>
            <a:off x="985652" y="2120900"/>
            <a:ext cx="3431969" cy="90137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9B84C-0FB8-4BF2-B0CE-45015C35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Jeu de données</a:t>
            </a:r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E6735-9943-440E-875E-ADFC2008AF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Previous_application</a:t>
            </a:r>
            <a:endParaRPr lang="en-US" dirty="0"/>
          </a:p>
          <a:p>
            <a:r>
              <a:rPr lang="en-US" i="1" dirty="0" err="1"/>
              <a:t>Quelques</a:t>
            </a:r>
            <a:r>
              <a:rPr lang="en-US" i="1" dirty="0"/>
              <a:t> </a:t>
            </a:r>
            <a:r>
              <a:rPr lang="en-US" i="1" dirty="0" err="1"/>
              <a:t>informations</a:t>
            </a:r>
            <a:r>
              <a:rPr lang="en-US" i="1" dirty="0"/>
              <a:t> </a:t>
            </a:r>
            <a:r>
              <a:rPr lang="en-US" i="1" dirty="0" err="1"/>
              <a:t>supplemantaires</a:t>
            </a:r>
            <a:r>
              <a:rPr lang="en-US" i="1" dirty="0"/>
              <a:t> sur des credits </a:t>
            </a:r>
            <a:r>
              <a:rPr lang="fr-FR" i="1" dirty="0" err="1"/>
              <a:t>précédants</a:t>
            </a:r>
            <a:r>
              <a:rPr lang="fr-FR" i="1" dirty="0"/>
              <a:t>:</a:t>
            </a:r>
          </a:p>
          <a:p>
            <a:r>
              <a:rPr lang="en-US" dirty="0" err="1"/>
              <a:t>POS_CASH_balance</a:t>
            </a:r>
            <a:r>
              <a:rPr lang="en-US" dirty="0"/>
              <a:t> (</a:t>
            </a:r>
            <a:r>
              <a:rPr lang="en-US" dirty="0" err="1"/>
              <a:t>infos</a:t>
            </a:r>
            <a:r>
              <a:rPr lang="en-US" dirty="0"/>
              <a:t> divers, </a:t>
            </a:r>
            <a:r>
              <a:rPr lang="en-US" dirty="0" err="1"/>
              <a:t>notamment</a:t>
            </a:r>
            <a:r>
              <a:rPr lang="en-US" dirty="0"/>
              <a:t> </a:t>
            </a:r>
            <a:r>
              <a:rPr lang="en-US" dirty="0" err="1"/>
              <a:t>DaysPast</a:t>
            </a:r>
            <a:r>
              <a:rPr lang="en-US" dirty="0"/>
              <a:t> Due – </a:t>
            </a:r>
            <a:r>
              <a:rPr lang="en-US" dirty="0" err="1"/>
              <a:t>jours</a:t>
            </a:r>
            <a:r>
              <a:rPr lang="en-US" dirty="0"/>
              <a:t> de retard)</a:t>
            </a:r>
            <a:endParaRPr lang="en-CH" dirty="0"/>
          </a:p>
          <a:p>
            <a:r>
              <a:rPr lang="en-US" dirty="0" err="1"/>
              <a:t>Credit_card_balance</a:t>
            </a:r>
            <a:endParaRPr lang="en-US" dirty="0"/>
          </a:p>
          <a:p>
            <a:r>
              <a:rPr lang="fr-FR" dirty="0" err="1"/>
              <a:t>Installments_payments</a:t>
            </a:r>
            <a:r>
              <a:rPr lang="fr-FR" dirty="0"/>
              <a:t> (Versements/ Paiements échelonnés)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3EA62-DC37-4566-B1FF-B9FA4AFFDB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err="1"/>
              <a:t>Application_train</a:t>
            </a:r>
            <a:r>
              <a:rPr lang="fr-CH" dirty="0"/>
              <a:t> (TARGET)</a:t>
            </a:r>
          </a:p>
          <a:p>
            <a:r>
              <a:rPr lang="fr-CH" dirty="0" err="1"/>
              <a:t>Application_test</a:t>
            </a:r>
            <a:r>
              <a:rPr lang="fr-CH" dirty="0"/>
              <a:t> (no TARGET)</a:t>
            </a:r>
          </a:p>
          <a:p>
            <a:r>
              <a:rPr lang="fr-CH" dirty="0"/>
              <a:t>Bureau </a:t>
            </a:r>
            <a:br>
              <a:rPr lang="fr-CH" dirty="0"/>
            </a:br>
            <a:r>
              <a:rPr lang="fr-CH" dirty="0"/>
              <a:t>(tous les crédits du client)</a:t>
            </a:r>
          </a:p>
          <a:p>
            <a:r>
              <a:rPr lang="fr-CH" dirty="0" err="1"/>
              <a:t>Bureau_balance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(dépendante de Bureau)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0215CB9-D1CA-4A12-875E-982C42059337}"/>
              </a:ext>
            </a:extLst>
          </p:cNvPr>
          <p:cNvSpPr/>
          <p:nvPr/>
        </p:nvSpPr>
        <p:spPr>
          <a:xfrm rot="10479674">
            <a:off x="662302" y="2390142"/>
            <a:ext cx="1334928" cy="1149393"/>
          </a:xfrm>
          <a:prstGeom prst="arc">
            <a:avLst>
              <a:gd name="adj1" fmla="val 18335251"/>
              <a:gd name="adj2" fmla="val 307137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ABA0046-4172-467E-ABAA-6F104121A15C}"/>
              </a:ext>
            </a:extLst>
          </p:cNvPr>
          <p:cNvSpPr/>
          <p:nvPr/>
        </p:nvSpPr>
        <p:spPr>
          <a:xfrm rot="15146708">
            <a:off x="270135" y="2359618"/>
            <a:ext cx="1900418" cy="1848824"/>
          </a:xfrm>
          <a:prstGeom prst="arc">
            <a:avLst>
              <a:gd name="adj1" fmla="val 12746499"/>
              <a:gd name="adj2" fmla="val 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0011E5-A9AB-4CFE-8886-B51678FF4E8B}"/>
              </a:ext>
            </a:extLst>
          </p:cNvPr>
          <p:cNvCxnSpPr/>
          <p:nvPr/>
        </p:nvCxnSpPr>
        <p:spPr>
          <a:xfrm flipH="1">
            <a:off x="4551977" y="2330531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4B1A1B-87BD-4D06-87D7-ED7ECBE5AF47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4528416" y="2403950"/>
            <a:ext cx="1994576" cy="116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D0ECAF-99EE-473C-B8C0-D61DAC006ED9}"/>
              </a:ext>
            </a:extLst>
          </p:cNvPr>
          <p:cNvCxnSpPr>
            <a:cxnSpLocks/>
          </p:cNvCxnSpPr>
          <p:nvPr/>
        </p:nvCxnSpPr>
        <p:spPr>
          <a:xfrm flipH="1" flipV="1">
            <a:off x="4511930" y="2502920"/>
            <a:ext cx="2022640" cy="216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C9FD95-55AD-491B-B8F0-EF37BCD0EDEB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4511932" y="2681635"/>
            <a:ext cx="2034186" cy="243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BEC1B5AC-D877-48C0-99E8-1778CD7E8B2D}"/>
              </a:ext>
            </a:extLst>
          </p:cNvPr>
          <p:cNvSpPr/>
          <p:nvPr/>
        </p:nvSpPr>
        <p:spPr>
          <a:xfrm rot="14264862">
            <a:off x="6163118" y="2551947"/>
            <a:ext cx="1326124" cy="1093565"/>
          </a:xfrm>
          <a:prstGeom prst="arc">
            <a:avLst>
              <a:gd name="adj1" fmla="val 14688755"/>
              <a:gd name="adj2" fmla="val 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DB9CA4F5-BE79-40A9-AFCB-A2A236E9BEEB}"/>
              </a:ext>
            </a:extLst>
          </p:cNvPr>
          <p:cNvSpPr/>
          <p:nvPr/>
        </p:nvSpPr>
        <p:spPr>
          <a:xfrm rot="16200000">
            <a:off x="5734213" y="2363614"/>
            <a:ext cx="2408330" cy="2342162"/>
          </a:xfrm>
          <a:prstGeom prst="arc">
            <a:avLst>
              <a:gd name="adj1" fmla="val 12015984"/>
              <a:gd name="adj2" fmla="val 20083339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892FF1C6-61AE-4469-A9CA-DD06FF066CE6}"/>
              </a:ext>
            </a:extLst>
          </p:cNvPr>
          <p:cNvSpPr/>
          <p:nvPr/>
        </p:nvSpPr>
        <p:spPr>
          <a:xfrm rot="16200000">
            <a:off x="5563445" y="2186189"/>
            <a:ext cx="2935619" cy="3077468"/>
          </a:xfrm>
          <a:prstGeom prst="arc">
            <a:avLst>
              <a:gd name="adj1" fmla="val 11952136"/>
              <a:gd name="adj2" fmla="val 20083339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0E43B2AC-F465-4001-85D5-1CAC95CC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7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F7836-ECC3-455D-9A4C-5517F714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L’explication de l’approche de modélisation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07D669-1666-4BE9-B281-DE69DB331ED1}"/>
              </a:ext>
            </a:extLst>
          </p:cNvPr>
          <p:cNvSpPr txBox="1">
            <a:spLocks/>
          </p:cNvSpPr>
          <p:nvPr/>
        </p:nvSpPr>
        <p:spPr>
          <a:xfrm>
            <a:off x="1061652" y="2120900"/>
            <a:ext cx="2364379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fr-FR" sz="2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L’analyse des données exploratoire: </a:t>
            </a:r>
            <a:br>
              <a:rPr kumimoji="0" lang="fr-FR" sz="2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</a:br>
            <a:r>
              <a:rPr kumimoji="0" lang="fr-FR" sz="2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la sélection de fonctionnalités (features), l’imputation des valeurs manquantes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Application_train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Bureau et Bureau_balance</a:t>
            </a: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05B4C09-5D22-4692-9C0A-DCF624E4A7B4}"/>
              </a:ext>
            </a:extLst>
          </p:cNvPr>
          <p:cNvSpPr txBox="1">
            <a:spLocks/>
          </p:cNvSpPr>
          <p:nvPr/>
        </p:nvSpPr>
        <p:spPr>
          <a:xfrm>
            <a:off x="4254152" y="2112982"/>
            <a:ext cx="2880954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L’entraînement du modèle, l’algorithme d'optimisation: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La gestion des classes déséquilibrés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Le choix du modèle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Réglage des hyperparamètres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Métrique d’évaluation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Fonction coût métier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D066B20-72DC-42F7-8507-0CF295AAEA00}"/>
              </a:ext>
            </a:extLst>
          </p:cNvPr>
          <p:cNvSpPr txBox="1">
            <a:spLocks/>
          </p:cNvSpPr>
          <p:nvPr/>
        </p:nvSpPr>
        <p:spPr>
          <a:xfrm>
            <a:off x="8313559" y="2116939"/>
            <a:ext cx="2880954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fr-FR" sz="2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L’interprétabilité globale et locale du modèle</a:t>
            </a: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fr-FR" sz="2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L’API et le tableau de bord</a:t>
            </a: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fr-FR" sz="2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Des limites et des améliorations possibles</a:t>
            </a: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644382-E1B3-4724-ACBE-15697A13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100" b="1" smtClean="0"/>
              <a:t>5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73984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6AD94F-39C9-4A63-8D35-DBABBB6B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129148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b="1"/>
              <a:t>L’analyse des données exploratoire</a:t>
            </a:r>
            <a:endParaRPr lang="en-US" sz="4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95C57E-0E15-479B-BBA4-52641F6F3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757" y="2690471"/>
            <a:ext cx="1632766" cy="295757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Type Object</a:t>
            </a:r>
          </a:p>
          <a:p>
            <a:pPr>
              <a:lnSpc>
                <a:spcPct val="100000"/>
              </a:lnSpc>
            </a:pPr>
            <a:r>
              <a:rPr lang="en-US" sz="24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Type Flags</a:t>
            </a: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Type Integer</a:t>
            </a: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Type Float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CDC2A5-DD41-4223-AF3F-ECCDBA942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4"/>
          <a:stretch/>
        </p:blipFill>
        <p:spPr>
          <a:xfrm>
            <a:off x="7792392" y="281539"/>
            <a:ext cx="4143375" cy="61192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1B53F5-7405-4FFB-9133-DC40E9BA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288" y="1481137"/>
            <a:ext cx="2838450" cy="38957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831C63-4CF8-467B-93BF-3130DC66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100" b="1" smtClean="0">
                <a:solidFill>
                  <a:schemeClr val="bg1"/>
                </a:solidFill>
              </a:rPr>
              <a:pPr/>
              <a:t>6</a:t>
            </a:fld>
            <a:endParaRPr 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93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2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33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4">
            <a:extLst>
              <a:ext uri="{FF2B5EF4-FFF2-40B4-BE49-F238E27FC236}">
                <a16:creationId xmlns:a16="http://schemas.microsoft.com/office/drawing/2014/main" id="{050AC540-1362-4237-8F6F-0C9207ED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 err="1">
                <a:solidFill>
                  <a:srgbClr val="4D4536"/>
                </a:solidFill>
              </a:rPr>
              <a:t>L’analyse</a:t>
            </a:r>
            <a:r>
              <a:rPr lang="en-US" sz="4000" b="1" dirty="0">
                <a:solidFill>
                  <a:srgbClr val="4D4536"/>
                </a:solidFill>
              </a:rPr>
              <a:t> des </a:t>
            </a:r>
            <a:r>
              <a:rPr lang="en-US" sz="4000" b="1" dirty="0" err="1">
                <a:solidFill>
                  <a:srgbClr val="4D4536"/>
                </a:solidFill>
              </a:rPr>
              <a:t>données</a:t>
            </a:r>
            <a:r>
              <a:rPr lang="en-US" sz="4000" b="1" dirty="0">
                <a:solidFill>
                  <a:srgbClr val="4D4536"/>
                </a:solidFill>
              </a:rPr>
              <a:t> </a:t>
            </a:r>
            <a:r>
              <a:rPr lang="en-US" sz="4000" b="1" dirty="0" err="1">
                <a:solidFill>
                  <a:srgbClr val="4D4536"/>
                </a:solidFill>
              </a:rPr>
              <a:t>exploratoire</a:t>
            </a:r>
            <a:endParaRPr lang="en-US" sz="4000" dirty="0">
              <a:solidFill>
                <a:srgbClr val="4D4536"/>
              </a:solidFill>
            </a:endParaRPr>
          </a:p>
        </p:txBody>
      </p:sp>
      <p:pic>
        <p:nvPicPr>
          <p:cNvPr id="21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B4EA35CA-4378-458A-8EA3-6D193031B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2911" y="134320"/>
            <a:ext cx="4121698" cy="216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745B80BC-5067-4BD7-9244-F482FE049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4413" y="4542965"/>
            <a:ext cx="4180196" cy="216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>
            <a:extLst>
              <a:ext uri="{FF2B5EF4-FFF2-40B4-BE49-F238E27FC236}">
                <a16:creationId xmlns:a16="http://schemas.microsoft.com/office/drawing/2014/main" id="{521D900F-8595-4F44-BB5C-4284B0F64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098" y="2340590"/>
            <a:ext cx="4177354" cy="215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2907B0D3-C20B-4DD7-ADFE-BFA7283F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8545" y="743884"/>
            <a:ext cx="3583439" cy="241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FFC5BE1F-F11B-4262-A5B8-62CA3D0C3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4082" y="3610295"/>
            <a:ext cx="3583438" cy="254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67D59597-9BA8-4A96-A6F2-843DAD7EE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6707" y="2900039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Object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Flags</a:t>
            </a:r>
          </a:p>
          <a:p>
            <a:pPr>
              <a:lnSpc>
                <a:spcPct val="100000"/>
              </a:lnSpc>
            </a:pPr>
            <a:r>
              <a:rPr 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Integer</a:t>
            </a:r>
          </a:p>
          <a:p>
            <a:pPr>
              <a:lnSpc>
                <a:spcPct val="100000"/>
              </a:lnSpc>
            </a:pPr>
            <a:r>
              <a:rPr 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Float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CE6DED-BE4D-4334-AF77-6270D1AC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100" b="1" smtClean="0"/>
              <a:pPr/>
              <a:t>7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58995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4ABC5D-0F6B-4CFA-9F86-93C8623A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Dependent</a:t>
            </a:r>
            <a:r>
              <a:rPr lang="fr-FR" dirty="0"/>
              <a:t> tables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19704-A3E0-446A-B2AC-4C96C72227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Bureau_balance</a:t>
            </a:r>
            <a:r>
              <a:rPr lang="fr-FR" dirty="0"/>
              <a:t>:</a:t>
            </a:r>
          </a:p>
          <a:p>
            <a:r>
              <a:rPr lang="fr-FR" dirty="0"/>
              <a:t>Analyser (pas de valeurs manquantes)</a:t>
            </a:r>
          </a:p>
          <a:p>
            <a:r>
              <a:rPr lang="fr-FR" dirty="0" err="1"/>
              <a:t>Aggréger</a:t>
            </a:r>
            <a:endParaRPr lang="fr-FR" dirty="0"/>
          </a:p>
          <a:p>
            <a:r>
              <a:rPr lang="fr-FR" dirty="0"/>
              <a:t>Joindre à Bureau</a:t>
            </a:r>
          </a:p>
          <a:p>
            <a:r>
              <a:rPr lang="fr-FR" dirty="0"/>
              <a:t>Imputer des valeurs manquantes venants du </a:t>
            </a:r>
            <a:r>
              <a:rPr lang="fr-FR" dirty="0" err="1"/>
              <a:t>bureau_balance</a:t>
            </a:r>
            <a:r>
              <a:rPr lang="fr-FR" dirty="0"/>
              <a:t>:</a:t>
            </a:r>
          </a:p>
          <a:p>
            <a:r>
              <a:rPr lang="fr-FR" dirty="0" err="1"/>
              <a:t>dummies</a:t>
            </a:r>
            <a:r>
              <a:rPr lang="fr-FR" dirty="0"/>
              <a:t> avec 1 sur inconnu et 0 ailleurs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4F6221-7A01-4BD5-B512-A4548E7FCE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Bureau:</a:t>
            </a:r>
          </a:p>
          <a:p>
            <a:r>
              <a:rPr lang="fr-FR" dirty="0"/>
              <a:t>Analyser </a:t>
            </a:r>
          </a:p>
          <a:p>
            <a:r>
              <a:rPr lang="fr-FR" dirty="0"/>
              <a:t>Imputer des valeurs manquantes</a:t>
            </a:r>
          </a:p>
          <a:p>
            <a:r>
              <a:rPr lang="fr-FR" dirty="0" err="1"/>
              <a:t>Aggréger</a:t>
            </a:r>
            <a:endParaRPr lang="fr-FR" dirty="0"/>
          </a:p>
          <a:p>
            <a:r>
              <a:rPr lang="fr-FR" dirty="0"/>
              <a:t>Joindre à </a:t>
            </a:r>
            <a:r>
              <a:rPr lang="fr-FR" dirty="0" err="1"/>
              <a:t>application_train</a:t>
            </a:r>
            <a:endParaRPr lang="fr-FR" dirty="0"/>
          </a:p>
          <a:p>
            <a:r>
              <a:rPr lang="fr-FR" dirty="0"/>
              <a:t>Imputer des valeurs manquantes venants du Bureau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198176-9D5C-4B48-8579-46A08DF9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922436-57B3-4E68-9933-20E9F369653E}"/>
              </a:ext>
            </a:extLst>
          </p:cNvPr>
          <p:cNvSpPr/>
          <p:nvPr/>
        </p:nvSpPr>
        <p:spPr>
          <a:xfrm>
            <a:off x="6557730" y="2079747"/>
            <a:ext cx="2213603" cy="49659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45147E-32B3-42E4-A8D6-15EB8D766435}"/>
              </a:ext>
            </a:extLst>
          </p:cNvPr>
          <p:cNvSpPr/>
          <p:nvPr/>
        </p:nvSpPr>
        <p:spPr>
          <a:xfrm>
            <a:off x="1116910" y="2085303"/>
            <a:ext cx="2213603" cy="49659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156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DD904C89-17FF-4245-9834-6A54E894DF3A}"/>
              </a:ext>
            </a:extLst>
          </p:cNvPr>
          <p:cNvSpPr/>
          <p:nvPr/>
        </p:nvSpPr>
        <p:spPr>
          <a:xfrm>
            <a:off x="7822342" y="3010537"/>
            <a:ext cx="1818562" cy="1818562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2D1F6-6AB5-447A-B281-C0DF4012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finale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A13F-4438-4EA3-A93C-694B899DF5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Tailler le jeu de données pour réduire le temps d’exécution de notebook</a:t>
            </a:r>
          </a:p>
          <a:p>
            <a:r>
              <a:rPr lang="fr-FR" dirty="0"/>
              <a:t>Comment: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Lancer le notebook avec l’ensemble entier des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Tenter d’éliminer toutes les valeurs sauf les plus pertinents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Voir à quel point tombe la performance du modèle (4%)</a:t>
            </a:r>
          </a:p>
        </p:txBody>
      </p:sp>
      <p:pic>
        <p:nvPicPr>
          <p:cNvPr id="8" name="Content Placeholder 7" descr="Alterations &amp; Tailoring with solid fill">
            <a:extLst>
              <a:ext uri="{FF2B5EF4-FFF2-40B4-BE49-F238E27FC236}">
                <a16:creationId xmlns:a16="http://schemas.microsoft.com/office/drawing/2014/main" id="{04F1173A-B67A-42DB-8614-0F368147BE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8825" y="3413055"/>
            <a:ext cx="914400" cy="914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225AB-0853-47E3-8F61-29FB4187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452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16c05727-aa75-4e4a-9b5f-8a80a1165891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{8E10C407-E461-4988-8883-FFD080F29BE6}tf11437505_win32</Template>
  <TotalTime>2233</TotalTime>
  <Words>912</Words>
  <Application>Microsoft Office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Georgia Pro Cond Light</vt:lpstr>
      <vt:lpstr>Speak Pro</vt:lpstr>
      <vt:lpstr>RetrospectVTI</vt:lpstr>
      <vt:lpstr>PowerPoint Presentation</vt:lpstr>
      <vt:lpstr>Sommaire</vt:lpstr>
      <vt:lpstr>Problématique </vt:lpstr>
      <vt:lpstr>Jeu de données</vt:lpstr>
      <vt:lpstr>L’explication de l’approche de modélisation</vt:lpstr>
      <vt:lpstr>L’analyse des données exploratoire</vt:lpstr>
      <vt:lpstr>L’analyse des données exploratoire</vt:lpstr>
      <vt:lpstr>Dependent tables</vt:lpstr>
      <vt:lpstr>Préparation finale</vt:lpstr>
      <vt:lpstr>Gestion des classes deséquilibrées</vt:lpstr>
      <vt:lpstr>Le choix du modèle  et le réglage des hyperparamètres</vt:lpstr>
      <vt:lpstr>La sélection du meilleur modèle  et la fonction coût métier</vt:lpstr>
      <vt:lpstr>PowerPoint Presentation</vt:lpstr>
      <vt:lpstr>L’interprétabilité globale du modèle (summary plot)</vt:lpstr>
      <vt:lpstr>L’API et le dashboard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Implémentez un modèle de scoring</dc:title>
  <dc:creator>Morenkov, Oleg</dc:creator>
  <cp:lastModifiedBy>Morenkov, Oleg</cp:lastModifiedBy>
  <cp:revision>59</cp:revision>
  <dcterms:created xsi:type="dcterms:W3CDTF">2022-02-14T21:51:48Z</dcterms:created>
  <dcterms:modified xsi:type="dcterms:W3CDTF">2022-02-21T20:53:55Z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