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08" r:id="rId6"/>
    <p:sldId id="311" r:id="rId7"/>
    <p:sldId id="312" r:id="rId8"/>
    <p:sldId id="322" r:id="rId9"/>
    <p:sldId id="315" r:id="rId10"/>
    <p:sldId id="328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6" r:id="rId19"/>
    <p:sldId id="329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Rappel de la problématique et présentation du jeu de données (5 minutes)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Explication de l’approche de modélisation (10 minutes)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/>
            <a:t>Présentation du </a:t>
          </a:r>
          <a:r>
            <a:rPr lang="fr-FR" b="0" i="0" dirty="0" err="1"/>
            <a:t>dashboard</a:t>
          </a:r>
          <a:r>
            <a:rPr lang="fr-FR" b="0" i="0" dirty="0"/>
            <a:t> </a:t>
          </a:r>
          <a:br>
            <a:rPr lang="fr-FR" b="0" i="0" dirty="0"/>
          </a:br>
          <a:r>
            <a:rPr lang="fr-FR" b="0" i="0" dirty="0"/>
            <a:t>(5 minutes)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0B150C20-96FD-414A-A655-AAF1C1308509}" type="presOf" srcId="{49225C73-1633-42F1-AB3B-7CB183E5F8B8}" destId="{20363298-B2A6-463D-A7BE-F9F67404E389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F08C359-FF92-437A-9D33-6727DCA88D48}" type="presOf" srcId="{01A66772-F185-4D58-B8BB-E9370D7A7A2B}" destId="{B6056BFB-47D7-4C5F-BA11-2CB63C56A52D}" srcOrd="0" destOrd="0" presId="urn:microsoft.com/office/officeart/2018/5/layout/IconLeafLabelList"/>
    <dgm:cxn modelId="{7AA0557B-62F3-4C29-B3C5-D9F114942E72}" type="presOf" srcId="{40FC4FFE-8987-4A26-B7F4-8A516F18ADAE}" destId="{08F4E96D-0DB6-4476-8C51-7CC7EC2F227B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7498CD7-1575-49C4-97CA-4BC3A9366E2E}" type="presOf" srcId="{1C383F32-22E8-4F62-A3E0-BDC3D5F48992}" destId="{AB9CAFAA-6939-48A6-A89B-19D1A94B9EA1}" srcOrd="0" destOrd="0" presId="urn:microsoft.com/office/officeart/2018/5/layout/IconLeafLabelList"/>
    <dgm:cxn modelId="{FD8F7904-7D45-41D9-AEC1-C6F1FE3887A3}" type="presParOf" srcId="{B6056BFB-47D7-4C5F-BA11-2CB63C56A52D}" destId="{311B26C8-22B1-4363-B621-DD56FB7418C8}" srcOrd="0" destOrd="0" presId="urn:microsoft.com/office/officeart/2018/5/layout/IconLeafLabelList"/>
    <dgm:cxn modelId="{48B2AF8E-2235-4AE9-8E0A-BF8CE4C2CFD3}" type="presParOf" srcId="{311B26C8-22B1-4363-B621-DD56FB7418C8}" destId="{A201D7A7-914C-4D24-8B82-EE40155AB0BE}" srcOrd="0" destOrd="0" presId="urn:microsoft.com/office/officeart/2018/5/layout/IconLeafLabelList"/>
    <dgm:cxn modelId="{54CDD526-C2A5-42F3-B013-B4E09D06131A}" type="presParOf" srcId="{311B26C8-22B1-4363-B621-DD56FB7418C8}" destId="{8FA2F131-CD01-4CBD-B7A5-1B9B5E7F0402}" srcOrd="1" destOrd="0" presId="urn:microsoft.com/office/officeart/2018/5/layout/IconLeafLabelList"/>
    <dgm:cxn modelId="{4667E440-7C3D-4DBE-A5D5-F73207952056}" type="presParOf" srcId="{311B26C8-22B1-4363-B621-DD56FB7418C8}" destId="{F755F00C-B2DB-4097-B4BC-8F1BACC938B7}" srcOrd="2" destOrd="0" presId="urn:microsoft.com/office/officeart/2018/5/layout/IconLeafLabelList"/>
    <dgm:cxn modelId="{48CAAC1C-06A6-40FD-96E8-79FD1865F513}" type="presParOf" srcId="{311B26C8-22B1-4363-B621-DD56FB7418C8}" destId="{08F4E96D-0DB6-4476-8C51-7CC7EC2F227B}" srcOrd="3" destOrd="0" presId="urn:microsoft.com/office/officeart/2018/5/layout/IconLeafLabelList"/>
    <dgm:cxn modelId="{AAFF219B-B959-49C3-92A0-F88AE577ADE3}" type="presParOf" srcId="{B6056BFB-47D7-4C5F-BA11-2CB63C56A52D}" destId="{5AB3C10D-885E-4522-AB39-7ED4318D191A}" srcOrd="1" destOrd="0" presId="urn:microsoft.com/office/officeart/2018/5/layout/IconLeafLabelList"/>
    <dgm:cxn modelId="{AC82A915-52FB-42AC-9FC7-698ED451AD52}" type="presParOf" srcId="{B6056BFB-47D7-4C5F-BA11-2CB63C56A52D}" destId="{2F278BF9-E1B2-4A1C-B065-C19A7B904219}" srcOrd="2" destOrd="0" presId="urn:microsoft.com/office/officeart/2018/5/layout/IconLeafLabelList"/>
    <dgm:cxn modelId="{FE066C4F-3AD5-413A-92B3-D612E5B290F0}" type="presParOf" srcId="{2F278BF9-E1B2-4A1C-B065-C19A7B904219}" destId="{543C18BC-1989-44B2-9862-C670C61D3452}" srcOrd="0" destOrd="0" presId="urn:microsoft.com/office/officeart/2018/5/layout/IconLeafLabelList"/>
    <dgm:cxn modelId="{351858D4-89C9-486B-B639-337B88CF644E}" type="presParOf" srcId="{2F278BF9-E1B2-4A1C-B065-C19A7B904219}" destId="{E94F35BC-9C76-400A-BBCA-0032259E2E5A}" srcOrd="1" destOrd="0" presId="urn:microsoft.com/office/officeart/2018/5/layout/IconLeafLabelList"/>
    <dgm:cxn modelId="{FF23C2AD-260E-4DD9-85DD-8419D51A7167}" type="presParOf" srcId="{2F278BF9-E1B2-4A1C-B065-C19A7B904219}" destId="{503A6D04-9ADD-43CC-9847-497CD48F2D11}" srcOrd="2" destOrd="0" presId="urn:microsoft.com/office/officeart/2018/5/layout/IconLeafLabelList"/>
    <dgm:cxn modelId="{E2F206CE-D034-484D-A2B3-5CEAE28C4F07}" type="presParOf" srcId="{2F278BF9-E1B2-4A1C-B065-C19A7B904219}" destId="{20363298-B2A6-463D-A7BE-F9F67404E389}" srcOrd="3" destOrd="0" presId="urn:microsoft.com/office/officeart/2018/5/layout/IconLeafLabelList"/>
    <dgm:cxn modelId="{3B6E49CE-06FB-4358-9EF9-7CC3426303C8}" type="presParOf" srcId="{B6056BFB-47D7-4C5F-BA11-2CB63C56A52D}" destId="{A47947BB-708D-4F7E-B072-3C2E42B34B24}" srcOrd="3" destOrd="0" presId="urn:microsoft.com/office/officeart/2018/5/layout/IconLeafLabelList"/>
    <dgm:cxn modelId="{405A9C24-EDB5-4545-8479-440730675762}" type="presParOf" srcId="{B6056BFB-47D7-4C5F-BA11-2CB63C56A52D}" destId="{BDCD0AC9-D564-4025-AD8A-36664A6CBE31}" srcOrd="4" destOrd="0" presId="urn:microsoft.com/office/officeart/2018/5/layout/IconLeafLabelList"/>
    <dgm:cxn modelId="{79C4424C-824D-4C13-91DA-8801E8B63683}" type="presParOf" srcId="{BDCD0AC9-D564-4025-AD8A-36664A6CBE31}" destId="{5BDDFF18-9AEC-4E5E-B9AA-33D86F01A63E}" srcOrd="0" destOrd="0" presId="urn:microsoft.com/office/officeart/2018/5/layout/IconLeafLabelList"/>
    <dgm:cxn modelId="{CC1CDE0D-7EA3-4AD7-BDDB-578A652FA25C}" type="presParOf" srcId="{BDCD0AC9-D564-4025-AD8A-36664A6CBE31}" destId="{F09AEBFF-D2D3-4FFF-AD65-C3CEAEEB10F2}" srcOrd="1" destOrd="0" presId="urn:microsoft.com/office/officeart/2018/5/layout/IconLeafLabelList"/>
    <dgm:cxn modelId="{1EA7F761-45FA-48C1-BE0E-33FD0D695F80}" type="presParOf" srcId="{BDCD0AC9-D564-4025-AD8A-36664A6CBE31}" destId="{F2EBFBCF-0520-415A-A886-3C4F90D208EF}" srcOrd="2" destOrd="0" presId="urn:microsoft.com/office/officeart/2018/5/layout/IconLeafLabelList"/>
    <dgm:cxn modelId="{08C8D366-EEB2-41FB-B944-5EA92ECC6013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Rappel de la problématique et présentation du jeu de données (5 minutes)</a:t>
          </a:r>
          <a:endParaRPr lang="en-US" sz="16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Explication de l’approche de modélisation (10 minutes)</a:t>
          </a:r>
          <a:endParaRPr lang="en-US" sz="16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b="0" i="0" kern="1200" dirty="0"/>
            <a:t>Présentation du </a:t>
          </a:r>
          <a:r>
            <a:rPr lang="fr-FR" sz="1600" b="0" i="0" kern="1200" dirty="0" err="1"/>
            <a:t>dashboard</a:t>
          </a:r>
          <a:r>
            <a:rPr lang="fr-FR" sz="1600" b="0" i="0" kern="1200" dirty="0"/>
            <a:t> </a:t>
          </a:r>
          <a:br>
            <a:rPr lang="fr-FR" sz="1600" b="0" i="0" kern="1200" dirty="0"/>
          </a:br>
          <a:r>
            <a:rPr lang="fr-FR" sz="1600" b="0" i="0" kern="1200" dirty="0"/>
            <a:t>(5 minutes)</a:t>
          </a:r>
          <a:endParaRPr lang="en-US" sz="16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46A7B2-21F3-457F-9A0C-D7561AA3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5406306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270272-FFAE-4022-9A5A-66A320B87D70}"/>
              </a:ext>
            </a:extLst>
          </p:cNvPr>
          <p:cNvSpPr txBox="1">
            <a:spLocks/>
          </p:cNvSpPr>
          <p:nvPr/>
        </p:nvSpPr>
        <p:spPr>
          <a:xfrm>
            <a:off x="5900216" y="639098"/>
            <a:ext cx="5899030" cy="2097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Implémentez </a:t>
            </a:r>
          </a:p>
          <a:p>
            <a:pPr algn="ctr"/>
            <a:r>
              <a:rPr lang="fr-FR" sz="5400" dirty="0"/>
              <a:t>un modèle de </a:t>
            </a:r>
            <a:r>
              <a:rPr lang="fr-FR" sz="5400" dirty="0" err="1"/>
              <a:t>scoring</a:t>
            </a:r>
            <a:endParaRPr lang="en-US" sz="54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E46F2F-645C-4A57-A6ED-74FF4E4AFF96}"/>
              </a:ext>
            </a:extLst>
          </p:cNvPr>
          <p:cNvSpPr txBox="1">
            <a:spLocks/>
          </p:cNvSpPr>
          <p:nvPr/>
        </p:nvSpPr>
        <p:spPr>
          <a:xfrm>
            <a:off x="6367429" y="3000581"/>
            <a:ext cx="5513098" cy="311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Parcours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data scientist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financé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par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Pôle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emploi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Mentor: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Gaëtan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Golliot</a:t>
            </a:r>
            <a:endParaRPr lang="en-US" dirty="0">
              <a:solidFill>
                <a:sysClr val="windowText" lastClr="000000"/>
              </a:solidFill>
              <a:latin typeface="Speak Pro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Évaluateur</a:t>
            </a: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: Aminata </a:t>
            </a:r>
            <a:r>
              <a:rPr kumimoji="0" lang="en-US" sz="2400" b="0" i="0" u="none" strike="noStrike" kern="1200" cap="all" spc="20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Diaby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57985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Étudiante</a:t>
            </a:r>
            <a:r>
              <a:rPr lang="en-US" dirty="0">
                <a:solidFill>
                  <a:sysClr val="windowText" lastClr="000000"/>
                </a:solidFill>
                <a:latin typeface="Speak Pro" panose="020F0502020204030204"/>
              </a:rPr>
              <a:t>: Veronika </a:t>
            </a:r>
            <a:r>
              <a:rPr lang="en-US" dirty="0" err="1">
                <a:solidFill>
                  <a:sysClr val="windowText" lastClr="000000"/>
                </a:solidFill>
                <a:latin typeface="Speak Pro" panose="020F0502020204030204"/>
              </a:rPr>
              <a:t>Berezhnaia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D904C89-17FF-4245-9834-6A54E894DF3A}"/>
              </a:ext>
            </a:extLst>
          </p:cNvPr>
          <p:cNvSpPr/>
          <p:nvPr/>
        </p:nvSpPr>
        <p:spPr>
          <a:xfrm>
            <a:off x="7822342" y="3010537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2D1F6-6AB5-447A-B281-C0DF401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13F-4438-4EA3-A93C-694B899DF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Tailler le jeu de données </a:t>
            </a:r>
            <a:r>
              <a:rPr lang="fr-FR" dirty="0" err="1"/>
              <a:t>por</a:t>
            </a:r>
            <a:r>
              <a:rPr lang="fr-FR" dirty="0"/>
              <a:t> réduire le temps d’exécution de notebook</a:t>
            </a:r>
          </a:p>
          <a:p>
            <a:r>
              <a:rPr lang="fr-FR" dirty="0"/>
              <a:t>Comment: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Lancer le notebook avec l’ensemble entier des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Tenter d’éliminer toutes les valeurs sauf les plus pertinents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Voir à quel point tombe la performance du modèle (4%)</a:t>
            </a:r>
          </a:p>
        </p:txBody>
      </p:sp>
      <p:pic>
        <p:nvPicPr>
          <p:cNvPr id="8" name="Content Placeholder 7" descr="Alterations &amp; Tailoring with solid fill">
            <a:extLst>
              <a:ext uri="{FF2B5EF4-FFF2-40B4-BE49-F238E27FC236}">
                <a16:creationId xmlns:a16="http://schemas.microsoft.com/office/drawing/2014/main" id="{04F1173A-B67A-42DB-8614-0F368147B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825" y="3413055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2991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8A5C-2DB3-4062-B6E4-66C5929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Gestion des classes deséquilibrés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E540-C909-4DCD-985F-ADB73C69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1. </a:t>
            </a:r>
            <a:r>
              <a:rPr lang="en-US" dirty="0" err="1"/>
              <a:t>Class_weight</a:t>
            </a:r>
            <a:r>
              <a:rPr lang="en-US" dirty="0"/>
              <a:t> = ‘balanced’</a:t>
            </a:r>
          </a:p>
          <a:p>
            <a:pPr>
              <a:lnSpc>
                <a:spcPct val="100000"/>
              </a:lnSpc>
            </a:pPr>
            <a:r>
              <a:rPr lang="en-US" dirty="0"/>
              <a:t>2. SMOTE, un technique de </a:t>
            </a:r>
            <a:r>
              <a:rPr lang="en-US" dirty="0" err="1"/>
              <a:t>undersampling</a:t>
            </a:r>
            <a:r>
              <a:rPr lang="en-US" dirty="0"/>
              <a:t>: </a:t>
            </a:r>
            <a:r>
              <a:rPr lang="en-US" dirty="0" err="1"/>
              <a:t>encombre</a:t>
            </a:r>
            <a:r>
              <a:rPr lang="en-US" dirty="0"/>
              <a:t> la </a:t>
            </a:r>
            <a:r>
              <a:rPr lang="en-US" dirty="0" err="1"/>
              <a:t>mémoire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Il faut essayer avec des techniques de </a:t>
            </a:r>
            <a:r>
              <a:rPr lang="en-US" dirty="0" err="1"/>
              <a:t>undersampling</a:t>
            </a:r>
            <a:r>
              <a:rPr lang="en-US" dirty="0"/>
              <a:t> (Tomek Links, ENN)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6F492-FD97-4D10-A330-B3DE5BF28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6687" y="924146"/>
            <a:ext cx="4001315" cy="1940637"/>
          </a:xfrm>
          <a:prstGeom prst="rect">
            <a:avLst/>
          </a:prstGeom>
        </p:spPr>
      </p:pic>
      <p:pic>
        <p:nvPicPr>
          <p:cNvPr id="3074" name="Picture 2" descr="SMOTE for Imbalanced Classification with Python">
            <a:extLst>
              <a:ext uri="{FF2B5EF4-FFF2-40B4-BE49-F238E27FC236}">
                <a16:creationId xmlns:a16="http://schemas.microsoft.com/office/drawing/2014/main" id="{A99889BD-DDE6-484E-9C9A-D7A4C70C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4653" y="3257225"/>
            <a:ext cx="3596348" cy="26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923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E925-B805-49D2-98CD-78EC8898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choix du modèle </a:t>
            </a:r>
            <a:br>
              <a:rPr lang="fr-FR" dirty="0"/>
            </a:br>
            <a:r>
              <a:rPr lang="fr-FR" dirty="0"/>
              <a:t>et le réglage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3672-00B6-4A75-8217-F29109270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Algorithmes natifs </a:t>
            </a:r>
            <a:r>
              <a:rPr lang="fr-FR" dirty="0" err="1"/>
              <a:t>SKLearn</a:t>
            </a:r>
            <a:r>
              <a:rPr lang="fr-FR" dirty="0"/>
              <a:t> :</a:t>
            </a:r>
          </a:p>
          <a:p>
            <a:r>
              <a:rPr lang="fr-FR" b="1" u="sng" dirty="0" err="1"/>
              <a:t>Logistic</a:t>
            </a:r>
            <a:r>
              <a:rPr lang="fr-FR" b="1" u="sng" dirty="0"/>
              <a:t> </a:t>
            </a:r>
            <a:r>
              <a:rPr lang="fr-FR" b="1" u="sng" dirty="0" err="1"/>
              <a:t>Regression</a:t>
            </a:r>
            <a:endParaRPr lang="fr-FR" b="1" u="sng" dirty="0"/>
          </a:p>
          <a:p>
            <a:r>
              <a:rPr lang="fr-FR" dirty="0"/>
              <a:t>Passive </a:t>
            </a:r>
            <a:r>
              <a:rPr lang="fr-FR" dirty="0" err="1"/>
              <a:t>Aggressive</a:t>
            </a:r>
            <a:r>
              <a:rPr lang="fr-FR" dirty="0"/>
              <a:t> Classifier</a:t>
            </a:r>
          </a:p>
          <a:p>
            <a:r>
              <a:rPr lang="fr-FR" dirty="0" err="1"/>
              <a:t>Random</a:t>
            </a:r>
            <a:r>
              <a:rPr lang="fr-FR" dirty="0"/>
              <a:t> Forest Classifier</a:t>
            </a:r>
          </a:p>
          <a:p>
            <a:r>
              <a:rPr lang="fr-FR" dirty="0"/>
              <a:t>Les tous sont testés </a:t>
            </a:r>
            <a:br>
              <a:rPr lang="fr-FR" dirty="0"/>
            </a:br>
            <a:r>
              <a:rPr lang="fr-FR" b="1" u="sng" dirty="0"/>
              <a:t>avec </a:t>
            </a:r>
            <a:r>
              <a:rPr lang="fr-FR" b="1" u="sng" dirty="0" err="1"/>
              <a:t>class_weight</a:t>
            </a:r>
            <a:r>
              <a:rPr lang="fr-FR" b="1" u="sng" dirty="0"/>
              <a:t> = ‘</a:t>
            </a:r>
            <a:r>
              <a:rPr lang="fr-FR" b="1" u="sng" dirty="0" err="1"/>
              <a:t>balanced</a:t>
            </a:r>
            <a:r>
              <a:rPr lang="fr-FR" b="1" u="sng" dirty="0"/>
              <a:t>’ </a:t>
            </a:r>
            <a:br>
              <a:rPr lang="fr-FR" b="1" u="sng" dirty="0"/>
            </a:br>
            <a:r>
              <a:rPr lang="fr-FR" dirty="0"/>
              <a:t>et avec SMOTE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4E30-4AF7-4E77-8910-DFFF0521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Algorithmes provenant de </a:t>
            </a:r>
            <a:r>
              <a:rPr lang="fr-FR" dirty="0" err="1"/>
              <a:t>XGBoost</a:t>
            </a:r>
            <a:r>
              <a:rPr lang="fr-FR" dirty="0"/>
              <a:t> et enveloppés dans le </a:t>
            </a:r>
            <a:r>
              <a:rPr lang="fr-FR" dirty="0" err="1"/>
              <a:t>shell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:</a:t>
            </a:r>
          </a:p>
          <a:p>
            <a:r>
              <a:rPr lang="fr-FR" dirty="0" err="1"/>
              <a:t>XGBClassifier</a:t>
            </a:r>
            <a:r>
              <a:rPr lang="fr-FR" dirty="0"/>
              <a:t>(ne possède pas de paramètre </a:t>
            </a:r>
            <a:r>
              <a:rPr lang="fr-FR" dirty="0" err="1"/>
              <a:t>class_weight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 err="1"/>
              <a:t>LightGBMClassifier</a:t>
            </a:r>
            <a:r>
              <a:rPr lang="fr-FR" dirty="0"/>
              <a:t> (</a:t>
            </a:r>
            <a:r>
              <a:rPr lang="fr-FR" dirty="0" err="1"/>
              <a:t>tésté</a:t>
            </a:r>
            <a:r>
              <a:rPr lang="fr-FR" dirty="0"/>
              <a:t> uniquement avec </a:t>
            </a:r>
            <a:r>
              <a:rPr lang="fr-FR" dirty="0" err="1"/>
              <a:t>class_weight</a:t>
            </a:r>
            <a:r>
              <a:rPr lang="fr-FR" dirty="0"/>
              <a:t> = ‘</a:t>
            </a:r>
            <a:r>
              <a:rPr lang="fr-FR" dirty="0" err="1"/>
              <a:t>balanced</a:t>
            </a:r>
            <a:r>
              <a:rPr lang="fr-FR" dirty="0"/>
              <a:t>’ mais pas avec SMOTE – cela serait trop lent)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5D3D0E-ACB0-4D71-8C11-D401C0183715}"/>
              </a:ext>
            </a:extLst>
          </p:cNvPr>
          <p:cNvSpPr txBox="1">
            <a:spLocks/>
          </p:cNvSpPr>
          <p:nvPr/>
        </p:nvSpPr>
        <p:spPr>
          <a:xfrm>
            <a:off x="1322910" y="5448098"/>
            <a:ext cx="10058399" cy="925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i="1" dirty="0" err="1"/>
              <a:t>GridSearchCV</a:t>
            </a:r>
            <a:r>
              <a:rPr lang="fr-FR" b="1" i="1" dirty="0"/>
              <a:t> (exhaustive </a:t>
            </a:r>
            <a:r>
              <a:rPr lang="fr-FR" b="1" i="1" dirty="0" err="1"/>
              <a:t>GridSearch</a:t>
            </a:r>
            <a:r>
              <a:rPr lang="fr-FR" b="1" i="1" dirty="0"/>
              <a:t>). Tester d’autres </a:t>
            </a:r>
            <a:r>
              <a:rPr lang="fr-FR" b="1" i="1" dirty="0" err="1"/>
              <a:t>strategies</a:t>
            </a:r>
            <a:r>
              <a:rPr lang="fr-FR" b="1" i="1" dirty="0"/>
              <a:t>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04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73EA-70AA-434E-A6FC-B82FCA8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900"/>
              <a:t>La sélection du meilleur modèle </a:t>
            </a:r>
            <a:br>
              <a:rPr lang="en-US" sz="3900"/>
            </a:br>
            <a:r>
              <a:rPr lang="en-US" sz="3900"/>
              <a:t>et la fonction coût métier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3CAC844-6DBC-4CAD-8B17-B3D07D78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fr-FR" dirty="0"/>
              <a:t>Comparer des modèles par ROC_AUC (FN vs FP)</a:t>
            </a:r>
          </a:p>
          <a:p>
            <a:r>
              <a:rPr lang="fr-FR" dirty="0"/>
              <a:t>Le meilleur modèle est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avec </a:t>
            </a:r>
            <a:r>
              <a:rPr lang="fr-FR" dirty="0" err="1"/>
              <a:t>class_weight</a:t>
            </a:r>
            <a:r>
              <a:rPr lang="fr-FR" dirty="0"/>
              <a:t> ‘</a:t>
            </a:r>
            <a:r>
              <a:rPr lang="fr-FR" dirty="0" err="1"/>
              <a:t>balanced</a:t>
            </a:r>
            <a:r>
              <a:rPr lang="fr-FR" dirty="0"/>
              <a:t>’</a:t>
            </a:r>
          </a:p>
          <a:p>
            <a:r>
              <a:rPr lang="fr-FR" dirty="0"/>
              <a:t>La fonction coût métier prend en compte le coût d’un faut positif et d’un faut </a:t>
            </a:r>
            <a:r>
              <a:rPr lang="fr-FR" dirty="0" err="1"/>
              <a:t>négaitf</a:t>
            </a:r>
            <a:r>
              <a:rPr lang="fr-FR" dirty="0"/>
              <a:t>, avec ses coefficients</a:t>
            </a:r>
          </a:p>
          <a:p>
            <a:endParaRPr lang="fr-FR" dirty="0"/>
          </a:p>
        </p:txBody>
      </p:sp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310B6622-1168-48CB-9756-89BDF5B4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83" y="903514"/>
            <a:ext cx="3274181" cy="19746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93927B-44EF-4B8B-8246-702DCC645E4F}"/>
              </a:ext>
            </a:extLst>
          </p:cNvPr>
          <p:cNvSpPr/>
          <p:nvPr/>
        </p:nvSpPr>
        <p:spPr>
          <a:xfrm>
            <a:off x="8724064" y="3333971"/>
            <a:ext cx="1818562" cy="1818562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42" name="Content Placeholder 7" descr="Scales of justice with solid fill">
            <a:extLst>
              <a:ext uri="{FF2B5EF4-FFF2-40B4-BE49-F238E27FC236}">
                <a16:creationId xmlns:a16="http://schemas.microsoft.com/office/drawing/2014/main" id="{E8C5553E-655B-49BD-9B64-D153279D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93141" y="3749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6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942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6A710B-FE7E-427E-B218-8D32F832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L’interprétabilité globale du modèle (summary plot)</a:t>
            </a:r>
          </a:p>
        </p:txBody>
      </p:sp>
      <p:cxnSp>
        <p:nvCxnSpPr>
          <p:cNvPr id="78" name="Straight Connector 7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0">
            <a:extLst>
              <a:ext uri="{FF2B5EF4-FFF2-40B4-BE49-F238E27FC236}">
                <a16:creationId xmlns:a16="http://schemas.microsoft.com/office/drawing/2014/main" id="{9107B6D9-A8D5-4612-B402-D3A8F6A7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642" y="640080"/>
            <a:ext cx="47690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6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EB149D9-C2EF-4542-8E66-4A0CD0737117}"/>
              </a:ext>
            </a:extLst>
          </p:cNvPr>
          <p:cNvSpPr txBox="1">
            <a:spLocks/>
          </p:cNvSpPr>
          <p:nvPr/>
        </p:nvSpPr>
        <p:spPr>
          <a:xfrm>
            <a:off x="477078" y="516836"/>
            <a:ext cx="3100136" cy="1960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>
                <a:solidFill>
                  <a:schemeClr val="tx1"/>
                </a:solidFill>
              </a:rPr>
              <a:t>L’interprétabilité locale du modèle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7E842E0-8BAE-415A-B83F-C3EBD884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475" y="116417"/>
            <a:ext cx="3380581" cy="18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BF1B1E16-E9D1-4F87-B5F7-07AC8E30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99" y="116418"/>
            <a:ext cx="3218770" cy="188298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7843BA7-0EF8-4267-9AB2-C0C29097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" y="2770650"/>
            <a:ext cx="4572168" cy="35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C0BC441-1D9E-4399-8B50-503B9284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61" y="2755788"/>
            <a:ext cx="4644402" cy="35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53F19417-A280-4DAB-8B93-8BEDEE18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2505010"/>
            <a:ext cx="3529599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7FD54465-3D9F-4D7B-BD89-72C0D98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7629" y="4486115"/>
            <a:ext cx="3529598" cy="15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4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4D4536"/>
                </a:solidFill>
              </a:rPr>
              <a:t>L’API et le dashboard</a:t>
            </a:r>
            <a:endParaRPr lang="en-US" sz="4000" dirty="0">
              <a:solidFill>
                <a:srgbClr val="4D4536"/>
              </a:solidFill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100164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L’API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était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developpé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MLFlow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CH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est possible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saisir les données manuellement ou automatiquement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0" descr="0">
            <a:extLst>
              <a:ext uri="{FF2B5EF4-FFF2-40B4-BE49-F238E27FC236}">
                <a16:creationId xmlns:a16="http://schemas.microsoft.com/office/drawing/2014/main" id="{336772FD-636C-41EA-B901-498F68FB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8" y="3981778"/>
            <a:ext cx="5727606" cy="24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0">
            <a:extLst>
              <a:ext uri="{FF2B5EF4-FFF2-40B4-BE49-F238E27FC236}">
                <a16:creationId xmlns:a16="http://schemas.microsoft.com/office/drawing/2014/main" id="{2DC6A5F5-C017-41B5-B740-4E1B1DEB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16" y="907730"/>
            <a:ext cx="5727606" cy="24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0">
            <a:extLst>
              <a:ext uri="{FF2B5EF4-FFF2-40B4-BE49-F238E27FC236}">
                <a16:creationId xmlns:a16="http://schemas.microsoft.com/office/drawing/2014/main" id="{7B60312A-2BEC-48A6-B53B-A82F5B88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6" y="3984926"/>
            <a:ext cx="5125410" cy="24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6823265-F25D-4DEB-BD6D-6BC6AD7E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9731" y="680793"/>
            <a:ext cx="7321027" cy="5586517"/>
          </a:xfrm>
        </p:spPr>
        <p:txBody>
          <a:bodyPr>
            <a:normAutofit/>
          </a:bodyPr>
          <a:lstStyle/>
          <a:p>
            <a:r>
              <a:rPr lang="fr-FR" dirty="0"/>
              <a:t>Le modèle de prédiction de score de défaut de crédit a été construit</a:t>
            </a:r>
          </a:p>
          <a:p>
            <a:r>
              <a:rPr lang="fr-FR" dirty="0"/>
              <a:t>Des meilleurs </a:t>
            </a:r>
            <a:r>
              <a:rPr lang="fr-FR" dirty="0" err="1"/>
              <a:t>parmètres</a:t>
            </a:r>
            <a:r>
              <a:rPr lang="fr-FR" dirty="0"/>
              <a:t> sélectionnés: façon de gérer des classes </a:t>
            </a:r>
            <a:r>
              <a:rPr lang="fr-FR" dirty="0" err="1"/>
              <a:t>déséwuilibrées</a:t>
            </a:r>
            <a:r>
              <a:rPr lang="fr-FR" dirty="0"/>
              <a:t>, le modèle et ses hyperparamètres.</a:t>
            </a:r>
          </a:p>
          <a:p>
            <a:r>
              <a:rPr lang="fr-FR" dirty="0"/>
              <a:t>L’API de prédiction était déployé (sur mon ordinateur)</a:t>
            </a:r>
          </a:p>
          <a:p>
            <a:r>
              <a:rPr lang="fr-FR" dirty="0"/>
              <a:t>Le </a:t>
            </a:r>
            <a:r>
              <a:rPr lang="fr-FR" dirty="0" err="1"/>
              <a:t>dashbord</a:t>
            </a:r>
            <a:r>
              <a:rPr lang="fr-FR" dirty="0"/>
              <a:t> interactif a été déployé sur le serveur </a:t>
            </a:r>
            <a:r>
              <a:rPr lang="fr-FR" dirty="0" err="1"/>
              <a:t>Héroku</a:t>
            </a:r>
            <a:endParaRPr lang="fr-FR" dirty="0"/>
          </a:p>
          <a:p>
            <a:r>
              <a:rPr lang="fr-FR" dirty="0"/>
              <a:t>Permettre de visualiser le score et l’interprétation de ce score pour chaque client de façon intelligible pour une personne non experte en data science.</a:t>
            </a:r>
          </a:p>
          <a:p>
            <a:r>
              <a:rPr lang="fr-FR" dirty="0"/>
              <a:t>Permettre de visualiser des informations descriptives relatives à un client (via un système de filtre).</a:t>
            </a:r>
          </a:p>
          <a:p>
            <a:r>
              <a:rPr lang="fr-FR" dirty="0"/>
              <a:t>Permettre de comparer les informations descriptives relatives à un client à l’ensemble des clients ou à un groupe de clients similaires.</a:t>
            </a:r>
          </a:p>
          <a:p>
            <a:endParaRPr lang="en-CH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997D21F-BD25-49CC-9DB9-C0124035536F}"/>
              </a:ext>
            </a:extLst>
          </p:cNvPr>
          <p:cNvSpPr txBox="1">
            <a:spLocks/>
          </p:cNvSpPr>
          <p:nvPr/>
        </p:nvSpPr>
        <p:spPr>
          <a:xfrm>
            <a:off x="487062" y="2189807"/>
            <a:ext cx="3911402" cy="426438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Choisir le seuil de probabilité optimal pour la séparation des classes</a:t>
            </a:r>
          </a:p>
          <a:p>
            <a:r>
              <a:rPr lang="fr-CH" dirty="0"/>
              <a:t>Insérer la recherche de ce seuil dans l’entrainement du pipeline, comme l’un des hyperparamètres</a:t>
            </a:r>
          </a:p>
          <a:p>
            <a:r>
              <a:rPr lang="fr-CH" dirty="0"/>
              <a:t>Faire de sorte que la sortie du modèle soit la probabilité et non pas une classe</a:t>
            </a:r>
          </a:p>
          <a:p>
            <a:r>
              <a:rPr lang="fr-CH" dirty="0"/>
              <a:t>Rajouter des techniques de </a:t>
            </a:r>
            <a:r>
              <a:rPr lang="fr-CH" dirty="0" err="1"/>
              <a:t>undersampling</a:t>
            </a:r>
            <a:r>
              <a:rPr lang="fr-CH" dirty="0"/>
              <a:t> (</a:t>
            </a:r>
            <a:r>
              <a:rPr lang="fr-CH" dirty="0" err="1"/>
              <a:t>Tomek</a:t>
            </a:r>
            <a:r>
              <a:rPr lang="fr-CH" dirty="0"/>
              <a:t> Links, ENN)</a:t>
            </a:r>
          </a:p>
          <a:p>
            <a:r>
              <a:rPr lang="fr-CH" dirty="0"/>
              <a:t>Ajouter la fonction «</a:t>
            </a:r>
            <a:r>
              <a:rPr lang="fr-CH" dirty="0" err="1"/>
              <a:t>column</a:t>
            </a:r>
            <a:r>
              <a:rPr lang="fr-CH" dirty="0"/>
              <a:t> to fail proportion» dans le pipeline (</a:t>
            </a:r>
            <a:r>
              <a:rPr lang="fr-CH" dirty="0" err="1"/>
              <a:t>ColumnTransformer</a:t>
            </a:r>
            <a:r>
              <a:rPr lang="fr-CH" dirty="0"/>
              <a:t>)</a:t>
            </a:r>
          </a:p>
          <a:p>
            <a:r>
              <a:rPr lang="fr-CH" dirty="0"/>
              <a:t>Trouver des méthodes pour économiser le temps d’entraînement des modèles</a:t>
            </a:r>
          </a:p>
          <a:p>
            <a:r>
              <a:rPr lang="fr-FR" b="1" u="sng" dirty="0"/>
              <a:t>Montrer un client sur le fond des clients similaires (et d’où prendre ces clients similaires)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3D2E34D-C242-4228-A5CF-A3704938755A}"/>
              </a:ext>
            </a:extLst>
          </p:cNvPr>
          <p:cNvSpPr txBox="1">
            <a:spLocks/>
          </p:cNvSpPr>
          <p:nvPr/>
        </p:nvSpPr>
        <p:spPr>
          <a:xfrm>
            <a:off x="487062" y="1704182"/>
            <a:ext cx="4067932" cy="45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 dirty="0"/>
              <a:t>Des améliorations:</a:t>
            </a:r>
            <a:endParaRPr lang="fr-CH" b="1" u="sng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0671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Sommaire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41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06A-6AE2-4032-B070-12670BA1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548139" cy="1450757"/>
          </a:xfrm>
        </p:spPr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B4D2-F2C9-4023-BD94-774907E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Mon entreprise propose des crédits à la consommation pour des personnes ayant peu ou pas du tout d'historique de prêt.</a:t>
            </a:r>
          </a:p>
          <a:p>
            <a:r>
              <a:rPr lang="fr-FR" dirty="0"/>
              <a:t>Elle souhaite développer un algorithme pour calculer la probabilité qu’un client rembourse son crédit, puis classifie la demande en crédit accordé ou refusé.</a:t>
            </a:r>
          </a:p>
          <a:p>
            <a:r>
              <a:rPr lang="fr-FR" dirty="0"/>
              <a:t>Les clients et l’entreprise demandent de demandeurs de transparence vis-à-vis des décisions d’octroi de crédit. 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BABB4A-85E9-43C2-A9EC-C6C5F76F6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Construire un modèle de </a:t>
            </a:r>
            <a:r>
              <a:rPr lang="fr-CH" b="1" dirty="0" err="1"/>
              <a:t>scoring</a:t>
            </a:r>
            <a:r>
              <a:rPr lang="fr-CH" b="1" dirty="0"/>
              <a:t> et un </a:t>
            </a:r>
            <a:r>
              <a:rPr lang="fr-CH" b="1" dirty="0" err="1"/>
              <a:t>dashboard</a:t>
            </a:r>
            <a:r>
              <a:rPr lang="fr-CH" b="1" dirty="0"/>
              <a:t> interactif.</a:t>
            </a:r>
          </a:p>
          <a:p>
            <a:r>
              <a:rPr lang="fr-CH" b="1" dirty="0"/>
              <a:t>Spécifications du </a:t>
            </a:r>
            <a:r>
              <a:rPr lang="fr-CH" b="1" dirty="0" err="1"/>
              <a:t>dashboard</a:t>
            </a:r>
            <a:r>
              <a:rPr lang="fr-CH" b="1" dirty="0"/>
              <a:t>:</a:t>
            </a:r>
          </a:p>
          <a:p>
            <a:r>
              <a:rPr lang="fr-FR" dirty="0"/>
              <a:t>Visualiser le score et l’interprétation de ce score</a:t>
            </a:r>
          </a:p>
          <a:p>
            <a:r>
              <a:rPr lang="fr-FR" dirty="0"/>
              <a:t>Visualiser des informations descriptives relatives à un client</a:t>
            </a:r>
          </a:p>
          <a:p>
            <a:r>
              <a:rPr lang="fr-FR" dirty="0"/>
              <a:t>Comparer les informations descriptives relatives à un client à l’ensemble des clients</a:t>
            </a:r>
            <a:endParaRPr lang="en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540AF2-368E-4A7E-ADED-529D9B6E5FA2}"/>
              </a:ext>
            </a:extLst>
          </p:cNvPr>
          <p:cNvSpPr txBox="1">
            <a:spLocks/>
          </p:cNvSpPr>
          <p:nvPr/>
        </p:nvSpPr>
        <p:spPr>
          <a:xfrm>
            <a:off x="6595937" y="285489"/>
            <a:ext cx="354813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 mission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8237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B84C-0FB8-4BF2-B0CE-45015C35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Jeu de données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EA62-DC37-4566-B1FF-B9FA4AFFDB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/>
              <a:t>Application_train</a:t>
            </a:r>
            <a:r>
              <a:rPr lang="fr-CH" dirty="0"/>
              <a:t> (TARGET)</a:t>
            </a:r>
          </a:p>
          <a:p>
            <a:r>
              <a:rPr lang="fr-CH" dirty="0" err="1"/>
              <a:t>Application_test</a:t>
            </a:r>
            <a:r>
              <a:rPr lang="fr-CH" dirty="0"/>
              <a:t> (no TARGET)</a:t>
            </a:r>
          </a:p>
          <a:p>
            <a:r>
              <a:rPr lang="fr-CH" dirty="0"/>
              <a:t>Bureau (tous les crédits du client)</a:t>
            </a:r>
          </a:p>
          <a:p>
            <a:r>
              <a:rPr lang="fr-CH" dirty="0" err="1"/>
              <a:t>Bureau_balance</a:t>
            </a:r>
            <a:r>
              <a:rPr lang="fr-CH" dirty="0"/>
              <a:t> (dépendante de Bureau)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E6735-9943-440E-875E-ADFC2008A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Previous_application</a:t>
            </a:r>
            <a:endParaRPr lang="en-US" dirty="0"/>
          </a:p>
          <a:p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supplemantaires</a:t>
            </a:r>
            <a:r>
              <a:rPr lang="en-US" dirty="0"/>
              <a:t> sur des credits </a:t>
            </a:r>
            <a:r>
              <a:rPr lang="fr-FR" dirty="0" err="1"/>
              <a:t>précédants</a:t>
            </a:r>
            <a:r>
              <a:rPr lang="fr-FR" dirty="0"/>
              <a:t>:</a:t>
            </a:r>
          </a:p>
          <a:p>
            <a:r>
              <a:rPr lang="en-US" dirty="0" err="1"/>
              <a:t>POS_CASH_balance</a:t>
            </a:r>
            <a:r>
              <a:rPr lang="en-US" dirty="0"/>
              <a:t> (</a:t>
            </a:r>
            <a:r>
              <a:rPr lang="en-US" dirty="0" err="1"/>
              <a:t>infos</a:t>
            </a:r>
            <a:r>
              <a:rPr lang="en-US" dirty="0"/>
              <a:t> divers, </a:t>
            </a:r>
            <a:r>
              <a:rPr lang="en-US" dirty="0" err="1"/>
              <a:t>notamment</a:t>
            </a:r>
            <a:r>
              <a:rPr lang="en-US" dirty="0"/>
              <a:t> </a:t>
            </a:r>
            <a:r>
              <a:rPr lang="en-US" dirty="0" err="1"/>
              <a:t>DaysPast</a:t>
            </a:r>
            <a:r>
              <a:rPr lang="en-US" dirty="0"/>
              <a:t> Due – </a:t>
            </a:r>
            <a:r>
              <a:rPr lang="en-US" dirty="0" err="1"/>
              <a:t>jours</a:t>
            </a:r>
            <a:r>
              <a:rPr lang="en-US" dirty="0"/>
              <a:t> de retard)</a:t>
            </a:r>
            <a:endParaRPr lang="en-CH" dirty="0"/>
          </a:p>
          <a:p>
            <a:r>
              <a:rPr lang="en-US" dirty="0" err="1"/>
              <a:t>Credit_card_balance</a:t>
            </a:r>
            <a:endParaRPr lang="en-US" dirty="0"/>
          </a:p>
          <a:p>
            <a:r>
              <a:rPr lang="fr-FR" dirty="0" err="1"/>
              <a:t>Installments_payments</a:t>
            </a:r>
            <a:r>
              <a:rPr lang="fr-FR" dirty="0"/>
              <a:t> (Versements/ Paiements échelonnés)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53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F7836-ECC3-455D-9A4C-5517F714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L’explication de l’approche de modélisation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07D669-1666-4BE9-B281-DE69DB331ED1}"/>
              </a:ext>
            </a:extLst>
          </p:cNvPr>
          <p:cNvSpPr txBox="1">
            <a:spLocks/>
          </p:cNvSpPr>
          <p:nvPr/>
        </p:nvSpPr>
        <p:spPr>
          <a:xfrm>
            <a:off x="1061652" y="2120900"/>
            <a:ext cx="2364379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L’analyse des données exploratoire: </a:t>
            </a:r>
            <a:b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</a:b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sélection de fonctionnalités (features), l’imputation des valeurs manquantes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Application_train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Bureau et Bureau_balance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5B4C09-5D22-4692-9C0A-DCF624E4A7B4}"/>
              </a:ext>
            </a:extLst>
          </p:cNvPr>
          <p:cNvSpPr txBox="1">
            <a:spLocks/>
          </p:cNvSpPr>
          <p:nvPr/>
        </p:nvSpPr>
        <p:spPr>
          <a:xfrm>
            <a:off x="4254152" y="2112982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L’entraînement du modèle, l’algorithme d'optimisation: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La gestion des classes déséquilibrés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Le choix du modèle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Réglage des hyperparamètres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Métrique d’évaluation</a:t>
            </a:r>
          </a:p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Fonction coût métier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066B20-72DC-42F7-8507-0CF295AAEA00}"/>
              </a:ext>
            </a:extLst>
          </p:cNvPr>
          <p:cNvSpPr txBox="1">
            <a:spLocks/>
          </p:cNvSpPr>
          <p:nvPr/>
        </p:nvSpPr>
        <p:spPr>
          <a:xfrm>
            <a:off x="8313559" y="2116939"/>
            <a:ext cx="288095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L’interprétabilité globale et locale du modèle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L’API et le tableau de bord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peak Pro" panose="020F0502020204030204"/>
                <a:ea typeface="+mn-ea"/>
                <a:cs typeface="+mn-cs"/>
              </a:rPr>
              <a:t>Des limites et des améliorations possibles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88B33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12914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/>
              <a:t>L’analyse des données exploratoire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95C57E-0E15-479B-BBA4-52641F6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757" y="2690471"/>
            <a:ext cx="1632766" cy="295757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24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CDC2A5-DD41-4223-AF3F-ECCDBA942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7792392" y="281539"/>
            <a:ext cx="4143375" cy="6119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1B53F5-7405-4FFB-9133-DC40E9BA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88" y="1481137"/>
            <a:ext cx="2838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050AC540-1362-4237-8F6F-0C9207ED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4D4536"/>
                </a:solidFill>
              </a:rPr>
              <a:t>L’analyse</a:t>
            </a:r>
            <a:r>
              <a:rPr lang="en-US" sz="4000" b="1" dirty="0">
                <a:solidFill>
                  <a:srgbClr val="4D4536"/>
                </a:solidFill>
              </a:rPr>
              <a:t> des </a:t>
            </a:r>
            <a:r>
              <a:rPr lang="en-US" sz="4000" b="1" dirty="0" err="1">
                <a:solidFill>
                  <a:srgbClr val="4D4536"/>
                </a:solidFill>
              </a:rPr>
              <a:t>données</a:t>
            </a:r>
            <a:r>
              <a:rPr lang="en-US" sz="4000" b="1" dirty="0">
                <a:solidFill>
                  <a:srgbClr val="4D4536"/>
                </a:solidFill>
              </a:rPr>
              <a:t> </a:t>
            </a:r>
            <a:r>
              <a:rPr lang="en-US" sz="4000" b="1" dirty="0" err="1">
                <a:solidFill>
                  <a:srgbClr val="4D4536"/>
                </a:solidFill>
              </a:rPr>
              <a:t>exploratoire</a:t>
            </a:r>
            <a:endParaRPr lang="en-US" sz="4000" dirty="0">
              <a:solidFill>
                <a:srgbClr val="4D4536"/>
              </a:solidFill>
            </a:endParaRPr>
          </a:p>
        </p:txBody>
      </p:sp>
      <p:pic>
        <p:nvPicPr>
          <p:cNvPr id="21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4EA35CA-4378-458A-8EA3-6D193031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2911" y="134320"/>
            <a:ext cx="4121698" cy="216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45B80BC-5067-4BD7-9244-F482FE04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4413" y="4542965"/>
            <a:ext cx="4180196" cy="21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521D900F-8595-4F44-BB5C-4284B0F6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98" y="2340590"/>
            <a:ext cx="4177354" cy="21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2907B0D3-C20B-4DD7-ADFE-BFA7283F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545" y="743884"/>
            <a:ext cx="3583439" cy="24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FFC5BE1F-F11B-4262-A5B8-62CA3D0C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082" y="3610295"/>
            <a:ext cx="3583438" cy="25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7D59597-9BA8-4A96-A6F2-843DAD7EE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707" y="2900039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</a:p>
        </p:txBody>
      </p:sp>
    </p:spTree>
    <p:extLst>
      <p:ext uri="{BB962C8B-B14F-4D97-AF65-F5344CB8AC3E}">
        <p14:creationId xmlns:p14="http://schemas.microsoft.com/office/powerpoint/2010/main" val="5899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7" name="Straight Connector 1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15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6AD94F-39C9-4A63-8D35-DBABBB6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L’analyse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données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exploratoire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5BC3073-AC21-4800-B053-870AF128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750708"/>
            <a:ext cx="3583439" cy="24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2147E39-6094-4C43-9D7E-A08D4313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27" y="303336"/>
            <a:ext cx="3583439" cy="18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5961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F7FAA9A-3977-4819-AD96-261CDEEA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4269" y="4382559"/>
            <a:ext cx="3619330" cy="187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9F6D0935-E95E-4967-975C-F227804F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005" y="3617119"/>
            <a:ext cx="3583438" cy="25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95C57E-0E15-479B-BBA4-52641F6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Object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Flags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Integer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Float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D8D7402C-AA9F-43FA-864F-E31AB4AC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39" y="2427199"/>
            <a:ext cx="3619330" cy="187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BC5D-0F6B-4CFA-9F86-93C8623A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Dependent</a:t>
            </a:r>
            <a:r>
              <a:rPr lang="fr-FR" dirty="0"/>
              <a:t>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19704-A3E0-446A-B2AC-4C96C7222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/>
              <a:t>Analyser (pas de valeurs manquantes)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Bureau</a:t>
            </a:r>
          </a:p>
          <a:p>
            <a:r>
              <a:rPr lang="fr-FR" dirty="0"/>
              <a:t>Imputer des valeurs manquantes venants du </a:t>
            </a:r>
            <a:r>
              <a:rPr lang="fr-FR" dirty="0" err="1"/>
              <a:t>bureau_balance</a:t>
            </a:r>
            <a:r>
              <a:rPr lang="fr-FR" dirty="0"/>
              <a:t>:</a:t>
            </a:r>
          </a:p>
          <a:p>
            <a:r>
              <a:rPr lang="fr-FR" dirty="0" err="1"/>
              <a:t>dummies</a:t>
            </a:r>
            <a:r>
              <a:rPr lang="fr-FR" dirty="0"/>
              <a:t> avec 1 sur inconnu et 0 ailleurs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4F6221-7A01-4BD5-B512-A4548E7FC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Bureau:</a:t>
            </a:r>
          </a:p>
          <a:p>
            <a:r>
              <a:rPr lang="fr-FR" dirty="0"/>
              <a:t>Analyser </a:t>
            </a:r>
          </a:p>
          <a:p>
            <a:r>
              <a:rPr lang="fr-FR" dirty="0"/>
              <a:t>Imputer des valeurs manquantes</a:t>
            </a:r>
          </a:p>
          <a:p>
            <a:r>
              <a:rPr lang="fr-FR" dirty="0" err="1"/>
              <a:t>Aggréger</a:t>
            </a:r>
            <a:endParaRPr lang="fr-FR" dirty="0"/>
          </a:p>
          <a:p>
            <a:r>
              <a:rPr lang="fr-FR" dirty="0"/>
              <a:t>Joindre à </a:t>
            </a:r>
            <a:r>
              <a:rPr lang="fr-FR" dirty="0" err="1"/>
              <a:t>application_train</a:t>
            </a:r>
            <a:endParaRPr lang="fr-FR" dirty="0"/>
          </a:p>
          <a:p>
            <a:r>
              <a:rPr lang="fr-FR" dirty="0"/>
              <a:t>Imputer des valeurs manquantes venants du Bureau</a:t>
            </a:r>
          </a:p>
        </p:txBody>
      </p:sp>
    </p:spTree>
    <p:extLst>
      <p:ext uri="{BB962C8B-B14F-4D97-AF65-F5344CB8AC3E}">
        <p14:creationId xmlns:p14="http://schemas.microsoft.com/office/powerpoint/2010/main" val="881562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{8E10C407-E461-4988-8883-FFD080F29BE6}tf11437505_win32</Template>
  <TotalTime>381</TotalTime>
  <Words>879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 Pro Cond Light</vt:lpstr>
      <vt:lpstr>Speak Pro</vt:lpstr>
      <vt:lpstr>RetrospectVTI</vt:lpstr>
      <vt:lpstr>PowerPoint Presentation</vt:lpstr>
      <vt:lpstr>Sommaire</vt:lpstr>
      <vt:lpstr>Problématique </vt:lpstr>
      <vt:lpstr>Jeu de données</vt:lpstr>
      <vt:lpstr>L’explication de l’approche de modélisation</vt:lpstr>
      <vt:lpstr>L’analyse des données exploratoire</vt:lpstr>
      <vt:lpstr>L’analyse des données exploratoire</vt:lpstr>
      <vt:lpstr>L’analyse des données exploratoire</vt:lpstr>
      <vt:lpstr>Dependent tables</vt:lpstr>
      <vt:lpstr>Préparation finale</vt:lpstr>
      <vt:lpstr>Gestion des classes deséquilibrés</vt:lpstr>
      <vt:lpstr>Le choix du modèle  et le réglage des hyperparamètres</vt:lpstr>
      <vt:lpstr>La sélection du meilleur modèle  et la fonction coût métier</vt:lpstr>
      <vt:lpstr>L’interprétabilité globale du modèle (summary plot)</vt:lpstr>
      <vt:lpstr>PowerPoint Presentation</vt:lpstr>
      <vt:lpstr>L’API et le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Morenkov, Oleg</dc:creator>
  <cp:lastModifiedBy>Morenkov, Oleg</cp:lastModifiedBy>
  <cp:revision>35</cp:revision>
  <dcterms:created xsi:type="dcterms:W3CDTF">2022-02-14T21:51:48Z</dcterms:created>
  <dcterms:modified xsi:type="dcterms:W3CDTF">2022-02-16T02:47:54Z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