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63" r:id="rId3"/>
    <p:sldId id="268" r:id="rId4"/>
    <p:sldId id="269" r:id="rId5"/>
    <p:sldId id="264" r:id="rId6"/>
    <p:sldId id="265" r:id="rId7"/>
    <p:sldId id="270" r:id="rId8"/>
    <p:sldId id="271" r:id="rId9"/>
    <p:sldId id="266" r:id="rId10"/>
    <p:sldId id="267" r:id="rId11"/>
    <p:sldId id="257" r:id="rId12"/>
    <p:sldId id="258" r:id="rId13"/>
    <p:sldId id="259" r:id="rId14"/>
    <p:sldId id="260" r:id="rId15"/>
    <p:sldId id="261" r:id="rId16"/>
    <p:sldId id="262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22822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6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7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6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7508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1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0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298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823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390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elretail.by/articl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91376" y="2750355"/>
            <a:ext cx="8361229" cy="2098226"/>
          </a:xfrm>
        </p:spPr>
        <p:txBody>
          <a:bodyPr/>
          <a:lstStyle/>
          <a:p>
            <a:r>
              <a:rPr lang="ru-RU" dirty="0" smtClean="0"/>
              <a:t>Обзор онлайн аудитории </a:t>
            </a:r>
            <a:r>
              <a:rPr lang="ru-RU" dirty="0" err="1" smtClean="0"/>
              <a:t>беларуси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53090" y="5167563"/>
            <a:ext cx="6831673" cy="1086237"/>
          </a:xfrm>
        </p:spPr>
        <p:txBody>
          <a:bodyPr/>
          <a:lstStyle/>
          <a:p>
            <a:r>
              <a:rPr lang="ru-RU" dirty="0"/>
              <a:t>Б</a:t>
            </a:r>
            <a:r>
              <a:rPr lang="ru-RU" dirty="0" smtClean="0"/>
              <a:t>огданович </a:t>
            </a:r>
            <a:r>
              <a:rPr lang="ru-RU" dirty="0"/>
              <a:t>В</a:t>
            </a:r>
            <a:r>
              <a:rPr lang="ru-RU" dirty="0" smtClean="0"/>
              <a:t>ероника, 2 курс, 9 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5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8" y="61451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Аудитория площадок категории «Прайс-</a:t>
            </a:r>
            <a:r>
              <a:rPr lang="ru-RU" b="1" dirty="0" err="1"/>
              <a:t>агрегаторы</a:t>
            </a:r>
            <a:r>
              <a:rPr lang="ru-RU" b="1" dirty="0"/>
              <a:t>, каталоги товаров/услуг», возраст | образование</a:t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14600"/>
            <a:ext cx="8077200" cy="3124200"/>
          </a:xfrm>
        </p:spPr>
      </p:pic>
      <p:sp>
        <p:nvSpPr>
          <p:cNvPr id="3" name="Прямоугольник 2"/>
          <p:cNvSpPr/>
          <p:nvPr/>
        </p:nvSpPr>
        <p:spPr>
          <a:xfrm>
            <a:off x="704132" y="6489651"/>
            <a:ext cx="420480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i="1" dirty="0" err="1"/>
              <a:t>Источник</a:t>
            </a:r>
            <a:r>
              <a:rPr lang="es-ES_tradnl" i="1" dirty="0"/>
              <a:t>: </a:t>
            </a:r>
            <a:r>
              <a:rPr lang="es-ES_tradnl" i="1" dirty="0" err="1"/>
              <a:t>gemiusAudience</a:t>
            </a:r>
            <a:r>
              <a:rPr lang="es-ES_tradnl" i="1" dirty="0"/>
              <a:t>, </a:t>
            </a:r>
            <a:r>
              <a:rPr lang="es-ES_tradnl" i="1" dirty="0" err="1"/>
              <a:t>март</a:t>
            </a:r>
            <a:r>
              <a:rPr lang="es-ES_tradnl" i="1" dirty="0"/>
              <a:t> 2017 </a:t>
            </a:r>
            <a:r>
              <a:rPr lang="es-ES_tradnl" i="1" dirty="0" err="1"/>
              <a:t>г</a:t>
            </a:r>
            <a:r>
              <a:rPr lang="es-ES_tradnl" i="1" dirty="0"/>
              <a:t>.</a:t>
            </a:r>
            <a:endParaRPr lang="ru-RU" b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2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24" y="1080655"/>
            <a:ext cx="9603275" cy="61872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Белорусы </a:t>
            </a:r>
            <a:r>
              <a:rPr lang="ru-RU" sz="1800" dirty="0"/>
              <a:t>приобрели на </a:t>
            </a:r>
            <a:r>
              <a:rPr lang="ru-RU" sz="1800" dirty="0" err="1"/>
              <a:t>Deal.by</a:t>
            </a:r>
            <a:r>
              <a:rPr lang="ru-RU" sz="1800" dirty="0"/>
              <a:t> на 20% больше товаров, чем за аналогичный период прошлого года. Средний чек увеличился на 28% и сейчас составляет $74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18" y="2286000"/>
            <a:ext cx="6344764" cy="3581400"/>
          </a:xfrm>
        </p:spPr>
      </p:pic>
    </p:spTree>
    <p:extLst>
      <p:ext uri="{BB962C8B-B14F-4D97-AF65-F5344CB8AC3E}">
        <p14:creationId xmlns:p14="http://schemas.microsoft.com/office/powerpoint/2010/main" val="5319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Больше всего товаров покупают в категориях «дом и сад», «товары для детей», «техника и электроника». «Одежда, обувь» среди популярных категорий на 4-м месте, а «товары для красоты и здоровья» — на 5-м.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045" y="2286000"/>
            <a:ext cx="6380309" cy="3581400"/>
          </a:xfrm>
        </p:spPr>
      </p:pic>
    </p:spTree>
    <p:extLst>
      <p:ext uri="{BB962C8B-B14F-4D97-AF65-F5344CB8AC3E}">
        <p14:creationId xmlns:p14="http://schemas.microsoft.com/office/powerpoint/2010/main" val="16967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000" dirty="0"/>
              <a:t>«Мобилизация» интернет-пользователей продолжается</a:t>
            </a:r>
            <a:r>
              <a:rPr lang="ru-RU" sz="2000" dirty="0" smtClean="0"/>
              <a:t>. В </a:t>
            </a:r>
            <a:r>
              <a:rPr lang="ru-RU" sz="2000" dirty="0"/>
              <a:t>Беларуси 44% посетителей «заходят» на </a:t>
            </a:r>
            <a:r>
              <a:rPr lang="ru-RU" sz="2000" dirty="0" err="1"/>
              <a:t>Deal.by</a:t>
            </a:r>
            <a:r>
              <a:rPr lang="ru-RU" sz="2000" dirty="0"/>
              <a:t> с мобильных телефонов, а 27% — покупают. Это при том, что в развитых странах мобильный трафик уже обгоняет </a:t>
            </a:r>
            <a:r>
              <a:rPr lang="ru-RU" sz="2000" dirty="0" err="1"/>
              <a:t>десктопный</a:t>
            </a:r>
            <a:r>
              <a:rPr lang="ru-RU" sz="2000" dirty="0"/>
              <a:t> — в 2017 году уже 93% интернет-пользователей используют мобильный интернет. </a:t>
            </a:r>
            <a:br>
              <a:rPr lang="ru-RU" sz="2000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04" y="2171700"/>
            <a:ext cx="7131591" cy="4249156"/>
          </a:xfrm>
        </p:spPr>
      </p:pic>
    </p:spTree>
    <p:extLst>
      <p:ext uri="{BB962C8B-B14F-4D97-AF65-F5344CB8AC3E}">
        <p14:creationId xmlns:p14="http://schemas.microsoft.com/office/powerpoint/2010/main" val="154857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54" y="639566"/>
            <a:ext cx="10271524" cy="5749470"/>
          </a:xfrm>
        </p:spPr>
      </p:pic>
    </p:spTree>
    <p:extLst>
      <p:ext uri="{BB962C8B-B14F-4D97-AF65-F5344CB8AC3E}">
        <p14:creationId xmlns:p14="http://schemas.microsoft.com/office/powerpoint/2010/main" val="1732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8" y="210753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ru-RU" sz="2000" b="1" dirty="0"/>
              <a:t>Доставка и оплата</a:t>
            </a:r>
            <a:br>
              <a:rPr lang="ru-RU" sz="2000" b="1" dirty="0"/>
            </a:br>
            <a:r>
              <a:rPr lang="ru-RU" sz="2000" dirty="0"/>
              <a:t>Драйверы роста </a:t>
            </a:r>
            <a:r>
              <a:rPr lang="ru-RU" sz="2000" dirty="0" err="1"/>
              <a:t>e-commerce</a:t>
            </a:r>
            <a:r>
              <a:rPr lang="ru-RU" sz="2000" dirty="0"/>
              <a:t> рынка </a:t>
            </a:r>
            <a:r>
              <a:rPr lang="ru-RU" sz="2000" dirty="0" smtClean="0"/>
              <a:t>Беларуси </a:t>
            </a:r>
            <a:r>
              <a:rPr lang="ru-RU" sz="2000" dirty="0"/>
              <a:t>— надежные системы платежей и дешевая доставка. </a:t>
            </a:r>
            <a:r>
              <a:rPr lang="ru-RU" sz="2000" dirty="0" smtClean="0"/>
              <a:t>В </a:t>
            </a:r>
            <a:r>
              <a:rPr lang="ru-RU" sz="2000" dirty="0"/>
              <a:t>Беларуси данный рынок практически отсутствует из-за запрета на прием платежей в пользу третьих лиц. В ближайший год ожидается принятие </a:t>
            </a:r>
            <a:r>
              <a:rPr lang="ru-RU" sz="2000" dirty="0" err="1"/>
              <a:t>Нацбанком</a:t>
            </a:r>
            <a:r>
              <a:rPr lang="ru-RU" sz="2000" dirty="0"/>
              <a:t> закона о платежных услугах, который позволит сторонней организации принимать деньги в пользу продавца интернет-товаров.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84" y="2286000"/>
            <a:ext cx="6398231" cy="3581400"/>
          </a:xfrm>
        </p:spPr>
      </p:pic>
    </p:spTree>
    <p:extLst>
      <p:ext uri="{BB962C8B-B14F-4D97-AF65-F5344CB8AC3E}">
        <p14:creationId xmlns:p14="http://schemas.microsoft.com/office/powerpoint/2010/main" val="6755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Аналогичная ситуация с платежными системами. В Беларуси колоссальное количество расчетов наличными (более 60%). Это тормозит развитие рынка, ведь ограничивает возможность заказа товаров у продавцов с разных уголков страны.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84" y="2286000"/>
            <a:ext cx="6398231" cy="3581400"/>
          </a:xfrm>
        </p:spPr>
      </p:pic>
    </p:spTree>
    <p:extLst>
      <p:ext uri="{BB962C8B-B14F-4D97-AF65-F5344CB8AC3E}">
        <p14:creationId xmlns:p14="http://schemas.microsoft.com/office/powerpoint/2010/main" val="2419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Фирмы, делающие </a:t>
            </a:r>
            <a:r>
              <a:rPr lang="ru-RU" smtClean="0"/>
              <a:t>экономические интернет-обзоры: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Shop.by</a:t>
            </a:r>
            <a:endParaRPr lang="en-US" dirty="0" smtClean="0"/>
          </a:p>
          <a:p>
            <a:r>
              <a:rPr lang="en-US" dirty="0" err="1" smtClean="0"/>
              <a:t>Onliner.by</a:t>
            </a:r>
            <a:endParaRPr lang="en-US" dirty="0" smtClean="0"/>
          </a:p>
          <a:p>
            <a:r>
              <a:rPr lang="en-US" dirty="0" err="1" smtClean="0"/>
              <a:t>Deal.by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dirty="0" err="1"/>
              <a:t>EVO.company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884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238002"/>
            <a:ext cx="9601200" cy="852055"/>
          </a:xfrm>
        </p:spPr>
        <p:txBody>
          <a:bodyPr/>
          <a:lstStyle/>
          <a:p>
            <a:r>
              <a:rPr lang="ru-RU" dirty="0" smtClean="0"/>
              <a:t>Источники: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Belretail.by</a:t>
            </a:r>
            <a:r>
              <a:rPr lang="ru-RU" dirty="0" smtClean="0"/>
              <a:t>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belretail.by/article/</a:t>
            </a:r>
            <a:endParaRPr lang="ru-RU" dirty="0" smtClean="0"/>
          </a:p>
          <a:p>
            <a:r>
              <a:rPr lang="en-US" dirty="0" err="1" smtClean="0"/>
              <a:t>Deal.by</a:t>
            </a:r>
            <a:r>
              <a:rPr lang="ru-RU" dirty="0" smtClean="0"/>
              <a:t> (</a:t>
            </a:r>
            <a:r>
              <a:rPr lang="en-US" dirty="0" err="1"/>
              <a:t>EVO.company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err="1" smtClean="0"/>
              <a:t>Белстат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16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46413"/>
            <a:ext cx="9601200" cy="1485900"/>
          </a:xfrm>
        </p:spPr>
        <p:txBody>
          <a:bodyPr>
            <a:noAutofit/>
          </a:bodyPr>
          <a:lstStyle/>
          <a:p>
            <a:r>
              <a:rPr lang="ru-RU" sz="3200" dirty="0" smtClean="0"/>
              <a:t>Компании, делающие аналитические </a:t>
            </a:r>
            <a:r>
              <a:rPr lang="ru-RU" sz="3200" dirty="0"/>
              <a:t>обзоры </a:t>
            </a:r>
            <a:r>
              <a:rPr lang="ru-RU" sz="3200" dirty="0" smtClean="0"/>
              <a:t>для </a:t>
            </a:r>
            <a:r>
              <a:rPr lang="ru-RU" sz="3200" dirty="0"/>
              <a:t>характеристики интернет-аудитории и электронной коммерции в Беларуси, России и в </a:t>
            </a:r>
            <a:r>
              <a:rPr lang="ru-RU" sz="3200" smtClean="0"/>
              <a:t>мире целом, </a:t>
            </a:r>
            <a:r>
              <a:rPr lang="ru-RU" sz="3200" dirty="0" smtClean="0"/>
              <a:t>которые </a:t>
            </a:r>
            <a:r>
              <a:rPr lang="ru-RU" sz="3200" dirty="0"/>
              <a:t>считаются наиболее достоверными.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Insight</a:t>
            </a:r>
            <a:endParaRPr lang="ru-RU" b="1" dirty="0" smtClean="0"/>
          </a:p>
          <a:p>
            <a:r>
              <a:rPr lang="en-US" dirty="0" err="1" smtClean="0"/>
              <a:t>EVO.company</a:t>
            </a:r>
            <a:endParaRPr lang="ru-RU" dirty="0" smtClean="0"/>
          </a:p>
          <a:p>
            <a:r>
              <a:rPr lang="en-US" dirty="0" err="1" smtClean="0"/>
              <a:t>Gemius</a:t>
            </a:r>
            <a:endParaRPr lang="ru-RU" dirty="0" smtClean="0"/>
          </a:p>
          <a:p>
            <a:r>
              <a:rPr lang="en-US" dirty="0" err="1" smtClean="0"/>
              <a:t>Kaymu</a:t>
            </a:r>
            <a:endParaRPr lang="ru-RU" dirty="0" smtClean="0"/>
          </a:p>
          <a:p>
            <a:r>
              <a:rPr lang="en-US" dirty="0" err="1"/>
              <a:t>eMarketer</a:t>
            </a:r>
            <a:r>
              <a:rPr lang="en-US" dirty="0"/>
              <a:t> </a:t>
            </a:r>
          </a:p>
          <a:p>
            <a:r>
              <a:rPr lang="en-US" dirty="0" err="1"/>
              <a:t>InSales</a:t>
            </a:r>
            <a:r>
              <a:rPr lang="en-US" dirty="0"/>
              <a:t> </a:t>
            </a:r>
          </a:p>
          <a:p>
            <a:r>
              <a:rPr lang="en-US" dirty="0" err="1"/>
              <a:t>Ruward</a:t>
            </a:r>
            <a:r>
              <a:rPr lang="en-US" dirty="0"/>
              <a:t> </a:t>
            </a:r>
          </a:p>
          <a:p>
            <a:r>
              <a:rPr lang="en-US" dirty="0" err="1"/>
              <a:t>Remarkety</a:t>
            </a:r>
            <a:endParaRPr lang="ru-RU" dirty="0" smtClean="0"/>
          </a:p>
          <a:p>
            <a:endParaRPr lang="en-US" dirty="0"/>
          </a:p>
          <a:p>
            <a:endParaRPr lang="ru-RU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29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9080" y="1137029"/>
            <a:ext cx="9603275" cy="549268"/>
          </a:xfrm>
        </p:spPr>
        <p:txBody>
          <a:bodyPr>
            <a:noAutofit/>
          </a:bodyPr>
          <a:lstStyle/>
          <a:p>
            <a:r>
              <a:rPr lang="ru-RU" sz="2400" smtClean="0"/>
              <a:t>Введение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6908" y="2410690"/>
            <a:ext cx="9939647" cy="3610099"/>
          </a:xfrm>
        </p:spPr>
        <p:txBody>
          <a:bodyPr>
            <a:normAutofit/>
          </a:bodyPr>
          <a:lstStyle/>
          <a:p>
            <a:r>
              <a:rPr lang="ru-RU" dirty="0"/>
              <a:t>Всего в Беларуси около 11 миллионов интернет-абонентов (это число больше населения Беларуси, потому что один человек может пользоваться интернетом несколькими способами). Доступ в интернет есть у 71,1% всех участников исследования в возрасте от 6 до 72 лет. Среди интернет-пользователей ежедневно онлайн бывают 68,3%, не менее одного раза в неделю — 16,2%, от случая к случаю — 15,5%. Среди них интернет используют для покупки товаров или получения услуг— 28,6%. В областной статистике больше всего делать онлайн-покупки предпочитают в Минске.</a:t>
            </a:r>
          </a:p>
        </p:txBody>
      </p:sp>
    </p:spTree>
    <p:extLst>
      <p:ext uri="{BB962C8B-B14F-4D97-AF65-F5344CB8AC3E}">
        <p14:creationId xmlns:p14="http://schemas.microsoft.com/office/powerpoint/2010/main" val="92574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8" y="673891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Количество и доли интернет-пользователей сайтов основных сегментов </a:t>
            </a:r>
            <a:r>
              <a:rPr lang="ru-RU" b="1" dirty="0" err="1"/>
              <a:t>e-commerce</a:t>
            </a:r>
            <a:r>
              <a:rPr lang="ru-RU" b="1" dirty="0"/>
              <a:t> в Беларуси</a:t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52700"/>
            <a:ext cx="8077200" cy="3048000"/>
          </a:xfrm>
        </p:spPr>
      </p:pic>
      <p:sp>
        <p:nvSpPr>
          <p:cNvPr id="5" name="Прямоугольник 4"/>
          <p:cNvSpPr/>
          <p:nvPr/>
        </p:nvSpPr>
        <p:spPr>
          <a:xfrm>
            <a:off x="665020" y="6488668"/>
            <a:ext cx="429886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_tradnl" i="1" dirty="0" err="1"/>
              <a:t>Источник</a:t>
            </a:r>
            <a:r>
              <a:rPr lang="es-ES_tradnl" i="1" dirty="0"/>
              <a:t>: </a:t>
            </a:r>
            <a:r>
              <a:rPr lang="es-ES_tradnl" i="1" dirty="0" err="1"/>
              <a:t>gemiusAudience</a:t>
            </a:r>
            <a:r>
              <a:rPr lang="es-ES_tradnl" i="1" dirty="0"/>
              <a:t>, </a:t>
            </a:r>
            <a:r>
              <a:rPr lang="es-ES_tradnl" i="1" dirty="0" err="1"/>
              <a:t>март</a:t>
            </a:r>
            <a:r>
              <a:rPr lang="es-ES_tradnl" i="1" dirty="0"/>
              <a:t> 2017 </a:t>
            </a:r>
            <a:r>
              <a:rPr lang="es-ES_tradnl" i="1" dirty="0" err="1"/>
              <a:t>г</a:t>
            </a:r>
            <a:r>
              <a:rPr lang="es-ES_tradnl" i="1" dirty="0"/>
              <a:t>.</a:t>
            </a:r>
            <a:endParaRPr lang="ru-RU" b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48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8" y="61451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Аудитория посетителей сайтов основных сегментов </a:t>
            </a:r>
            <a:r>
              <a:rPr lang="ru-RU" b="1" dirty="0" err="1"/>
              <a:t>e-commerce</a:t>
            </a:r>
            <a:r>
              <a:rPr lang="ru-RU" b="1" dirty="0"/>
              <a:t> в Беларуси, возраст | образование</a:t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33650"/>
            <a:ext cx="8077200" cy="3086100"/>
          </a:xfrm>
        </p:spPr>
      </p:pic>
      <p:sp>
        <p:nvSpPr>
          <p:cNvPr id="3" name="Прямоугольник 2"/>
          <p:cNvSpPr/>
          <p:nvPr/>
        </p:nvSpPr>
        <p:spPr>
          <a:xfrm>
            <a:off x="751633" y="6488668"/>
            <a:ext cx="420480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i="1" dirty="0" err="1"/>
              <a:t>Источник</a:t>
            </a:r>
            <a:r>
              <a:rPr lang="es-ES_tradnl" i="1" dirty="0"/>
              <a:t>: </a:t>
            </a:r>
            <a:r>
              <a:rPr lang="es-ES_tradnl" i="1" dirty="0" err="1"/>
              <a:t>gemiusAudience</a:t>
            </a:r>
            <a:r>
              <a:rPr lang="es-ES_tradnl" i="1" dirty="0"/>
              <a:t>, </a:t>
            </a:r>
            <a:r>
              <a:rPr lang="es-ES_tradnl" i="1" dirty="0" err="1"/>
              <a:t>март</a:t>
            </a:r>
            <a:r>
              <a:rPr lang="es-ES_tradnl" i="1" dirty="0"/>
              <a:t> 2017 </a:t>
            </a:r>
            <a:r>
              <a:rPr lang="es-ES_tradnl" i="1" dirty="0" err="1"/>
              <a:t>г</a:t>
            </a:r>
            <a:r>
              <a:rPr lang="es-ES_tradnl" i="1" dirty="0"/>
              <a:t>.</a:t>
            </a:r>
            <a:endParaRPr lang="ru-RU" b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05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06" y="6552175"/>
            <a:ext cx="4061361" cy="448327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sz="1800" i="1" dirty="0" err="1">
                <a:solidFill>
                  <a:schemeClr val="tx1"/>
                </a:solidFill>
              </a:rPr>
              <a:t>Источник</a:t>
            </a:r>
            <a:r>
              <a:rPr lang="es-ES_tradnl" sz="1800" i="1" dirty="0">
                <a:solidFill>
                  <a:schemeClr val="tx1"/>
                </a:solidFill>
              </a:rPr>
              <a:t>: </a:t>
            </a:r>
            <a:r>
              <a:rPr lang="es-ES_tradnl" sz="1800" i="1" dirty="0" err="1">
                <a:solidFill>
                  <a:schemeClr val="tx1"/>
                </a:solidFill>
              </a:rPr>
              <a:t>gemiusAudience</a:t>
            </a:r>
            <a:r>
              <a:rPr lang="es-ES_tradnl" sz="1800" i="1" dirty="0">
                <a:solidFill>
                  <a:schemeClr val="tx1"/>
                </a:solidFill>
              </a:rPr>
              <a:t>, </a:t>
            </a:r>
            <a:r>
              <a:rPr lang="es-ES_tradnl" sz="1800" i="1" dirty="0" err="1">
                <a:solidFill>
                  <a:schemeClr val="tx1"/>
                </a:solidFill>
              </a:rPr>
              <a:t>март</a:t>
            </a:r>
            <a:r>
              <a:rPr lang="es-ES_tradnl" sz="1800" i="1" dirty="0">
                <a:solidFill>
                  <a:schemeClr val="tx1"/>
                </a:solidFill>
              </a:rPr>
              <a:t> 2017 </a:t>
            </a:r>
            <a:r>
              <a:rPr lang="es-ES_tradnl" sz="1800" i="1" dirty="0" err="1">
                <a:solidFill>
                  <a:schemeClr val="tx1"/>
                </a:solidFill>
              </a:rPr>
              <a:t>г</a:t>
            </a:r>
            <a:r>
              <a:rPr lang="es-ES_tradnl" sz="1800" i="1" dirty="0">
                <a:solidFill>
                  <a:schemeClr val="tx1"/>
                </a:solidFill>
              </a:rPr>
              <a:t>.</a:t>
            </a:r>
            <a:endParaRPr lang="ru-RU" sz="1800" b="1" cap="none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5" y="207821"/>
            <a:ext cx="8324602" cy="6082445"/>
          </a:xfrm>
        </p:spPr>
      </p:pic>
      <p:sp>
        <p:nvSpPr>
          <p:cNvPr id="5" name="Прямоугольник 4"/>
          <p:cNvSpPr/>
          <p:nvPr/>
        </p:nvSpPr>
        <p:spPr>
          <a:xfrm>
            <a:off x="9096497" y="2122991"/>
            <a:ext cx="3063833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600" dirty="0"/>
              <a:t>Общее количество интернет-пользователей, которые посещают интернет-магазины составляет 1 445 709 человек, или 28,44% всех интернет-пользователей Беларуси. Из них на долю мужчин приходится 57,03%, на женщин – 42,97%.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91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Аудитория интернет-магазинов, возраст | образование</a:t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14600"/>
            <a:ext cx="8077200" cy="3124200"/>
          </a:xfrm>
        </p:spPr>
      </p:pic>
      <p:sp>
        <p:nvSpPr>
          <p:cNvPr id="3" name="Прямоугольник 2"/>
          <p:cNvSpPr/>
          <p:nvPr/>
        </p:nvSpPr>
        <p:spPr>
          <a:xfrm>
            <a:off x="763508" y="6488668"/>
            <a:ext cx="420480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i="1" dirty="0" err="1"/>
              <a:t>Источник</a:t>
            </a:r>
            <a:r>
              <a:rPr lang="es-ES_tradnl" i="1" dirty="0"/>
              <a:t>: </a:t>
            </a:r>
            <a:r>
              <a:rPr lang="es-ES_tradnl" i="1" dirty="0" err="1"/>
              <a:t>gemiusAudience</a:t>
            </a:r>
            <a:r>
              <a:rPr lang="es-ES_tradnl" i="1" dirty="0"/>
              <a:t>, </a:t>
            </a:r>
            <a:r>
              <a:rPr lang="es-ES_tradnl" i="1" dirty="0" err="1"/>
              <a:t>март</a:t>
            </a:r>
            <a:r>
              <a:rPr lang="es-ES_tradnl" i="1" dirty="0"/>
              <a:t> 2017 </a:t>
            </a:r>
            <a:r>
              <a:rPr lang="es-ES_tradnl" i="1" dirty="0" err="1"/>
              <a:t>г</a:t>
            </a:r>
            <a:r>
              <a:rPr lang="es-ES_tradnl" i="1" dirty="0"/>
              <a:t>.</a:t>
            </a:r>
            <a:endParaRPr lang="ru-RU" b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53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4" y="1056904"/>
            <a:ext cx="10321824" cy="4480111"/>
          </a:xfrm>
        </p:spPr>
      </p:pic>
      <p:sp>
        <p:nvSpPr>
          <p:cNvPr id="3" name="Прямоугольник 2"/>
          <p:cNvSpPr/>
          <p:nvPr/>
        </p:nvSpPr>
        <p:spPr>
          <a:xfrm>
            <a:off x="668507" y="6488668"/>
            <a:ext cx="420480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i="1" dirty="0" err="1"/>
              <a:t>Источник</a:t>
            </a:r>
            <a:r>
              <a:rPr lang="es-ES_tradnl" i="1" dirty="0"/>
              <a:t>: </a:t>
            </a:r>
            <a:r>
              <a:rPr lang="es-ES_tradnl" i="1" dirty="0" err="1"/>
              <a:t>gemiusAudience</a:t>
            </a:r>
            <a:r>
              <a:rPr lang="es-ES_tradnl" i="1" dirty="0"/>
              <a:t>, </a:t>
            </a:r>
            <a:r>
              <a:rPr lang="es-ES_tradnl" i="1" dirty="0" err="1"/>
              <a:t>март</a:t>
            </a:r>
            <a:r>
              <a:rPr lang="es-ES_tradnl" i="1" dirty="0"/>
              <a:t> 2017 </a:t>
            </a:r>
            <a:r>
              <a:rPr lang="es-ES_tradnl" i="1" dirty="0" err="1"/>
              <a:t>г</a:t>
            </a:r>
            <a:r>
              <a:rPr lang="es-ES_tradnl" i="1" dirty="0"/>
              <a:t>.</a:t>
            </a:r>
            <a:endParaRPr lang="ru-RU" b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52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Аудитория </a:t>
            </a:r>
            <a:r>
              <a:rPr lang="ru-RU" b="1" dirty="0" err="1"/>
              <a:t>маркетплейсов</a:t>
            </a:r>
            <a:r>
              <a:rPr lang="ru-RU" b="1" dirty="0"/>
              <a:t>, возраст | </a:t>
            </a:r>
            <a:r>
              <a:rPr lang="ru-RU" b="1" dirty="0" smtClean="0"/>
              <a:t>образование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14600"/>
            <a:ext cx="8077200" cy="3124200"/>
          </a:xfrm>
        </p:spPr>
      </p:pic>
      <p:sp>
        <p:nvSpPr>
          <p:cNvPr id="3" name="Прямоугольник 2"/>
          <p:cNvSpPr/>
          <p:nvPr/>
        </p:nvSpPr>
        <p:spPr>
          <a:xfrm>
            <a:off x="692257" y="6488668"/>
            <a:ext cx="420480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i="1" dirty="0" err="1"/>
              <a:t>Источник</a:t>
            </a:r>
            <a:r>
              <a:rPr lang="es-ES_tradnl" i="1" dirty="0"/>
              <a:t>: </a:t>
            </a:r>
            <a:r>
              <a:rPr lang="es-ES_tradnl" i="1" dirty="0" err="1"/>
              <a:t>gemiusAudience</a:t>
            </a:r>
            <a:r>
              <a:rPr lang="es-ES_tradnl" i="1" dirty="0"/>
              <a:t>, </a:t>
            </a:r>
            <a:r>
              <a:rPr lang="es-ES_tradnl" i="1" dirty="0" err="1"/>
              <a:t>март</a:t>
            </a:r>
            <a:r>
              <a:rPr lang="es-ES_tradnl" i="1" dirty="0"/>
              <a:t> 2017 </a:t>
            </a:r>
            <a:r>
              <a:rPr lang="es-ES_tradnl" i="1" dirty="0" err="1"/>
              <a:t>г</a:t>
            </a:r>
            <a:r>
              <a:rPr lang="es-ES_tradnl" i="1" dirty="0"/>
              <a:t>.</a:t>
            </a:r>
            <a:endParaRPr lang="ru-RU" b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98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39" y="210992"/>
            <a:ext cx="7960153" cy="6150005"/>
          </a:xfrm>
        </p:spPr>
      </p:pic>
      <p:sp>
        <p:nvSpPr>
          <p:cNvPr id="3" name="Прямоугольник 2"/>
          <p:cNvSpPr/>
          <p:nvPr/>
        </p:nvSpPr>
        <p:spPr>
          <a:xfrm>
            <a:off x="665020" y="6488668"/>
            <a:ext cx="428712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_tradnl" i="1" dirty="0" err="1"/>
              <a:t>Источник</a:t>
            </a:r>
            <a:r>
              <a:rPr lang="es-ES_tradnl" i="1" dirty="0"/>
              <a:t>: </a:t>
            </a:r>
            <a:r>
              <a:rPr lang="es-ES_tradnl" i="1" dirty="0" err="1"/>
              <a:t>gemiusAudience</a:t>
            </a:r>
            <a:r>
              <a:rPr lang="es-ES_tradnl" i="1" dirty="0"/>
              <a:t>, </a:t>
            </a:r>
            <a:r>
              <a:rPr lang="es-ES_tradnl" i="1" dirty="0" err="1"/>
              <a:t>март</a:t>
            </a:r>
            <a:r>
              <a:rPr lang="es-ES_tradnl" i="1" dirty="0"/>
              <a:t> 2017 </a:t>
            </a:r>
            <a:r>
              <a:rPr lang="es-ES_tradnl" i="1" dirty="0" err="1"/>
              <a:t>г</a:t>
            </a:r>
            <a:r>
              <a:rPr lang="es-ES_tradnl" i="1" dirty="0"/>
              <a:t>.</a:t>
            </a:r>
            <a:endParaRPr lang="ru-RU" b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35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Обрезка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167</TotalTime>
  <Words>381</Words>
  <Application>Microsoft Macintosh PowerPoint</Application>
  <PresentationFormat>Широкоэкранный</PresentationFormat>
  <Paragraphs>41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Franklin Gothic Book</vt:lpstr>
      <vt:lpstr>Обрезка</vt:lpstr>
      <vt:lpstr>Обзор онлайн аудитории беларуси</vt:lpstr>
      <vt:lpstr>Введение</vt:lpstr>
      <vt:lpstr>Количество и доли интернет-пользователей сайтов основных сегментов e-commerce в Беларуси </vt:lpstr>
      <vt:lpstr>Аудитория посетителей сайтов основных сегментов e-commerce в Беларуси, возраст | образование </vt:lpstr>
      <vt:lpstr>Источник: gemiusAudience, март 2017 г.</vt:lpstr>
      <vt:lpstr>Аудитория интернет-магазинов, возраст | образование </vt:lpstr>
      <vt:lpstr>Презентация PowerPoint</vt:lpstr>
      <vt:lpstr>Аудитория маркетплейсов, возраст | образование</vt:lpstr>
      <vt:lpstr>Презентация PowerPoint</vt:lpstr>
      <vt:lpstr>Аудитория площадок категории «Прайс-агрегаторы, каталоги товаров/услуг», возраст | образование </vt:lpstr>
      <vt:lpstr>Белорусы приобрели на Deal.by на 20% больше товаров, чем за аналогичный период прошлого года. Средний чек увеличился на 28% и сейчас составляет $74.</vt:lpstr>
      <vt:lpstr>Больше всего товаров покупают в категориях «дом и сад», «товары для детей», «техника и электроника». «Одежда, обувь» среди популярных категорий на 4-м месте, а «товары для красоты и здоровья» — на 5-м.</vt:lpstr>
      <vt:lpstr>«Мобилизация» интернет-пользователей продолжается. В Беларуси 44% посетителей «заходят» на Deal.by с мобильных телефонов, а 27% — покупают. Это при том, что в развитых странах мобильный трафик уже обгоняет десктопный — в 2017 году уже 93% интернет-пользователей используют мобильный интернет.   </vt:lpstr>
      <vt:lpstr>Презентация PowerPoint</vt:lpstr>
      <vt:lpstr>Доставка и оплата Драйверы роста e-commerce рынка Беларуси — надежные системы платежей и дешевая доставка. В Беларуси данный рынок практически отсутствует из-за запрета на прием платежей в пользу третьих лиц. В ближайший год ожидается принятие Нацбанком закона о платежных услугах, который позволит сторонней организации принимать деньги в пользу продавца интернет-товаров. </vt:lpstr>
      <vt:lpstr>Аналогичная ситуация с платежными системами. В Беларуси колоссальное количество расчетов наличными (более 60%). Это тормозит развитие рынка, ведь ограничивает возможность заказа товаров у продавцов с разных уголков страны.</vt:lpstr>
      <vt:lpstr>Фирмы, делающие экономические интернет-обзоры:</vt:lpstr>
      <vt:lpstr>Источники:</vt:lpstr>
      <vt:lpstr>Компании, делающие аналитические обзоры для характеристики интернет-аудитории и электронной коммерции в Беларуси, России и в мире целом, которые считаются наиболее достоверными.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онлайн аудитории беларуси</dc:title>
  <dc:creator>Пользователь Microsoft Office</dc:creator>
  <cp:lastModifiedBy>Пользователь Microsoft Office</cp:lastModifiedBy>
  <cp:revision>21</cp:revision>
  <dcterms:created xsi:type="dcterms:W3CDTF">2018-02-06T11:20:59Z</dcterms:created>
  <dcterms:modified xsi:type="dcterms:W3CDTF">2018-02-09T13:33:13Z</dcterms:modified>
</cp:coreProperties>
</file>