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2" r:id="rId23"/>
    <p:sldId id="29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Текст заголовка</a:t>
            </a:r>
          </a:p>
        </p:txBody>
      </p:sp>
      <p:sp>
        <p:nvSpPr>
          <p:cNvPr id="5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Текст заголовка</a:t>
            </a:r>
          </a:p>
        </p:txBody>
      </p:sp>
      <p:sp>
        <p:nvSpPr>
          <p:cNvPr id="7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/>
        </p:nvSpPr>
        <p:spPr>
          <a:xfrm>
            <a:off x="1553999" y="1892100"/>
            <a:ext cx="6036002" cy="140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2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чего нужны системы контроля версий и какими они бывают. </a:t>
            </a:r>
          </a:p>
          <a:p>
            <a:pPr algn="ctr">
              <a:defRPr sz="2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Почему именно Git.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9;p22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Функции системы контроля версий</a:t>
            </a:r>
          </a:p>
        </p:txBody>
      </p:sp>
      <p:sp>
        <p:nvSpPr>
          <p:cNvPr id="138" name="Google Shape;110;p22"/>
          <p:cNvSpPr txBox="1"/>
          <p:nvPr/>
        </p:nvSpPr>
        <p:spPr>
          <a:xfrm>
            <a:off x="471899" y="1762649"/>
            <a:ext cx="8495402" cy="258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хранение нескольких версий одного и того же документа (история версий);  </a:t>
            </a:r>
          </a:p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хранение истории разработки;  </a:t>
            </a:r>
          </a:p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 необходимости возвращение к более ранним версиям документа (отмена изменений);</a:t>
            </a:r>
          </a:p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определение, кто и когда сделал изменение (поиск «виновного»);  </a:t>
            </a:r>
          </a:p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совмещение изменений сделанных разными разработчиками (синхронизация работы команды);  </a:t>
            </a:r>
          </a:p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реализация альтернативных/экспериментальных вариантов проекта.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5;p23"/>
          <p:cNvSpPr txBox="1"/>
          <p:nvPr/>
        </p:nvSpPr>
        <p:spPr>
          <a:xfrm>
            <a:off x="471900" y="434575"/>
            <a:ext cx="8222099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Области применения </a:t>
            </a:r>
          </a:p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систем контроля версий</a:t>
            </a:r>
          </a:p>
        </p:txBody>
      </p:sp>
      <p:sp>
        <p:nvSpPr>
          <p:cNvPr id="141" name="Google Shape;116;p23"/>
          <p:cNvSpPr txBox="1"/>
          <p:nvPr/>
        </p:nvSpPr>
        <p:spPr>
          <a:xfrm>
            <a:off x="471899" y="1762649"/>
            <a:ext cx="8495402" cy="204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Разработка программного обеспечения - хранение исходных кодов разрабатываемой программы.  </a:t>
            </a:r>
          </a:p>
          <a:p>
            <a:pPr marL="457200" indent="-342900">
              <a:buClr>
                <a:srgbClr val="737373"/>
              </a:buClr>
              <a:buSzPts val="1800"/>
              <a:buFont typeface="Trebuchet MS"/>
              <a:buChar char="●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Области, в которых ведётся работа с большим количеством непрерывно изменяющихся электронных документов:  </a:t>
            </a:r>
          </a:p>
          <a:p>
            <a:pPr marL="914400" lvl="1" indent="-342900">
              <a:buClr>
                <a:srgbClr val="737373"/>
              </a:buClr>
              <a:buSzPts val="1800"/>
              <a:buFont typeface="Trebuchet MS"/>
              <a:buChar char="○"/>
              <a:defRPr sz="18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пример - Википедия ведёт историю изменений для всех её статей, используя методы, аналогичные тем, которые применяются в системах управления версиями.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21;p24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История развития</a:t>
            </a:r>
          </a:p>
        </p:txBody>
      </p:sp>
      <p:sp>
        <p:nvSpPr>
          <p:cNvPr id="144" name="Google Shape;122;p24"/>
          <p:cNvSpPr txBox="1"/>
          <p:nvPr/>
        </p:nvSpPr>
        <p:spPr>
          <a:xfrm>
            <a:off x="471899" y="1762649"/>
            <a:ext cx="8495402" cy="98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Source Code Control System (SCCS) — первая система управления версиями, разработанная в Bell Labs в 1972 году Марком Рочкиндом (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англ.</a:t>
            </a:r>
            <a:r>
              <a:t> </a:t>
            </a:r>
            <a:r>
              <a:rPr i="1"/>
              <a:t>Marc J. Rochkind</a:t>
            </a:r>
            <a:r>
              <a:t>) для компьютеров IBM System/370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27;p25"/>
          <p:cNvSpPr txBox="1"/>
          <p:nvPr/>
        </p:nvSpPr>
        <p:spPr>
          <a:xfrm>
            <a:off x="471900" y="434575"/>
            <a:ext cx="8222099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Классификация VCS </a:t>
            </a:r>
          </a:p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 способу хранения данных</a:t>
            </a:r>
          </a:p>
        </p:txBody>
      </p:sp>
      <p:sp>
        <p:nvSpPr>
          <p:cNvPr id="147" name="Google Shape;128;p25"/>
          <p:cNvSpPr txBox="1"/>
          <p:nvPr/>
        </p:nvSpPr>
        <p:spPr>
          <a:xfrm>
            <a:off x="471899" y="1762649"/>
            <a:ext cx="8495402" cy="231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buClr>
                <a:srgbClr val="666666"/>
              </a:buClr>
              <a:buSzPts val="1800"/>
              <a:buAutoNum type="arabicPeriod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Локальные системы контроля версий</a:t>
            </a:r>
          </a:p>
          <a:p>
            <a:pPr indent="457200"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Например: rcs.  </a:t>
            </a:r>
          </a:p>
          <a:p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Clr>
                <a:srgbClr val="666666"/>
              </a:buClr>
              <a:buSzPts val="1800"/>
              <a:buAutoNum type="arabicPeriod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Централизованные системы контроля версий  </a:t>
            </a:r>
          </a:p>
          <a:p>
            <a:pPr indent="457200"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Например: CVS, Subversion и Perforce.  </a:t>
            </a:r>
          </a:p>
          <a:p>
            <a:pPr indent="457200"/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buClr>
                <a:srgbClr val="666666"/>
              </a:buClr>
              <a:buSzPts val="1800"/>
              <a:buAutoNum type="arabicPeriod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Децентрализованные системы контроля версий  </a:t>
            </a:r>
          </a:p>
          <a:p>
            <a:pPr indent="457200"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Например: Git, Mercurial, Bazaar, Darcs.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3;p26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Типы систем контроля версий</a:t>
            </a:r>
          </a:p>
        </p:txBody>
      </p:sp>
      <p:sp>
        <p:nvSpPr>
          <p:cNvPr id="150" name="Google Shape;134;p26"/>
          <p:cNvSpPr txBox="1"/>
          <p:nvPr/>
        </p:nvSpPr>
        <p:spPr>
          <a:xfrm>
            <a:off x="471899" y="1762649"/>
            <a:ext cx="8495402" cy="228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Блокирующие — позволяют наложить запрет на изменение файла, пока один из разработчиков работает над ним.  </a:t>
            </a:r>
          </a:p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блокирующие — один файл может одновременно изменяться несколькими разработчиками.  </a:t>
            </a:r>
          </a:p>
          <a:p>
            <a:pPr indent="457200">
              <a:lnSpc>
                <a:spcPct val="115000"/>
              </a:lnSpc>
            </a:pP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текстовых данных (очень важна поддержка слияния изменений).  </a:t>
            </a:r>
          </a:p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бинарных данных (важна возможность блокировки).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9;p27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Локальные системы контроля версий</a:t>
            </a:r>
          </a:p>
        </p:txBody>
      </p:sp>
      <p:sp>
        <p:nvSpPr>
          <p:cNvPr id="153" name="Google Shape;140;p27"/>
          <p:cNvSpPr txBox="1"/>
          <p:nvPr/>
        </p:nvSpPr>
        <p:spPr>
          <a:xfrm>
            <a:off x="471899" y="1762649"/>
            <a:ext cx="3298501" cy="136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 Основываются на простой базе данных в которой хранятся изменения нужных файлов.</a:t>
            </a:r>
          </a:p>
        </p:txBody>
      </p:sp>
      <p:pic>
        <p:nvPicPr>
          <p:cNvPr id="154" name="Google Shape;141;p27" descr="Google Shape;141;p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26" y="1658824"/>
            <a:ext cx="3892201" cy="3117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46;p28"/>
          <p:cNvSpPr txBox="1"/>
          <p:nvPr/>
        </p:nvSpPr>
        <p:spPr>
          <a:xfrm>
            <a:off x="471900" y="434575"/>
            <a:ext cx="8222099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Централизованные </a:t>
            </a:r>
          </a:p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системы контроля версий</a:t>
            </a:r>
          </a:p>
        </p:txBody>
      </p:sp>
      <p:sp>
        <p:nvSpPr>
          <p:cNvPr id="157" name="Google Shape;147;p28"/>
          <p:cNvSpPr txBox="1"/>
          <p:nvPr/>
        </p:nvSpPr>
        <p:spPr>
          <a:xfrm>
            <a:off x="471899" y="1454174"/>
            <a:ext cx="3909602" cy="3209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Позволяют </a:t>
            </a:r>
            <a:r>
              <a:rPr b="1"/>
              <a:t>сотрудничать разработчиками</a:t>
            </a:r>
            <a:r>
              <a:t>.  </a:t>
            </a:r>
          </a:p>
          <a:p>
            <a:pPr indent="457200">
              <a:lnSpc>
                <a:spcPct val="115000"/>
              </a:lnSpc>
            </a:pP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Одно основное хранилище всего проекта. Каждый пользователь копирует себе необходимые ему файлы из этого репозитория, изменяет и, затем, добавляет свои изменения обратно</a:t>
            </a:r>
          </a:p>
        </p:txBody>
      </p:sp>
      <p:pic>
        <p:nvPicPr>
          <p:cNvPr id="158" name="Google Shape;148;p28" descr="Google Shape;148;p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25" y="1454174"/>
            <a:ext cx="3966994" cy="333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53;p29"/>
          <p:cNvSpPr txBox="1"/>
          <p:nvPr/>
        </p:nvSpPr>
        <p:spPr>
          <a:xfrm>
            <a:off x="471900" y="434575"/>
            <a:ext cx="8222099" cy="1071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Централизованные </a:t>
            </a:r>
          </a:p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системы контроля версий</a:t>
            </a:r>
          </a:p>
        </p:txBody>
      </p:sp>
      <p:pic>
        <p:nvPicPr>
          <p:cNvPr id="161" name="Google Shape;154;p29" descr="Google Shape;154;p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0" y="1460375"/>
            <a:ext cx="5181768" cy="3332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59;p30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Распределённые системы контроля версий</a:t>
            </a:r>
          </a:p>
        </p:txBody>
      </p:sp>
      <p:sp>
        <p:nvSpPr>
          <p:cNvPr id="164" name="Google Shape;160;p30"/>
          <p:cNvSpPr txBox="1"/>
          <p:nvPr/>
        </p:nvSpPr>
        <p:spPr>
          <a:xfrm>
            <a:off x="471899" y="1762649"/>
            <a:ext cx="3909602" cy="259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У каждого пользователя свой вариант (возможно не один) репозитория  </a:t>
            </a:r>
          </a:p>
          <a:p>
            <a:pPr indent="457200">
              <a:lnSpc>
                <a:spcPct val="115000"/>
              </a:lnSpc>
            </a:pP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Присутствует возможность добавлять и забирать изменения из любого репозитория</a:t>
            </a:r>
          </a:p>
        </p:txBody>
      </p:sp>
      <p:pic>
        <p:nvPicPr>
          <p:cNvPr id="165" name="Google Shape;161;p30" descr="Google Shape;161;p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506425"/>
            <a:ext cx="3326902" cy="3332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6;p31"/>
          <p:cNvSpPr txBox="1"/>
          <p:nvPr/>
        </p:nvSpPr>
        <p:spPr>
          <a:xfrm>
            <a:off x="460950" y="569500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Распределённые системы контроля версий</a:t>
            </a:r>
          </a:p>
        </p:txBody>
      </p:sp>
      <p:pic>
        <p:nvPicPr>
          <p:cNvPr id="168" name="Google Shape;167;p31" descr="Google Shape;167;p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65" y="414650"/>
            <a:ext cx="4969588" cy="4548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Представим ситуацию:</a:t>
            </a:r>
          </a:p>
        </p:txBody>
      </p:sp>
      <p:sp>
        <p:nvSpPr>
          <p:cNvPr id="112" name="Google Shape;60;p14"/>
          <p:cNvSpPr txBox="1"/>
          <p:nvPr/>
        </p:nvSpPr>
        <p:spPr>
          <a:xfrm>
            <a:off x="311450" y="1627800"/>
            <a:ext cx="8729700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Контроль версий ПО осуществляется копированием файлов в другой каталог, как правило добавляя текущую дату к названию каталога.</a:t>
            </a:r>
          </a:p>
        </p:txBody>
      </p:sp>
      <p:pic>
        <p:nvPicPr>
          <p:cNvPr id="113" name="Google Shape;61;p14" descr="Google Shape;61;p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000" y="2546300"/>
            <a:ext cx="4775149" cy="2279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2;p32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Распределённые системы контроля версий</a:t>
            </a:r>
          </a:p>
        </p:txBody>
      </p:sp>
      <p:sp>
        <p:nvSpPr>
          <p:cNvPr id="171" name="Google Shape;173;p32"/>
          <p:cNvSpPr txBox="1"/>
          <p:nvPr/>
        </p:nvSpPr>
        <p:spPr>
          <a:xfrm>
            <a:off x="471900" y="1762649"/>
            <a:ext cx="7775100" cy="228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Преимущества:  </a:t>
            </a:r>
          </a:p>
          <a:p>
            <a:pPr indent="457200">
              <a:lnSpc>
                <a:spcPct val="115000"/>
              </a:lnSpc>
            </a:pP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Так как каждый раз, когда клиент забирает свежую версию файлов, он создаёт себе полную копию всех данных, то в случае сбоев на сервере, через который шла работа, любой клиентский репозиторий может быть скопирован обратно на сервер, чтобы восстановить базу данных. 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Распределённые системы контроля версий</a:t>
            </a:r>
          </a:p>
        </p:txBody>
      </p:sp>
      <p:sp>
        <p:nvSpPr>
          <p:cNvPr id="174" name="Google Shape;179;p33"/>
          <p:cNvSpPr txBox="1"/>
          <p:nvPr/>
        </p:nvSpPr>
        <p:spPr>
          <a:xfrm>
            <a:off x="471900" y="1762649"/>
            <a:ext cx="7775100" cy="198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Возможность работать с несколькими удалёнными репозиториями, таким образом, можно одновременно работать по- разному с разными группами людей в рамках одного проекта. Так, в одном проекте можно одновременно вести несколько типов рабочих процессов, что невозможно в централизованных системах.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78;p33"/>
          <p:cNvSpPr txBox="1"/>
          <p:nvPr/>
        </p:nvSpPr>
        <p:spPr>
          <a:xfrm>
            <a:off x="376036" y="233322"/>
            <a:ext cx="8222099" cy="64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ru-RU" dirty="0"/>
              <a:t>Словарь</a:t>
            </a:r>
            <a:endParaRPr dirty="0"/>
          </a:p>
        </p:txBody>
      </p:sp>
      <p:sp>
        <p:nvSpPr>
          <p:cNvPr id="185" name="Google Shape;179;p33"/>
          <p:cNvSpPr txBox="1"/>
          <p:nvPr/>
        </p:nvSpPr>
        <p:spPr>
          <a:xfrm>
            <a:off x="376036" y="1010482"/>
            <a:ext cx="7775100" cy="346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dirty="0"/>
              <a:t>Branch</a:t>
            </a:r>
            <a:r>
              <a:rPr lang="en-US" b="0" dirty="0"/>
              <a:t> </a:t>
            </a:r>
            <a:r>
              <a:rPr b="0" dirty="0"/>
              <a:t>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направление разработки, независимое от других. Ветвь представляет собой копию части (как правило, одного каталога) хранилища, в которую можно вносить свои изменения, не влияющие на другие ветви. Документы в разных ветвях имеют одинаковую историю до точки ветвления и разные — после неё.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check-in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202122"/>
                </a:solidFill>
                <a:latin typeface="Arial" panose="020B0604020202020204" pitchFamily="34" charset="0"/>
              </a:rPr>
              <a:t>tfs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commit(git) </a:t>
            </a:r>
            <a:r>
              <a:rPr dirty="0"/>
              <a:t>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Создание новой версии, фиксация изменений</a:t>
            </a:r>
            <a:endParaRPr b="0" dirty="0"/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check-out, clone </a:t>
            </a:r>
            <a:r>
              <a:rPr dirty="0"/>
              <a:t>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Извлечение документа из хранилища и создание рабочей копии</a:t>
            </a:r>
            <a:r>
              <a:rPr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3681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78;p33"/>
          <p:cNvSpPr txBox="1"/>
          <p:nvPr/>
        </p:nvSpPr>
        <p:spPr>
          <a:xfrm>
            <a:off x="376036" y="233322"/>
            <a:ext cx="8222099" cy="64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rPr lang="ru-RU" dirty="0"/>
              <a:t>Словарь</a:t>
            </a:r>
            <a:endParaRPr dirty="0"/>
          </a:p>
        </p:txBody>
      </p:sp>
      <p:sp>
        <p:nvSpPr>
          <p:cNvPr id="185" name="Google Shape;179;p33"/>
          <p:cNvSpPr txBox="1"/>
          <p:nvPr/>
        </p:nvSpPr>
        <p:spPr>
          <a:xfrm>
            <a:off x="376036" y="1010482"/>
            <a:ext cx="8222098" cy="346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conflict</a:t>
            </a:r>
            <a:r>
              <a:rPr lang="en-US" b="0" dirty="0"/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ситуация, когда несколько пользователей сделали изменения одного и того же участка документа. Конфликт обнаруживается, когда один пользователь зафиксировал свои изменения, а второй пытается зафиксировать и система сама не может корректно слить конфликтующие изменения.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repository</a:t>
            </a:r>
            <a:r>
              <a:rPr dirty="0"/>
              <a:t>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место, где система управления версиями хранит все документы вместе с историей их изменения и другой служебной информацией.</a:t>
            </a:r>
            <a:endParaRPr b="0" dirty="0"/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Stage </a:t>
            </a:r>
            <a:r>
              <a:rPr dirty="0"/>
              <a:t>-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Выбрать, какие изменения вносить (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а какие — оставить личными или внести позже.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843822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/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77" name="Google Shape;179;p33"/>
          <p:cNvSpPr txBox="1"/>
          <p:nvPr/>
        </p:nvSpPr>
        <p:spPr>
          <a:xfrm>
            <a:off x="471900" y="1762649"/>
            <a:ext cx="7775100" cy="4495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178" name="Снимок экрана 2022-01-22 в 09.11.37.png" descr="Снимок экрана 2022-01-22 в 09.11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7" y="-113822"/>
            <a:ext cx="85725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/>
          <a:p>
            <a: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81" name="Google Shape;179;p33"/>
          <p:cNvSpPr txBox="1"/>
          <p:nvPr/>
        </p:nvSpPr>
        <p:spPr>
          <a:xfrm>
            <a:off x="471900" y="1762649"/>
            <a:ext cx="7775100" cy="4495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182" name="Снимок экрана 2022-01-22 в 09.10.50.png" descr="Снимок экрана 2022-01-22 в 09.10.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1" y="0"/>
            <a:ext cx="8063218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Основные команды </a:t>
            </a:r>
          </a:p>
        </p:txBody>
      </p:sp>
      <p:sp>
        <p:nvSpPr>
          <p:cNvPr id="185" name="Google Shape;179;p33"/>
          <p:cNvSpPr txBox="1"/>
          <p:nvPr/>
        </p:nvSpPr>
        <p:spPr>
          <a:xfrm>
            <a:off x="471900" y="1762649"/>
            <a:ext cx="7775100" cy="292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git config</a:t>
            </a:r>
            <a:r>
              <a:rPr b="0" dirty="0"/>
              <a:t>  - </a:t>
            </a:r>
            <a:r>
              <a:rPr b="0" dirty="0" err="1"/>
              <a:t>Она</a:t>
            </a:r>
            <a:r>
              <a:rPr b="0" dirty="0"/>
              <a:t> </a:t>
            </a:r>
            <a:r>
              <a:rPr b="0" dirty="0" err="1"/>
              <a:t>может</a:t>
            </a:r>
            <a:r>
              <a:rPr b="0" dirty="0"/>
              <a:t> </a:t>
            </a:r>
            <a:r>
              <a:rPr b="0" dirty="0" err="1"/>
              <a:t>быть</a:t>
            </a:r>
            <a:r>
              <a:rPr b="0" dirty="0"/>
              <a:t> </a:t>
            </a:r>
            <a:r>
              <a:rPr b="0" dirty="0" err="1"/>
              <a:t>использована</a:t>
            </a:r>
            <a:r>
              <a:rPr b="0" dirty="0"/>
              <a:t> </a:t>
            </a:r>
            <a:r>
              <a:rPr b="0" dirty="0" err="1"/>
              <a:t>для</a:t>
            </a:r>
            <a:r>
              <a:rPr b="0" dirty="0"/>
              <a:t> </a:t>
            </a:r>
            <a:r>
              <a:rPr b="0" dirty="0" err="1"/>
              <a:t>указания</a:t>
            </a:r>
            <a:r>
              <a:rPr b="0" dirty="0"/>
              <a:t> </a:t>
            </a:r>
            <a:r>
              <a:rPr b="0" dirty="0" err="1"/>
              <a:t>пользовательских</a:t>
            </a:r>
            <a:r>
              <a:rPr b="0" dirty="0"/>
              <a:t> </a:t>
            </a:r>
            <a:r>
              <a:rPr b="0" dirty="0" err="1"/>
              <a:t>настроек</a:t>
            </a:r>
            <a:r>
              <a:rPr b="0" dirty="0"/>
              <a:t>, </a:t>
            </a:r>
            <a:r>
              <a:rPr b="0" dirty="0" err="1"/>
              <a:t>таких</a:t>
            </a:r>
            <a:r>
              <a:rPr b="0" dirty="0"/>
              <a:t> </a:t>
            </a:r>
            <a:r>
              <a:rPr b="0" dirty="0" err="1"/>
              <a:t>как</a:t>
            </a:r>
            <a:r>
              <a:rPr b="0" dirty="0"/>
              <a:t> </a:t>
            </a:r>
            <a:r>
              <a:rPr b="0" dirty="0" err="1"/>
              <a:t>электронная</a:t>
            </a:r>
            <a:r>
              <a:rPr b="0" dirty="0"/>
              <a:t> </a:t>
            </a:r>
            <a:r>
              <a:rPr b="0" dirty="0" err="1"/>
              <a:t>почта</a:t>
            </a:r>
            <a:r>
              <a:rPr b="0" dirty="0"/>
              <a:t>, </a:t>
            </a:r>
            <a:r>
              <a:rPr b="0" dirty="0" err="1"/>
              <a:t>имя</a:t>
            </a:r>
            <a:r>
              <a:rPr b="0" dirty="0"/>
              <a:t> </a:t>
            </a:r>
            <a:r>
              <a:rPr b="0" dirty="0" err="1"/>
              <a:t>пользователя</a:t>
            </a:r>
            <a:r>
              <a:rPr b="0" dirty="0"/>
              <a:t>, </a:t>
            </a:r>
            <a:r>
              <a:rPr b="0" dirty="0" err="1"/>
              <a:t>формат</a:t>
            </a:r>
            <a:r>
              <a:rPr b="0" dirty="0"/>
              <a:t> и </a:t>
            </a:r>
            <a:r>
              <a:rPr b="0" dirty="0" err="1"/>
              <a:t>т.д</a:t>
            </a:r>
            <a:endParaRPr b="0" dirty="0"/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git </a:t>
            </a:r>
            <a:r>
              <a:rPr dirty="0" err="1"/>
              <a:t>init</a:t>
            </a:r>
            <a:r>
              <a:rPr dirty="0"/>
              <a:t> - </a:t>
            </a:r>
            <a:r>
              <a:rPr b="0" dirty="0" err="1"/>
              <a:t>Эта</a:t>
            </a:r>
            <a:r>
              <a:rPr b="0" dirty="0"/>
              <a:t> </a:t>
            </a:r>
            <a:r>
              <a:rPr b="0" dirty="0" err="1"/>
              <a:t>команда</a:t>
            </a:r>
            <a:r>
              <a:rPr b="0" dirty="0"/>
              <a:t> </a:t>
            </a:r>
            <a:r>
              <a:rPr b="0" dirty="0" err="1"/>
              <a:t>используется</a:t>
            </a:r>
            <a:r>
              <a:rPr b="0" dirty="0"/>
              <a:t> </a:t>
            </a:r>
            <a:r>
              <a:rPr b="0" dirty="0" err="1"/>
              <a:t>для</a:t>
            </a:r>
            <a:r>
              <a:rPr b="0" dirty="0"/>
              <a:t> </a:t>
            </a:r>
            <a:r>
              <a:rPr b="0" dirty="0" err="1"/>
              <a:t>создания</a:t>
            </a:r>
            <a:r>
              <a:rPr b="0" dirty="0"/>
              <a:t> GIT </a:t>
            </a:r>
            <a:r>
              <a:rPr b="0" dirty="0" err="1"/>
              <a:t>репозитория</a:t>
            </a:r>
            <a:endParaRPr b="0" dirty="0"/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git add - </a:t>
            </a:r>
            <a:r>
              <a:rPr b="0" dirty="0" err="1"/>
              <a:t>Команда</a:t>
            </a:r>
            <a:r>
              <a:rPr b="0" dirty="0"/>
              <a:t> git add </a:t>
            </a:r>
            <a:r>
              <a:rPr b="0" dirty="0" err="1"/>
              <a:t>может</a:t>
            </a:r>
            <a:r>
              <a:rPr b="0" dirty="0"/>
              <a:t> </a:t>
            </a:r>
            <a:r>
              <a:rPr b="0" dirty="0" err="1"/>
              <a:t>быть</a:t>
            </a:r>
            <a:r>
              <a:rPr b="0" dirty="0"/>
              <a:t> </a:t>
            </a:r>
            <a:r>
              <a:rPr b="0" dirty="0" err="1"/>
              <a:t>использована</a:t>
            </a:r>
            <a:r>
              <a:rPr b="0" dirty="0"/>
              <a:t> </a:t>
            </a:r>
            <a:r>
              <a:rPr b="0" dirty="0" err="1"/>
              <a:t>для</a:t>
            </a:r>
            <a:r>
              <a:rPr b="0" dirty="0"/>
              <a:t> </a:t>
            </a:r>
            <a:r>
              <a:rPr b="0" dirty="0" err="1"/>
              <a:t>добавления</a:t>
            </a:r>
            <a:r>
              <a:rPr b="0" dirty="0"/>
              <a:t> </a:t>
            </a:r>
            <a:r>
              <a:rPr b="0" dirty="0" err="1"/>
              <a:t>файлов</a:t>
            </a:r>
            <a:r>
              <a:rPr b="0" dirty="0"/>
              <a:t> в </a:t>
            </a:r>
            <a:r>
              <a:rPr b="0" dirty="0" err="1"/>
              <a:t>индекс</a:t>
            </a:r>
            <a:r>
              <a:rPr b="0" dirty="0"/>
              <a:t>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Основные команды </a:t>
            </a:r>
          </a:p>
        </p:txBody>
      </p:sp>
      <p:sp>
        <p:nvSpPr>
          <p:cNvPr id="188" name="Google Shape;179;p33"/>
          <p:cNvSpPr txBox="1"/>
          <p:nvPr/>
        </p:nvSpPr>
        <p:spPr>
          <a:xfrm>
            <a:off x="471900" y="1762649"/>
            <a:ext cx="7775100" cy="323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 git commit</a:t>
            </a:r>
            <a:r>
              <a:rPr b="0" dirty="0"/>
              <a:t>  - </a:t>
            </a:r>
            <a:r>
              <a:rPr dirty="0" err="1"/>
              <a:t>К</a:t>
            </a:r>
            <a:r>
              <a:rPr b="0" dirty="0" err="1"/>
              <a:t>оманда</a:t>
            </a:r>
            <a:r>
              <a:rPr b="0" dirty="0"/>
              <a:t> git commit </a:t>
            </a:r>
            <a:r>
              <a:rPr b="0" dirty="0" err="1"/>
              <a:t>используется</a:t>
            </a:r>
            <a:r>
              <a:rPr b="0" dirty="0"/>
              <a:t> </a:t>
            </a:r>
            <a:r>
              <a:rPr b="0" dirty="0" err="1"/>
              <a:t>для</a:t>
            </a:r>
            <a:r>
              <a:rPr b="0" dirty="0"/>
              <a:t> </a:t>
            </a:r>
            <a:r>
              <a:rPr b="0" dirty="0" err="1"/>
              <a:t>коммита</a:t>
            </a:r>
            <a:r>
              <a:rPr b="0" dirty="0"/>
              <a:t> </a:t>
            </a:r>
            <a:r>
              <a:rPr b="0" dirty="0" err="1"/>
              <a:t>изменений</a:t>
            </a:r>
            <a:r>
              <a:rPr b="0" dirty="0"/>
              <a:t> в </a:t>
            </a:r>
            <a:r>
              <a:rPr b="0" dirty="0" err="1"/>
              <a:t>файлах</a:t>
            </a:r>
            <a:r>
              <a:rPr b="0" dirty="0"/>
              <a:t> </a:t>
            </a:r>
            <a:r>
              <a:rPr b="0" dirty="0" err="1"/>
              <a:t>проекта</a:t>
            </a:r>
            <a:r>
              <a:rPr b="0" dirty="0"/>
              <a:t>. </a:t>
            </a:r>
            <a:r>
              <a:rPr b="0" dirty="0" err="1"/>
              <a:t>Обратите</a:t>
            </a:r>
            <a:r>
              <a:rPr b="0" dirty="0"/>
              <a:t> </a:t>
            </a:r>
            <a:r>
              <a:rPr b="0" dirty="0" err="1"/>
              <a:t>внимание</a:t>
            </a:r>
            <a:r>
              <a:rPr b="0" dirty="0"/>
              <a:t>, </a:t>
            </a:r>
            <a:r>
              <a:rPr b="0" dirty="0" err="1"/>
              <a:t>что</a:t>
            </a:r>
            <a:r>
              <a:rPr b="0" dirty="0"/>
              <a:t> </a:t>
            </a:r>
            <a:r>
              <a:rPr b="0" dirty="0" err="1"/>
              <a:t>коммиты</a:t>
            </a:r>
            <a:r>
              <a:rPr b="0" dirty="0"/>
              <a:t> </a:t>
            </a:r>
            <a:r>
              <a:rPr b="0" dirty="0" err="1"/>
              <a:t>не</a:t>
            </a:r>
            <a:r>
              <a:rPr b="0" dirty="0"/>
              <a:t> </a:t>
            </a:r>
            <a:r>
              <a:rPr b="0" dirty="0" err="1"/>
              <a:t>сразу</a:t>
            </a:r>
            <a:r>
              <a:rPr b="0" dirty="0"/>
              <a:t> </a:t>
            </a:r>
            <a:r>
              <a:rPr b="0" dirty="0" err="1"/>
              <a:t>попадают</a:t>
            </a:r>
            <a:r>
              <a:rPr b="0" dirty="0"/>
              <a:t> </a:t>
            </a:r>
            <a:r>
              <a:rPr b="0" dirty="0" err="1"/>
              <a:t>на</a:t>
            </a:r>
            <a:r>
              <a:rPr b="0" dirty="0"/>
              <a:t> </a:t>
            </a:r>
            <a:r>
              <a:rPr b="0" dirty="0" err="1"/>
              <a:t>удаленный</a:t>
            </a:r>
            <a:r>
              <a:rPr b="0" dirty="0"/>
              <a:t> </a:t>
            </a:r>
            <a:r>
              <a:rPr b="0" dirty="0" err="1"/>
              <a:t>репозиторий</a:t>
            </a:r>
            <a:endParaRPr b="0" dirty="0"/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git push </a:t>
            </a:r>
            <a:r>
              <a:rPr b="0" dirty="0" err="1"/>
              <a:t>еще</a:t>
            </a:r>
            <a:r>
              <a:rPr b="0" dirty="0"/>
              <a:t> </a:t>
            </a:r>
            <a:r>
              <a:rPr b="0" dirty="0" err="1"/>
              <a:t>одна</a:t>
            </a:r>
            <a:r>
              <a:rPr b="0" dirty="0"/>
              <a:t> </a:t>
            </a:r>
            <a:r>
              <a:rPr b="0" dirty="0" err="1"/>
              <a:t>из</a:t>
            </a:r>
            <a:r>
              <a:rPr b="0" dirty="0"/>
              <a:t> </a:t>
            </a:r>
            <a:r>
              <a:rPr b="0" dirty="0" err="1"/>
              <a:t>часто</a:t>
            </a:r>
            <a:r>
              <a:rPr b="0" dirty="0"/>
              <a:t> </a:t>
            </a:r>
            <a:r>
              <a:rPr b="0" dirty="0" err="1"/>
              <a:t>используемых</a:t>
            </a:r>
            <a:r>
              <a:rPr b="0" dirty="0"/>
              <a:t> git </a:t>
            </a:r>
            <a:r>
              <a:rPr b="0" dirty="0" err="1"/>
              <a:t>команд</a:t>
            </a:r>
            <a:r>
              <a:rPr b="0" dirty="0"/>
              <a:t>. </a:t>
            </a:r>
            <a:r>
              <a:rPr b="0" dirty="0" err="1"/>
              <a:t>Позволяет</a:t>
            </a:r>
            <a:r>
              <a:rPr b="0" dirty="0"/>
              <a:t> </a:t>
            </a:r>
            <a:r>
              <a:rPr b="0" dirty="0" err="1"/>
              <a:t>поместить</a:t>
            </a:r>
            <a:r>
              <a:rPr b="0" dirty="0"/>
              <a:t> </a:t>
            </a:r>
            <a:r>
              <a:rPr b="0" dirty="0" err="1"/>
              <a:t>изменения</a:t>
            </a:r>
            <a:r>
              <a:rPr b="0" dirty="0"/>
              <a:t> в </a:t>
            </a:r>
            <a:r>
              <a:rPr b="0" dirty="0" err="1"/>
              <a:t>главную</a:t>
            </a:r>
            <a:r>
              <a:rPr b="0" dirty="0"/>
              <a:t> </a:t>
            </a:r>
            <a:r>
              <a:rPr b="0" dirty="0" err="1"/>
              <a:t>ветку</a:t>
            </a:r>
            <a:r>
              <a:rPr b="0" dirty="0"/>
              <a:t> </a:t>
            </a:r>
            <a:r>
              <a:rPr b="0" dirty="0" err="1"/>
              <a:t>удаленного</a:t>
            </a:r>
            <a:r>
              <a:rPr b="0" dirty="0"/>
              <a:t> </a:t>
            </a:r>
            <a:r>
              <a:rPr b="0" dirty="0" err="1"/>
              <a:t>хранилища</a:t>
            </a:r>
            <a:r>
              <a:rPr b="0" dirty="0"/>
              <a:t> </a:t>
            </a:r>
            <a:r>
              <a:rPr b="0" dirty="0" err="1"/>
              <a:t>связанного</a:t>
            </a:r>
            <a:r>
              <a:rPr b="0" dirty="0"/>
              <a:t> с </a:t>
            </a:r>
            <a:r>
              <a:rPr b="0" dirty="0" err="1"/>
              <a:t>рабочим</a:t>
            </a:r>
            <a:r>
              <a:rPr b="0" dirty="0"/>
              <a:t> </a:t>
            </a:r>
            <a:r>
              <a:rPr b="0" dirty="0" err="1"/>
              <a:t>каталогом</a:t>
            </a:r>
            <a:endParaRPr b="0" dirty="0"/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Основные команды </a:t>
            </a:r>
          </a:p>
        </p:txBody>
      </p:sp>
      <p:sp>
        <p:nvSpPr>
          <p:cNvPr id="191" name="Google Shape;179;p33"/>
          <p:cNvSpPr txBox="1"/>
          <p:nvPr/>
        </p:nvSpPr>
        <p:spPr>
          <a:xfrm>
            <a:off x="471900" y="1762649"/>
            <a:ext cx="7775100" cy="292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Команда git checkout </a:t>
            </a:r>
            <a:r>
              <a:rPr b="0"/>
              <a:t>может быть использована для создания веток или переключения между ними</a:t>
            </a:r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Команда pull </a:t>
            </a:r>
            <a:r>
              <a:rPr b="0"/>
              <a:t>используется для объединения изменений, присутствующих в удаленном репозитории, в локальный рабочий каталог</a:t>
            </a:r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Команда </a:t>
            </a:r>
            <a:r>
              <a:rPr>
                <a:solidFill>
                  <a:srgbClr val="333333"/>
                </a:solidFill>
              </a:rPr>
              <a:t>git fetch</a:t>
            </a:r>
            <a:r>
              <a:rPr b="0"/>
              <a:t> загружает коммиты, файлы и ссылки из удаленного репозитория в ваш локальный репозиторий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78;p33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Основные команды </a:t>
            </a:r>
          </a:p>
        </p:txBody>
      </p:sp>
      <p:sp>
        <p:nvSpPr>
          <p:cNvPr id="194" name="Google Shape;179;p33"/>
          <p:cNvSpPr txBox="1"/>
          <p:nvPr/>
        </p:nvSpPr>
        <p:spPr>
          <a:xfrm>
            <a:off x="471900" y="1762649"/>
            <a:ext cx="7775100" cy="150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Команда git merge используется для объединения ветки в активную ветвь. </a:t>
            </a:r>
          </a:p>
          <a:p>
            <a:pPr marL="457200" indent="-317500" defTabSz="457200">
              <a:spcBef>
                <a:spcPts val="800"/>
              </a:spcBef>
              <a:buClr>
                <a:srgbClr val="36344D"/>
              </a:buClr>
              <a:buSzPct val="100000"/>
              <a:buFont typeface="Helvetica"/>
              <a:buChar char="•"/>
              <a:defRPr sz="2000" b="1">
                <a:solidFill>
                  <a:srgbClr val="36344D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Команда git diff используется для выявления различий между ветками.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6;p15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Потенциальные проблемы:</a:t>
            </a:r>
          </a:p>
        </p:txBody>
      </p:sp>
      <p:sp>
        <p:nvSpPr>
          <p:cNvPr id="116" name="Google Shape;67;p15"/>
          <p:cNvSpPr txBox="1"/>
          <p:nvPr/>
        </p:nvSpPr>
        <p:spPr>
          <a:xfrm>
            <a:off x="471899" y="2367075"/>
            <a:ext cx="8495402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Случайное изменение не тех файлов, или изменение файлов не в том каталоге либо 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84;p34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Ежедневный цикл работы с Git</a:t>
            </a:r>
          </a:p>
        </p:txBody>
      </p:sp>
      <p:sp>
        <p:nvSpPr>
          <p:cNvPr id="197" name="Google Shape;185;p34"/>
          <p:cNvSpPr txBox="1"/>
          <p:nvPr/>
        </p:nvSpPr>
        <p:spPr>
          <a:xfrm>
            <a:off x="471900" y="1762649"/>
            <a:ext cx="7775100" cy="164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50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Обновление репозитория и рабочей копии git pull  </a:t>
            </a:r>
          </a:p>
          <a:p>
            <a:pPr marL="457200" indent="-342900">
              <a:lnSpc>
                <a:spcPct val="150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Добавление файла в проект git add newFile.cpp </a:t>
            </a:r>
          </a:p>
          <a:p>
            <a:pPr marL="457200" indent="-342900">
              <a:lnSpc>
                <a:spcPct val="150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Коммит git commit –m “описание того, что сделано” </a:t>
            </a:r>
          </a:p>
          <a:p>
            <a:pPr marL="457200" indent="-342900">
              <a:lnSpc>
                <a:spcPct val="150000"/>
              </a:lnSpc>
              <a:buClr>
                <a:srgbClr val="666666"/>
              </a:buClr>
              <a:buSzPts val="1800"/>
              <a:buFont typeface="Trebuchet MS"/>
              <a:buChar char="●"/>
              <a:defRPr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Передача изменений во внешний репозиторий git push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0;p35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00" name="Google Shape;191;p35"/>
          <p:cNvSpPr txBox="1"/>
          <p:nvPr/>
        </p:nvSpPr>
        <p:spPr>
          <a:xfrm>
            <a:off x="471900" y="1762649"/>
            <a:ext cx="7775100" cy="251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Пре-альфа (Pre-alpha (pa))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Начальная стадия разработки.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Характеризуется большими изменениями в функционале и большим количеством ошибок.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Может включать в себя не весь спектр функциональных возможностей программы (разработка дизайна, анализ требований, собственно разработка приложения, а также отладка отдельных модулей).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Pre-alpha релизы не покидают отдела разработки ПО.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96;p36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03" name="Google Shape;197;p36"/>
          <p:cNvSpPr txBox="1"/>
          <p:nvPr/>
        </p:nvSpPr>
        <p:spPr>
          <a:xfrm>
            <a:off x="471900" y="1762649"/>
            <a:ext cx="7775100" cy="251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Альфа (Alpha(a))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Соответствует этапу завершения разработки нового функционала.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Возможно добавление новых функциональных возможностей.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Стадия внутреннего тестирования.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Характеризуется высокой активностью по тестированию внутри подразделения разработки ПО и устранению ошибок.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Программы на данной стадии могут применяться только для ознакомления с будущими возможностями.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2;p37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06" name="Google Shape;203;p37"/>
          <p:cNvSpPr txBox="1"/>
          <p:nvPr/>
        </p:nvSpPr>
        <p:spPr>
          <a:xfrm>
            <a:off x="471900" y="1762649"/>
            <a:ext cx="7775100" cy="251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Бета (Beta (b))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Стадия публичного тестирования.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Это первый релиз, который выходит за пределы отдела разработки ПО.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Программы этого уровня могут быть использованы другими разработчиками программного обеспечения для испытания совместимости.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 этом этапе принимаются замечания от пользователей по интерфейсу продукта и прочим найденным пользователями ошибкам и неточностям. 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09" name="Google Shape;209;p38"/>
          <p:cNvSpPr txBox="1"/>
          <p:nvPr/>
        </p:nvSpPr>
        <p:spPr>
          <a:xfrm>
            <a:off x="471900" y="1762649"/>
            <a:ext cx="7775100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Бета (Beta (b))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Программы этого этапа могут содержать достаточно большое количество ошибок.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Публичное тестирование производится на страх и риск пользователя, производитель не несёт никакой ответственности за ущерб, причинённый в результате использования бета-версии. (Пользуясь этим некоторые производители уходят от ответственности, предоставляя пользователям только бета-версии продукта).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4;p39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12" name="Google Shape;215;p39"/>
          <p:cNvSpPr txBox="1"/>
          <p:nvPr/>
        </p:nvSpPr>
        <p:spPr>
          <a:xfrm>
            <a:off x="471900" y="1762649"/>
            <a:ext cx="7775100" cy="251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Релиз-кандидат (Release Candidate (rc))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Пре-релиз — стадия-кандидат на то, чтобы стать стабильной.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Весь функционал реализован и проведено комплексное тестирование.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найденные на предыдущих этапах критические ошибки исправлены.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Существует вероятность выявления ещё некоторого числа ошибок, не замеченных при тестировании.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 этом этапе могут вноситься изменения в документацию и конфигурации продукта.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20;p40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15" name="Google Shape;221;p40"/>
          <p:cNvSpPr txBox="1"/>
          <p:nvPr/>
        </p:nvSpPr>
        <p:spPr>
          <a:xfrm>
            <a:off x="471900" y="1762649"/>
            <a:ext cx="7775100" cy="282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Релиз (Release to manufacturing или Release to marketing (rtm))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Промышленное издание — стабильная версия программы, которая готова к тиражированию.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 соответствует всем требованиям качества, и готово для массового распространения.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RTM не определяет способа доставки релиза (сеть или носитель) и служит лишь для индикации того, что качество достаточно для массового распространения.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RTM предшествует общей доступности (GA), когда продукт выпущен для общественности.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26;p41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18" name="Google Shape;227;p41"/>
          <p:cNvSpPr txBox="1"/>
          <p:nvPr/>
        </p:nvSpPr>
        <p:spPr>
          <a:xfrm>
            <a:off x="471900" y="1762649"/>
            <a:ext cx="7775100" cy="160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Финальный релиз General availability (ga)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Этап завершения всех работ по коммерциализации продукта. 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Продукт полностью готов к продажам через веб или на физических носителях.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End of life (eol) – работы по развитию и поддержке продукта завершены.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32;p42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lnSpc>
                <a:spcPct val="115000"/>
              </a:lnSpc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Стадии разработки ПО</a:t>
            </a:r>
          </a:p>
        </p:txBody>
      </p:sp>
      <p:sp>
        <p:nvSpPr>
          <p:cNvPr id="221" name="Google Shape;233;p42"/>
          <p:cNvSpPr txBox="1"/>
          <p:nvPr/>
        </p:nvSpPr>
        <p:spPr>
          <a:xfrm>
            <a:off x="471900" y="1762649"/>
            <a:ext cx="7775100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Critical Fix (CF) - экстренный выпуск либо новой сборки приложения, либо патча, исправляющих критическую ошибку в приложении. </a:t>
            </a:r>
          </a:p>
          <a:p>
            <a:pPr marL="457200" indent="-317500">
              <a:lnSpc>
                <a:spcPct val="150000"/>
              </a:lnSpc>
              <a:buClr>
                <a:srgbClr val="666666"/>
              </a:buClr>
              <a:buSzPts val="1400"/>
              <a:buFont typeface="Trebuchet MS"/>
              <a:buChar char="●"/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Новая функциональность в приложения с помощью CF не добавляется. </a:t>
            </a:r>
          </a:p>
          <a:p>
            <a:pPr indent="457200">
              <a:lnSpc>
                <a:spcPct val="150000"/>
              </a:lnSpc>
            </a:pP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50000"/>
              </a:lnSpc>
              <a:defRPr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Пакет Обновлений (Maintenance Pack (MP)) - плановый выпуск новой сборки приложения, с целью добавления новых возможностей в продукт и исправления найденных ошибок.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2;p16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Потенциальные проблемы:</a:t>
            </a:r>
          </a:p>
        </p:txBody>
      </p:sp>
      <p:sp>
        <p:nvSpPr>
          <p:cNvPr id="119" name="Google Shape;73;p16"/>
          <p:cNvSpPr txBox="1"/>
          <p:nvPr/>
        </p:nvSpPr>
        <p:spPr>
          <a:xfrm>
            <a:off x="471899" y="2367075"/>
            <a:ext cx="8495402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Копирование файлов не туда, куда надо было, и в результате затирание нужных файлов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8;p17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Потенциальные проблемы:</a:t>
            </a:r>
          </a:p>
        </p:txBody>
      </p:sp>
      <p:sp>
        <p:nvSpPr>
          <p:cNvPr id="122" name="Google Shape;79;p17"/>
          <p:cNvSpPr txBox="1"/>
          <p:nvPr/>
        </p:nvSpPr>
        <p:spPr>
          <a:xfrm>
            <a:off x="471899" y="2367075"/>
            <a:ext cx="8495402" cy="89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Нет информации о том, что изменяется от версии к версии.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84;p18" descr="Google Shape;84;p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25" y="1866924"/>
            <a:ext cx="2679425" cy="267942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Google Shape;85;p18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И здесь на помощь приходит: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90;p19" descr="Google Shape;90;p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25" y="1866924"/>
            <a:ext cx="2679425" cy="267942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Google Shape;91;p19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И здесь на помощь приходит:</a:t>
            </a:r>
          </a:p>
        </p:txBody>
      </p:sp>
      <p:sp>
        <p:nvSpPr>
          <p:cNvPr id="129" name="Google Shape;92;p19"/>
          <p:cNvSpPr txBox="1"/>
          <p:nvPr/>
        </p:nvSpPr>
        <p:spPr>
          <a:xfrm>
            <a:off x="1656700" y="1810824"/>
            <a:ext cx="3294001" cy="239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5000" b="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V 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97;p20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Система управления версиями.</a:t>
            </a:r>
          </a:p>
        </p:txBody>
      </p:sp>
      <p:sp>
        <p:nvSpPr>
          <p:cNvPr id="132" name="Google Shape;98;p20"/>
          <p:cNvSpPr txBox="1"/>
          <p:nvPr/>
        </p:nvSpPr>
        <p:spPr>
          <a:xfrm>
            <a:off x="471899" y="2367075"/>
            <a:ext cx="8495402" cy="160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Система управления версиями (от англ. Version Control System (VCS) или Revision Control System) — программное обеспечение для облегчения работы с изменяющейся информацией. Или … 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03;p21"/>
          <p:cNvSpPr txBox="1"/>
          <p:nvPr/>
        </p:nvSpPr>
        <p:spPr>
          <a:xfrm>
            <a:off x="471900" y="879075"/>
            <a:ext cx="82220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Система управления версиями.</a:t>
            </a:r>
          </a:p>
        </p:txBody>
      </p:sp>
      <p:sp>
        <p:nvSpPr>
          <p:cNvPr id="135" name="Google Shape;104;p21"/>
          <p:cNvSpPr txBox="1"/>
          <p:nvPr/>
        </p:nvSpPr>
        <p:spPr>
          <a:xfrm>
            <a:off x="471899" y="2367075"/>
            <a:ext cx="8495402" cy="160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Система контроля версий (СКВ)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Microsoft Office PowerPoint</Application>
  <PresentationFormat>Экран (16:9)</PresentationFormat>
  <Paragraphs>140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Helvetica</vt:lpstr>
      <vt:lpstr>Trebuchet MS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Burkovska, Veronika</cp:lastModifiedBy>
  <cp:revision>1</cp:revision>
  <dcterms:modified xsi:type="dcterms:W3CDTF">2022-07-02T10:09:33Z</dcterms:modified>
</cp:coreProperties>
</file>