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řední styl 3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Střední styl 1 – zvýraznění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5"/>
    <p:restoredTop sz="94681"/>
  </p:normalViewPr>
  <p:slideViewPr>
    <p:cSldViewPr snapToGrid="0">
      <p:cViewPr varScale="1">
        <p:scale>
          <a:sx n="116" d="100"/>
          <a:sy n="116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29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143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927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55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88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6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880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2629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68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697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396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3A0E01-8104-7B48-961E-5F803EC58FD9}" type="datetimeFigureOut">
              <a:rPr lang="cs-CZ" smtClean="0"/>
              <a:t>21.01.2024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1C31669-AA42-AD48-B194-C8575D14DDD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5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E7360-E99F-ACB3-C53B-48C9F2475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Case study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5A7431-0859-FD16-141B-353F94F11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Report o prodeji zboží ze Spojeného Království 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82D5DFA-B970-994F-BEF6-1F71178FB544}"/>
              </a:ext>
            </a:extLst>
          </p:cNvPr>
          <p:cNvSpPr txBox="1"/>
          <p:nvPr/>
        </p:nvSpPr>
        <p:spPr>
          <a:xfrm>
            <a:off x="9340377" y="5756486"/>
            <a:ext cx="2743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Veronika Pořízková   22.1.2024</a:t>
            </a:r>
          </a:p>
        </p:txBody>
      </p:sp>
    </p:spTree>
    <p:extLst>
      <p:ext uri="{BB962C8B-B14F-4D97-AF65-F5344CB8AC3E}">
        <p14:creationId xmlns:p14="http://schemas.microsoft.com/office/powerpoint/2010/main" val="61097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E6AE1D-7712-14F4-5BB0-EBAC88DA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Spolupráce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46A310-43B8-DBE4-41A8-8CFD659E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052827"/>
          </a:xfrm>
        </p:spPr>
        <p:txBody>
          <a:bodyPr>
            <a:normAutofit lnSpcReduction="10000"/>
          </a:bodyPr>
          <a:lstStyle/>
          <a:p>
            <a:r>
              <a:rPr lang="cs-CZ" dirty="0"/>
              <a:t>Databáze eviduje opakující se zákazníky s velkým odběrem</a:t>
            </a:r>
          </a:p>
          <a:p>
            <a:r>
              <a:rPr lang="cs-CZ" dirty="0"/>
              <a:t>Potenciální kontakty, které by bylo vhodné oslovit v rámci spolupráce, a tak získat vyšší výdělek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BB54525F-EBD9-1B3B-006C-43C96333B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00096"/>
              </p:ext>
            </p:extLst>
          </p:nvPr>
        </p:nvGraphicFramePr>
        <p:xfrm>
          <a:off x="4824982" y="2422610"/>
          <a:ext cx="5403772" cy="3124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37">
                  <a:extLst>
                    <a:ext uri="{9D8B030D-6E8A-4147-A177-3AD203B41FA5}">
                      <a16:colId xmlns:a16="http://schemas.microsoft.com/office/drawing/2014/main" val="1208805016"/>
                    </a:ext>
                  </a:extLst>
                </a:gridCol>
                <a:gridCol w="1839817">
                  <a:extLst>
                    <a:ext uri="{9D8B030D-6E8A-4147-A177-3AD203B41FA5}">
                      <a16:colId xmlns:a16="http://schemas.microsoft.com/office/drawing/2014/main" val="3320217437"/>
                    </a:ext>
                  </a:extLst>
                </a:gridCol>
                <a:gridCol w="1682418">
                  <a:extLst>
                    <a:ext uri="{9D8B030D-6E8A-4147-A177-3AD203B41FA5}">
                      <a16:colId xmlns:a16="http://schemas.microsoft.com/office/drawing/2014/main" val="1660613012"/>
                    </a:ext>
                  </a:extLst>
                </a:gridCol>
              </a:tblGrid>
              <a:tr h="265334">
                <a:tc>
                  <a:txBody>
                    <a:bodyPr/>
                    <a:lstStyle/>
                    <a:p>
                      <a:r>
                        <a:rPr lang="cs-CZ" dirty="0"/>
                        <a:t>ID zákazníka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Množství (ks)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Tržba (libry)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59987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14646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18 8517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5 400.21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890985802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14911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77 180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31 060.66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247588344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12415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76 091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2 499.82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867990541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17511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63 012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2 607.08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655001922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18102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62 108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5 159.73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111568680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14298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58 021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2 455.50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202033897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13694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57 854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1 163.81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574605102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17450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56 781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3 320.09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2791257116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>
                          <a:solidFill>
                            <a:schemeClr val="dk1"/>
                          </a:solidFill>
                          <a:effectLst/>
                        </a:rPr>
                        <a:t>14156</a:t>
                      </a:r>
                      <a:endParaRPr lang="cs-CZ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55 586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6 544.29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3392017049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>
                          <a:solidFill>
                            <a:schemeClr val="dk1"/>
                          </a:solidFill>
                          <a:effectLst/>
                        </a:rPr>
                        <a:t>16684</a:t>
                      </a:r>
                      <a:endParaRPr lang="cs-CZ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49 390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</a:rPr>
                        <a:t>709.93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9525" marB="9525"/>
                </a:tc>
                <a:extLst>
                  <a:ext uri="{0D108BD9-81ED-4DB2-BD59-A6C34878D82A}">
                    <a16:rowId xmlns:a16="http://schemas.microsoft.com/office/drawing/2014/main" val="1203470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43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C258AE-3F81-016D-B9BD-8E412816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C19D72-36F7-1610-D19B-DD5ABAAC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získání </a:t>
            </a:r>
            <a:r>
              <a:rPr lang="cs-CZ" dirty="0" err="1"/>
              <a:t>trzení</a:t>
            </a:r>
            <a:r>
              <a:rPr lang="cs-CZ" dirty="0"/>
              <a:t> byly použity SQL příkazy v programu </a:t>
            </a:r>
            <a:r>
              <a:rPr lang="cs-CZ" dirty="0" err="1"/>
              <a:t>Dbeaver</a:t>
            </a:r>
            <a:r>
              <a:rPr lang="cs-CZ" dirty="0"/>
              <a:t>, které nesou název souboru: </a:t>
            </a:r>
            <a:r>
              <a:rPr lang="cs-CZ" i="1" dirty="0"/>
              <a:t>SQL </a:t>
            </a:r>
            <a:r>
              <a:rPr lang="cs-CZ" i="1" dirty="0" err="1"/>
              <a:t>soubor.sql</a:t>
            </a:r>
            <a:endParaRPr lang="cs-CZ" i="1" dirty="0"/>
          </a:p>
          <a:p>
            <a:r>
              <a:rPr lang="cs-CZ" dirty="0"/>
              <a:t>Grafy, byly sestaveny pomocí programu </a:t>
            </a:r>
            <a:r>
              <a:rPr lang="cs-CZ" dirty="0" err="1"/>
              <a:t>Power</a:t>
            </a:r>
            <a:r>
              <a:rPr lang="cs-CZ" dirty="0"/>
              <a:t> BI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Tímto zároveň děkuji za přezkoumání mé verze zadané Case study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770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37E35-01ED-CBAF-DC56-B031C304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TOP 10 prodávaných položek</a:t>
            </a:r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4B3186B2-EEF8-9389-3082-63DAE22E5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75171"/>
              </p:ext>
            </p:extLst>
          </p:nvPr>
        </p:nvGraphicFramePr>
        <p:xfrm>
          <a:off x="4981442" y="1384808"/>
          <a:ext cx="555068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169139945"/>
                    </a:ext>
                  </a:extLst>
                </a:gridCol>
                <a:gridCol w="1893083">
                  <a:extLst>
                    <a:ext uri="{9D8B030D-6E8A-4147-A177-3AD203B41FA5}">
                      <a16:colId xmlns:a16="http://schemas.microsoft.com/office/drawing/2014/main" val="1557356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Název položky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Množství (ks)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4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JUMBO BAG RED RETROSPOT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44 166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WORLD WAR 2 GLIDERS ASSTD DESIGNS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33 895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1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HANGING HEART T-LIGHT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8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ASSORTED COLOUR BIRD ORNAMENT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5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 OF 72 RETROSPOT CAKE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2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RABBIT NIGHT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3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 PAINT SET VINTAGE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VICTORIAN GLASS HANGING T-LIGHT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1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POPCORN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9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BROCADE RING PURSE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1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59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69ED8-E28A-D319-03B8-788A9BB84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0EF557-C8AA-67C9-1158-C7FF4687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TOP 10 položek, které tvoří největší část tržby </a:t>
            </a:r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769E7239-1223-95AE-C568-651AF3699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172741"/>
              </p:ext>
            </p:extLst>
          </p:nvPr>
        </p:nvGraphicFramePr>
        <p:xfrm>
          <a:off x="3945857" y="1090168"/>
          <a:ext cx="73152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040">
                  <a:extLst>
                    <a:ext uri="{9D8B030D-6E8A-4147-A177-3AD203B41FA5}">
                      <a16:colId xmlns:a16="http://schemas.microsoft.com/office/drawing/2014/main" val="4169139945"/>
                    </a:ext>
                  </a:extLst>
                </a:gridCol>
                <a:gridCol w="1705760">
                  <a:extLst>
                    <a:ext uri="{9D8B030D-6E8A-4147-A177-3AD203B41FA5}">
                      <a16:colId xmlns:a16="http://schemas.microsoft.com/office/drawing/2014/main" val="15573569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53481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Název položky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Množství (ks)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Tržba (libry)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4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REGENCY CAKESTAND 3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206 245,48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PARTY BUNTING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18 022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98 302,98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1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HANGING HEART T-LIGHT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91 769,71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8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JUMBO BAG RED RETROSPOT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44 166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86 801,26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5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CHAIN KIT 50'S CHRISTMAS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61 193,49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2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RABBIT NIGHT 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55 544,92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33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CHILLI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53 768,06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6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ASSORTED COLOUR BIRD ORNAMENT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53 048,08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1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SPOTTY BUNTING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42 065,32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9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JUMBO BAG PINK POLKADOT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41 619,66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217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67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2403-0228-E524-C813-D53242B5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DE86F5-3787-CAC2-50A5-37C23AE0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Neúspěšné položky</a:t>
            </a:r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B3CD3392-F522-2BE1-5C11-BC8B02C9B3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357796"/>
              </p:ext>
            </p:extLst>
          </p:nvPr>
        </p:nvGraphicFramePr>
        <p:xfrm>
          <a:off x="5801142" y="809899"/>
          <a:ext cx="365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16913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Název položky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4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BEADED GARLAND STRING 20LIGHT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CHERRY 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1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GLASS CAKE COVER AND 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8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 CRAFT , LITTLE BIRDIE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5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HANGING RIDGE GLASS T-LIGHT HOLDER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21871"/>
                  </a:ext>
                </a:extLst>
              </a:tr>
            </a:tbl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625B5BAC-B454-0174-5308-C715B671907D}"/>
              </a:ext>
            </a:extLst>
          </p:cNvPr>
          <p:cNvSpPr txBox="1"/>
          <p:nvPr/>
        </p:nvSpPr>
        <p:spPr>
          <a:xfrm>
            <a:off x="3824670" y="392837"/>
            <a:ext cx="4305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Položky, které se neprodaly ani jednou: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2DCBCE70-3916-0B56-2AD2-7B1A15AA5DD8}"/>
              </a:ext>
            </a:extLst>
          </p:cNvPr>
          <p:cNvSpPr txBox="1"/>
          <p:nvPr/>
        </p:nvSpPr>
        <p:spPr>
          <a:xfrm>
            <a:off x="3824669" y="3051891"/>
            <a:ext cx="5980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Položky</a:t>
            </a:r>
            <a:r>
              <a:rPr lang="cs-CZ" dirty="0"/>
              <a:t>, </a:t>
            </a:r>
            <a:r>
              <a:rPr lang="cs-CZ" sz="2000" dirty="0"/>
              <a:t>které</a:t>
            </a:r>
            <a:r>
              <a:rPr lang="cs-CZ" dirty="0"/>
              <a:t> </a:t>
            </a:r>
            <a:r>
              <a:rPr lang="cs-CZ" sz="2000" dirty="0"/>
              <a:t>vykazují mínusovou hodnotu:</a:t>
            </a:r>
            <a:endParaRPr lang="cs-CZ" dirty="0"/>
          </a:p>
          <a:p>
            <a:endParaRPr lang="cs-CZ" dirty="0"/>
          </a:p>
        </p:txBody>
      </p:sp>
      <p:graphicFrame>
        <p:nvGraphicFramePr>
          <p:cNvPr id="7" name="Zástupný obsah 4">
            <a:extLst>
              <a:ext uri="{FF2B5EF4-FFF2-40B4-BE49-F238E27FC236}">
                <a16:creationId xmlns:a16="http://schemas.microsoft.com/office/drawing/2014/main" id="{A8BB79D2-06ED-7D30-4436-19E93EEFFB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6367"/>
              </p:ext>
            </p:extLst>
          </p:nvPr>
        </p:nvGraphicFramePr>
        <p:xfrm>
          <a:off x="4862335" y="3499980"/>
          <a:ext cx="55352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6414">
                  <a:extLst>
                    <a:ext uri="{9D8B030D-6E8A-4147-A177-3AD203B41FA5}">
                      <a16:colId xmlns:a16="http://schemas.microsoft.com/office/drawing/2014/main" val="416913994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180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Název položky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Množství (ks)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4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ASSORTED TUTTI FRUTTI ROUND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CHERRY 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1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PINK POODLE HANGING DECORATION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8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WOODEN BOX ADVENT CALENDAR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5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 PADDED SOFT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2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VINTAGE GOLD TINSEL REEL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70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63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AFCD8-7D94-10D2-23E5-16A164D8A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5C2D5F8-6D98-57A2-3341-6C960A26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65" y="4526019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spc="-100" dirty="0"/>
              <a:t>Graf </a:t>
            </a:r>
            <a:r>
              <a:rPr lang="en-US" sz="4000" spc="-100" dirty="0" err="1"/>
              <a:t>tržeb</a:t>
            </a:r>
            <a:r>
              <a:rPr lang="en-US" sz="4000" spc="-100" dirty="0"/>
              <a:t> </a:t>
            </a:r>
            <a:r>
              <a:rPr lang="en-US" sz="4000" spc="-100" dirty="0" err="1"/>
              <a:t>na</a:t>
            </a:r>
            <a:r>
              <a:rPr lang="en-US" sz="4000" spc="-100" dirty="0"/>
              <a:t> </a:t>
            </a:r>
            <a:r>
              <a:rPr lang="en-US" sz="4000" spc="-100" dirty="0" err="1"/>
              <a:t>úrovni</a:t>
            </a:r>
            <a:r>
              <a:rPr lang="en-US" sz="4000" spc="-100" dirty="0"/>
              <a:t> </a:t>
            </a:r>
            <a:r>
              <a:rPr lang="en-US" sz="4000" spc="-100" dirty="0" err="1"/>
              <a:t>měsíců</a:t>
            </a:r>
            <a:endParaRPr lang="en-US" sz="4000" spc="-100" dirty="0"/>
          </a:p>
        </p:txBody>
      </p:sp>
      <p:pic>
        <p:nvPicPr>
          <p:cNvPr id="8" name="Zástupný obsah 4" descr="Obsah obrázku text, snímek obrazovky, číslo, software&#10;&#10;Popis byl vytvořen automaticky">
            <a:extLst>
              <a:ext uri="{FF2B5EF4-FFF2-40B4-BE49-F238E27FC236}">
                <a16:creationId xmlns:a16="http://schemas.microsoft.com/office/drawing/2014/main" id="{EDE6C15B-58EC-95E1-15CE-4E0E5297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983" y="276812"/>
            <a:ext cx="6570032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4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152C5-FC9E-74A4-509C-F7003A37B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975001B-7A2D-D946-4014-CCCA8A1B1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09CFF8-3D3F-BA42-DACF-20C26FFBC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809B04-F021-EA92-695A-1BF01AB29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3240F8-E16D-62EB-286B-153739AE2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3AD2F91-B6B1-C50A-1FFE-67B600C1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65" y="4526019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spc="-100" dirty="0"/>
              <a:t>Graf </a:t>
            </a:r>
            <a:r>
              <a:rPr lang="en-US" sz="4000" spc="-100" dirty="0" err="1"/>
              <a:t>tržeb</a:t>
            </a:r>
            <a:r>
              <a:rPr lang="en-US" sz="4000" spc="-100" dirty="0"/>
              <a:t> v </a:t>
            </a:r>
            <a:r>
              <a:rPr lang="en-US" sz="4000" spc="-100" dirty="0" err="1"/>
              <a:t>závislosti</a:t>
            </a:r>
            <a:r>
              <a:rPr lang="en-US" sz="4000" spc="-100" dirty="0"/>
              <a:t> </a:t>
            </a:r>
            <a:r>
              <a:rPr lang="en-US" sz="4000" spc="-100" dirty="0" err="1"/>
              <a:t>na</a:t>
            </a:r>
            <a:r>
              <a:rPr lang="en-US" sz="4000" spc="-100" dirty="0"/>
              <a:t> </a:t>
            </a:r>
            <a:r>
              <a:rPr lang="en-US" sz="4000" spc="-100" dirty="0" err="1"/>
              <a:t>dni</a:t>
            </a:r>
            <a:r>
              <a:rPr lang="en-US" sz="4000" spc="-100" dirty="0"/>
              <a:t> v </a:t>
            </a:r>
            <a:r>
              <a:rPr lang="en-US" sz="4000" spc="-100" dirty="0" err="1"/>
              <a:t>týdnu</a:t>
            </a:r>
            <a:endParaRPr lang="en-US" sz="4000" spc="-100" dirty="0"/>
          </a:p>
        </p:txBody>
      </p:sp>
      <p:pic>
        <p:nvPicPr>
          <p:cNvPr id="7" name="Zástupný obsah 6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18031A34-2DB8-8D91-D7C2-94DE0FEE0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534" y="508722"/>
            <a:ext cx="7527523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312D8C-33EB-CCAF-4D70-AB91C1135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CA41BA4-1141-1754-7F22-A7D9EFBC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F352EC-1F1F-A468-6497-C954400D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BA6BDC-5B95-F43A-2561-9B12BB96F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02A522-3C5E-9E5F-06DF-AFC6B4C21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A00FBB-0302-1A3A-137F-18CD917A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65" y="4526019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spc="-100" dirty="0" err="1"/>
              <a:t>Vzorek</a:t>
            </a:r>
            <a:r>
              <a:rPr lang="en-US" sz="4000" spc="-100" dirty="0"/>
              <a:t> </a:t>
            </a:r>
            <a:r>
              <a:rPr lang="en-US" sz="4000" spc="-100" dirty="0" err="1"/>
              <a:t>dnů</a:t>
            </a:r>
            <a:r>
              <a:rPr lang="en-US" sz="4000" spc="-100" dirty="0"/>
              <a:t>, </a:t>
            </a:r>
            <a:r>
              <a:rPr lang="en-US" sz="4000" spc="-100" dirty="0" err="1"/>
              <a:t>kdy</a:t>
            </a:r>
            <a:r>
              <a:rPr lang="en-US" sz="4000" spc="-100" dirty="0"/>
              <a:t> </a:t>
            </a:r>
            <a:r>
              <a:rPr lang="en-US" sz="4000" spc="-100" dirty="0" err="1"/>
              <a:t>došlo</a:t>
            </a:r>
            <a:r>
              <a:rPr lang="en-US" sz="4000" spc="-100" dirty="0"/>
              <a:t> k </a:t>
            </a:r>
            <a:r>
              <a:rPr lang="en-US" sz="4000" spc="-100" dirty="0" err="1"/>
              <a:t>nejvyšším</a:t>
            </a:r>
            <a:r>
              <a:rPr lang="en-US" sz="4000" spc="-100" dirty="0"/>
              <a:t> </a:t>
            </a:r>
            <a:r>
              <a:rPr lang="en-US" sz="4000" spc="-100" dirty="0" err="1"/>
              <a:t>tržbám</a:t>
            </a:r>
            <a:endParaRPr lang="en-US" sz="4000" spc="-100" dirty="0"/>
          </a:p>
        </p:txBody>
      </p:sp>
      <p:pic>
        <p:nvPicPr>
          <p:cNvPr id="3" name="Zástupný obsah 6" descr="Obsah obrázku text, snímek obrazovky, Písmo, dokument&#10;&#10;Popis byl vytvořen automaticky">
            <a:extLst>
              <a:ext uri="{FF2B5EF4-FFF2-40B4-BE49-F238E27FC236}">
                <a16:creationId xmlns:a16="http://schemas.microsoft.com/office/drawing/2014/main" id="{685B4A2D-C4F3-5F9E-174C-5BBFA346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126" y="357157"/>
            <a:ext cx="6815114" cy="398780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5AA75EBF-39B2-DDE6-1F62-66ADD6BA0D0D}"/>
              </a:ext>
            </a:extLst>
          </p:cNvPr>
          <p:cNvSpPr/>
          <p:nvPr/>
        </p:nvSpPr>
        <p:spPr>
          <a:xfrm>
            <a:off x="3183228" y="4146982"/>
            <a:ext cx="5825542" cy="88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203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43F3F-0D34-8481-85AE-C980D2A6A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B68287-FCB9-058C-C6FE-12642909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7.12.2010</a:t>
            </a:r>
            <a:br>
              <a:rPr lang="cs-CZ" dirty="0"/>
            </a:br>
            <a:r>
              <a:rPr lang="cs-CZ" sz="2800" dirty="0"/>
              <a:t>- Den, kdy došlo k nejvyšší tržbě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2645F12-CD95-A319-EE5F-5C467A3B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185" y="793215"/>
            <a:ext cx="7315200" cy="1974608"/>
          </a:xfrm>
        </p:spPr>
        <p:txBody>
          <a:bodyPr/>
          <a:lstStyle/>
          <a:p>
            <a:r>
              <a:rPr lang="cs-CZ" dirty="0"/>
              <a:t>Bylo prodáno celkem 22 981 ks zboží </a:t>
            </a:r>
          </a:p>
          <a:p>
            <a:r>
              <a:rPr lang="cs-CZ" dirty="0"/>
              <a:t>Tržby tohoto dne dosáhly částky 85 152,09 liber </a:t>
            </a:r>
          </a:p>
          <a:p>
            <a:endParaRPr lang="cs-CZ" dirty="0"/>
          </a:p>
          <a:p>
            <a:r>
              <a:rPr lang="cs-CZ" dirty="0"/>
              <a:t>TOP 5 položek, které se zasloužily o výši celkové tržby 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ABE56C36-521F-BD55-091C-774C8AF7E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179974"/>
              </p:ext>
            </p:extLst>
          </p:nvPr>
        </p:nvGraphicFramePr>
        <p:xfrm>
          <a:off x="4144160" y="2767823"/>
          <a:ext cx="7315200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647">
                  <a:extLst>
                    <a:ext uri="{9D8B030D-6E8A-4147-A177-3AD203B41FA5}">
                      <a16:colId xmlns:a16="http://schemas.microsoft.com/office/drawing/2014/main" val="1208805016"/>
                    </a:ext>
                  </a:extLst>
                </a:gridCol>
                <a:gridCol w="1839817">
                  <a:extLst>
                    <a:ext uri="{9D8B030D-6E8A-4147-A177-3AD203B41FA5}">
                      <a16:colId xmlns:a16="http://schemas.microsoft.com/office/drawing/2014/main" val="3320217437"/>
                    </a:ext>
                  </a:extLst>
                </a:gridCol>
                <a:gridCol w="1907736">
                  <a:extLst>
                    <a:ext uri="{9D8B030D-6E8A-4147-A177-3AD203B41FA5}">
                      <a16:colId xmlns:a16="http://schemas.microsoft.com/office/drawing/2014/main" val="166061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Název položky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Množství (ks)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Tržba (libry)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5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VINTAGE UNION JACK MEMOBOARD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3828,00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8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WOOD BLACK BOARD ANT WHITE 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2868,00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8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VINTAGE UNION JACK MEMOBOARD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2603,04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HALL CABINET WITH 3 DRAWERS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2353,68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HEART CARD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2245,32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68680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7359C45-485A-A55B-D2CD-78FBCD1BBFA6}"/>
              </a:ext>
            </a:extLst>
          </p:cNvPr>
          <p:cNvSpPr txBox="1"/>
          <p:nvPr/>
        </p:nvSpPr>
        <p:spPr>
          <a:xfrm>
            <a:off x="4880472" y="5910896"/>
            <a:ext cx="672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Pozn.: Dne 5.10.2010 došlo k největšímu </a:t>
            </a:r>
            <a:r>
              <a:rPr lang="cs-CZ" sz="1400" u="sng" dirty="0"/>
              <a:t>počtu</a:t>
            </a:r>
            <a:r>
              <a:rPr lang="cs-CZ" sz="1400" dirty="0"/>
              <a:t> objednávek a to 46 161 ks za 7605,90 liber</a:t>
            </a:r>
          </a:p>
        </p:txBody>
      </p:sp>
    </p:spTree>
    <p:extLst>
      <p:ext uri="{BB962C8B-B14F-4D97-AF65-F5344CB8AC3E}">
        <p14:creationId xmlns:p14="http://schemas.microsoft.com/office/powerpoint/2010/main" val="132805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DB7F-00B1-7C29-15E7-2E7CCC75D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CCCB2E-D696-F4EC-9EC1-C5C46AF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Srovnání míst odběru </a:t>
            </a:r>
            <a:endParaRPr lang="cs-CZ" sz="2800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9B3927-B47A-8443-8302-79BED52C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118" y="550843"/>
            <a:ext cx="7315200" cy="4329629"/>
          </a:xfrm>
        </p:spPr>
        <p:txBody>
          <a:bodyPr>
            <a:normAutofit/>
          </a:bodyPr>
          <a:lstStyle/>
          <a:p>
            <a:r>
              <a:rPr lang="cs-CZ" dirty="0"/>
              <a:t>Celkem je specifikováno 37 zemí, do kterých proběhla expedice objednávky </a:t>
            </a:r>
          </a:p>
          <a:p>
            <a:endParaRPr lang="cs-CZ" dirty="0"/>
          </a:p>
          <a:p>
            <a:r>
              <a:rPr lang="cs-CZ" dirty="0"/>
              <a:t>TOP 5 zemí, s nejvyšším počtem objednávek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TOP 5 zemí, s nejnižším počtem objednávek </a:t>
            </a:r>
            <a:r>
              <a:rPr lang="cs-CZ" sz="1600" dirty="0"/>
              <a:t>(posílit marketing)</a:t>
            </a:r>
          </a:p>
          <a:p>
            <a:endParaRPr lang="cs-CZ" dirty="0"/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D21BF4A1-0A5C-3102-2AEA-6D41FB426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51305"/>
              </p:ext>
            </p:extLst>
          </p:nvPr>
        </p:nvGraphicFramePr>
        <p:xfrm>
          <a:off x="4067042" y="2026290"/>
          <a:ext cx="7315200" cy="195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647">
                  <a:extLst>
                    <a:ext uri="{9D8B030D-6E8A-4147-A177-3AD203B41FA5}">
                      <a16:colId xmlns:a16="http://schemas.microsoft.com/office/drawing/2014/main" val="1208805016"/>
                    </a:ext>
                  </a:extLst>
                </a:gridCol>
                <a:gridCol w="1839817">
                  <a:extLst>
                    <a:ext uri="{9D8B030D-6E8A-4147-A177-3AD203B41FA5}">
                      <a16:colId xmlns:a16="http://schemas.microsoft.com/office/drawing/2014/main" val="3320217437"/>
                    </a:ext>
                  </a:extLst>
                </a:gridCol>
                <a:gridCol w="1907736">
                  <a:extLst>
                    <a:ext uri="{9D8B030D-6E8A-4147-A177-3AD203B41FA5}">
                      <a16:colId xmlns:a16="http://schemas.microsoft.com/office/drawing/2014/main" val="1660613012"/>
                    </a:ext>
                  </a:extLst>
                </a:gridCol>
              </a:tblGrid>
              <a:tr h="265334">
                <a:tc>
                  <a:txBody>
                    <a:bodyPr/>
                    <a:lstStyle/>
                    <a:p>
                      <a:r>
                        <a:rPr lang="cs-CZ" dirty="0"/>
                        <a:t>Název země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Množství (ks)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Tržba (libry)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59987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</a:t>
                      </a:r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Kingdom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4 191 926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2 245 715,47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85802"/>
                  </a:ext>
                </a:extLst>
              </a:tr>
              <a:tr h="3707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Netherlands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191 926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64 9255,00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88344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Ireland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141 198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48 447,19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90541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Germany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117 448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37 666,00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01922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110 480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43 031,99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68680"/>
                  </a:ext>
                </a:extLst>
              </a:tr>
            </a:tbl>
          </a:graphicData>
        </a:graphic>
      </p:graphicFrame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4B28B15-592D-18C3-7E86-69C9A3B39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88956"/>
              </p:ext>
            </p:extLst>
          </p:nvPr>
        </p:nvGraphicFramePr>
        <p:xfrm>
          <a:off x="4067042" y="4549759"/>
          <a:ext cx="5407464" cy="1895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7647">
                  <a:extLst>
                    <a:ext uri="{9D8B030D-6E8A-4147-A177-3AD203B41FA5}">
                      <a16:colId xmlns:a16="http://schemas.microsoft.com/office/drawing/2014/main" val="1208805016"/>
                    </a:ext>
                  </a:extLst>
                </a:gridCol>
                <a:gridCol w="1839817">
                  <a:extLst>
                    <a:ext uri="{9D8B030D-6E8A-4147-A177-3AD203B41FA5}">
                      <a16:colId xmlns:a16="http://schemas.microsoft.com/office/drawing/2014/main" val="3320217437"/>
                    </a:ext>
                  </a:extLst>
                </a:gridCol>
              </a:tblGrid>
              <a:tr h="265334">
                <a:tc>
                  <a:txBody>
                    <a:bodyPr/>
                    <a:lstStyle/>
                    <a:p>
                      <a:r>
                        <a:rPr lang="cs-CZ" dirty="0"/>
                        <a:t>Název země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Množství (ks)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59987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Saudi</a:t>
                      </a: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Arabia</a:t>
                      </a: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85802"/>
                  </a:ext>
                </a:extLst>
              </a:tr>
              <a:tr h="3101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Bahrain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88344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Republic </a:t>
                      </a:r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Africa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990541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Brasil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01922"/>
                  </a:ext>
                </a:extLst>
              </a:tr>
              <a:tr h="265334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Lebanon</a:t>
                      </a:r>
                      <a:endParaRPr lang="cs-CZ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6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6724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{67E98EED-F1CC-8C45-B20C-BDC5751B93F5}tf10001124</Template>
  <TotalTime>172</TotalTime>
  <Words>594</Words>
  <Application>Microsoft Macintosh PowerPoint</Application>
  <PresentationFormat>Širokoúhlá obrazovka</PresentationFormat>
  <Paragraphs>194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Rámeček</vt:lpstr>
      <vt:lpstr>Case study</vt:lpstr>
      <vt:lpstr>TOP 10 prodávaných položek</vt:lpstr>
      <vt:lpstr>TOP 10 položek, které tvoří největší část tržby </vt:lpstr>
      <vt:lpstr>Neúspěšné položky</vt:lpstr>
      <vt:lpstr>Graf tržeb na úrovni měsíců</vt:lpstr>
      <vt:lpstr>Graf tržeb v závislosti na dni v týdnu</vt:lpstr>
      <vt:lpstr>Vzorek dnů, kdy došlo k nejvyšším tržbám</vt:lpstr>
      <vt:lpstr>7.12.2010 - Den, kdy došlo k nejvyšší tržbě</vt:lpstr>
      <vt:lpstr>Srovnání míst odběru </vt:lpstr>
      <vt:lpstr>Spolupráce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David Pospíšil</dc:creator>
  <cp:lastModifiedBy>David Pospíšil</cp:lastModifiedBy>
  <cp:revision>1</cp:revision>
  <dcterms:created xsi:type="dcterms:W3CDTF">2024-01-21T16:20:43Z</dcterms:created>
  <dcterms:modified xsi:type="dcterms:W3CDTF">2024-01-21T19:13:27Z</dcterms:modified>
</cp:coreProperties>
</file>