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320" r:id="rId2"/>
    <p:sldId id="321" r:id="rId3"/>
    <p:sldId id="335" r:id="rId4"/>
    <p:sldId id="385" r:id="rId5"/>
    <p:sldId id="336" r:id="rId6"/>
    <p:sldId id="373" r:id="rId7"/>
    <p:sldId id="380" r:id="rId8"/>
    <p:sldId id="367" r:id="rId9"/>
    <p:sldId id="368" r:id="rId10"/>
    <p:sldId id="381" r:id="rId11"/>
    <p:sldId id="374" r:id="rId12"/>
    <p:sldId id="375" r:id="rId13"/>
    <p:sldId id="369" r:id="rId14"/>
    <p:sldId id="370" r:id="rId15"/>
    <p:sldId id="382" r:id="rId16"/>
    <p:sldId id="376" r:id="rId17"/>
    <p:sldId id="377" r:id="rId18"/>
    <p:sldId id="334" r:id="rId19"/>
    <p:sldId id="362" r:id="rId20"/>
    <p:sldId id="384" r:id="rId21"/>
    <p:sldId id="386" r:id="rId22"/>
    <p:sldId id="365" r:id="rId2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24200"/>
    <a:srgbClr val="9BCC00"/>
    <a:srgbClr val="9ED000"/>
    <a:srgbClr val="F4FCD8"/>
    <a:srgbClr val="E8FFC8"/>
    <a:srgbClr val="FAF7C8"/>
    <a:srgbClr val="FAF8C8"/>
    <a:srgbClr val="F5FFC2"/>
    <a:srgbClr val="EBF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53" autoAdjust="0"/>
    <p:restoredTop sz="94468" autoAdjust="0"/>
  </p:normalViewPr>
  <p:slideViewPr>
    <p:cSldViewPr>
      <p:cViewPr>
        <p:scale>
          <a:sx n="80" d="100"/>
          <a:sy n="80" d="100"/>
        </p:scale>
        <p:origin x="3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18.07.2013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18.07.2013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76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9144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10668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828800"/>
            <a:ext cx="81534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Source code box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5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  <p:sldLayoutId id="2147483705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schoolacademy.telerik.com/" TargetMode="External"/><Relationship Id="rId4" Type="http://schemas.openxmlformats.org/officeDocument/2006/relationships/hyperlink" Target="http://www.nakov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togo.com/" TargetMode="External"/><Relationship Id="rId2" Type="http://schemas.openxmlformats.org/officeDocument/2006/relationships/hyperlink" Target="http://redis-cloud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mongodb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hq.com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mongola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mongood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viceStack/ServiceStack.Redi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mongodb.org/ecosystem/drivers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redis.io/commands/hset" TargetMode="External"/><Relationship Id="rId7" Type="http://schemas.openxmlformats.org/officeDocument/2006/relationships/hyperlink" Target="http://redis.io/clients" TargetMode="External"/><Relationship Id="rId2" Type="http://schemas.openxmlformats.org/officeDocument/2006/relationships/hyperlink" Target="http://redis.io/commands#ha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distogo.com/" TargetMode="External"/><Relationship Id="rId5" Type="http://schemas.openxmlformats.org/officeDocument/2006/relationships/hyperlink" Target="http://redis.io/commands/hget" TargetMode="External"/><Relationship Id="rId4" Type="http://schemas.openxmlformats.org/officeDocument/2006/relationships/hyperlink" Target="http://redis.io/commands/hkey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://schoolacademy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23.jpe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redis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19000"/>
            <a:ext cx="8229600" cy="1524000"/>
          </a:xfrm>
        </p:spPr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88380"/>
            <a:ext cx="8229600" cy="569120"/>
          </a:xfrm>
        </p:spPr>
        <p:txBody>
          <a:bodyPr/>
          <a:lstStyle/>
          <a:p>
            <a:r>
              <a:rPr lang="en-US" dirty="0" smtClean="0"/>
              <a:t>NoSQL Concepts, Redis, MongoDB, CouchDB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19099" y="4572000"/>
            <a:ext cx="3853295" cy="533400"/>
          </a:xfrm>
        </p:spPr>
        <p:txBody>
          <a:bodyPr/>
          <a:lstStyle/>
          <a:p>
            <a:r>
              <a:rPr lang="en-US" dirty="0" smtClean="0"/>
              <a:t>Svetlin Nakov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5833646"/>
            <a:ext cx="3810000" cy="369332"/>
          </a:xfrm>
        </p:spPr>
        <p:txBody>
          <a:bodyPr/>
          <a:lstStyle/>
          <a:p>
            <a:r>
              <a:rPr lang="en-US" dirty="0" smtClean="0"/>
              <a:t>Telerik Software Academy</a:t>
            </a:r>
            <a:endParaRPr lang="en-US" dirty="0"/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57200" y="6138446"/>
            <a:ext cx="3810000" cy="338554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academy.telerik.com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31800" y="5029200"/>
            <a:ext cx="3838864" cy="461665"/>
          </a:xfrm>
        </p:spPr>
        <p:txBody>
          <a:bodyPr/>
          <a:lstStyle/>
          <a:p>
            <a:r>
              <a:rPr lang="en-US" dirty="0" smtClean="0"/>
              <a:t>Manager Technical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457200" y="5405735"/>
            <a:ext cx="3810000" cy="369332"/>
          </a:xfrm>
        </p:spPr>
        <p:txBody>
          <a:bodyPr/>
          <a:lstStyle/>
          <a:p>
            <a:r>
              <a:rPr lang="en-US" sz="1800" dirty="0" smtClean="0">
                <a:hlinkClick r:id="rId4"/>
              </a:rPr>
              <a:t>http://www.nakov.com</a:t>
            </a:r>
            <a:endParaRPr lang="en-US" sz="1800" dirty="0"/>
          </a:p>
        </p:txBody>
      </p:sp>
      <p:sp>
        <p:nvSpPr>
          <p:cNvPr id="12" name="TextBox 10"/>
          <p:cNvSpPr txBox="1"/>
          <p:nvPr/>
        </p:nvSpPr>
        <p:spPr>
          <a:xfrm rot="21341762">
            <a:off x="437332" y="1618603"/>
            <a:ext cx="43002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500" kern="1200">
                <a:solidFill>
                  <a:srgbClr val="EBFFC2"/>
                </a:solidFill>
                <a:latin typeface="Corbel" pitchFamily="34" charset="0"/>
                <a:ea typeface="+mn-ea"/>
                <a:cs typeface="+mn-cs"/>
              </a:defRPr>
            </a:lvl9pPr>
          </a:lstStyle>
          <a:p>
            <a:r>
              <a:rPr lang="en-US" sz="2200" b="1" dirty="0" smtClean="0">
                <a:ln w="1905"/>
                <a:solidFill>
                  <a:schemeClr val="tx1">
                    <a:lumMod val="40000"/>
                    <a:lumOff val="6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0" stA="50000" endPos="50000" dist="12700" dir="5400000" sy="-100000" algn="bl" rotWithShape="0"/>
                </a:effectLst>
                <a:hlinkClick r:id="rId5"/>
              </a:rPr>
              <a:t>http://schoolacademy.telerik.com</a:t>
            </a:r>
            <a:endParaRPr lang="en-US" sz="2200" b="1" dirty="0">
              <a:ln w="1905"/>
              <a:solidFill>
                <a:schemeClr val="tx1">
                  <a:lumMod val="40000"/>
                  <a:lumOff val="6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0" stA="50000" endPos="50000" dist="12700" dir="5400000" sy="-100000" algn="bl" rotWithShape="0"/>
              </a:effectLst>
            </a:endParaRPr>
          </a:p>
        </p:txBody>
      </p: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0400" y="26158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://t0.gstatic.com/images?q=tbn:ANd9GcT2wwMA8h4TTEWCfGCZIhTHnPTYiiv92x24KylIV1X6OYxtuoGFaL9BvUO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4128" y="4648200"/>
            <a:ext cx="3060272" cy="1676400"/>
          </a:xfrm>
          <a:prstGeom prst="roundRect">
            <a:avLst>
              <a:gd name="adj" fmla="val 391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iliconangle.com/files/2012/05/nosql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374269"/>
            <a:ext cx="1768664" cy="1628698"/>
          </a:xfrm>
          <a:prstGeom prst="roundRect">
            <a:avLst>
              <a:gd name="adj" fmla="val 50000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Hosted Redis Providers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Cloud</a:t>
            </a:r>
          </a:p>
          <a:p>
            <a:pPr lvl="1"/>
            <a:r>
              <a:rPr lang="en-US" dirty="0" smtClean="0"/>
              <a:t>Fully managed Redis instance in the cloud</a:t>
            </a:r>
          </a:p>
          <a:p>
            <a:pPr lvl="1"/>
            <a:r>
              <a:rPr lang="en-US" dirty="0" smtClean="0"/>
              <a:t>Highly scalable, highly available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/>
              <a:t> GB instance, stored in the Amazon cloud</a:t>
            </a:r>
          </a:p>
          <a:p>
            <a:pPr lvl="1"/>
            <a:r>
              <a:rPr lang="en-US" dirty="0" smtClean="0"/>
              <a:t>Supports data persistence and replication</a:t>
            </a:r>
          </a:p>
          <a:p>
            <a:pPr lvl="1"/>
            <a:r>
              <a:rPr lang="fr-FR" dirty="0">
                <a:hlinkClick r:id="rId2"/>
              </a:rPr>
              <a:t>http://</a:t>
            </a:r>
            <a:r>
              <a:rPr lang="fr-FR" dirty="0" smtClean="0">
                <a:hlinkClick r:id="rId2"/>
              </a:rPr>
              <a:t>redis-cloud.com</a:t>
            </a:r>
            <a:endParaRPr lang="fr-FR" dirty="0" smtClean="0"/>
          </a:p>
          <a:p>
            <a:r>
              <a:rPr lang="en-US" dirty="0" smtClean="0"/>
              <a:t>Redis To Go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 MB free non-persistent Redis instance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redistogo.com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Redis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 smtClean="0"/>
              <a:t>ServiceStack.Redis API</a:t>
            </a:r>
          </a:p>
          <a:p>
            <a:pPr lvl="1"/>
            <a:r>
              <a:rPr lang="en-US" noProof="1" smtClean="0">
                <a:hlinkClick r:id="rId2"/>
              </a:rPr>
              <a:t>github.com/ServiceStack/ServiceStack.Redis</a:t>
            </a:r>
            <a:endParaRPr lang="en-US" noProof="1" smtClean="0"/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952690"/>
            <a:ext cx="7848600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redisHost = "redis.garantiadata.com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redisPort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14233;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string redisPass = "some@pass0rd";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using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(var redisClient = 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new RedisClient(redisHost, redisPort, redisPass))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key = "username";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string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value = "nakov";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redisClient.Set&lt;string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&gt;(key, value);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Console.WriteLine(redisClient.Get&lt;string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&gt;(key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539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14232"/>
            <a:ext cx="7772400" cy="990600"/>
          </a:xfrm>
        </p:spPr>
        <p:txBody>
          <a:bodyPr/>
          <a:lstStyle/>
          <a:p>
            <a:r>
              <a:rPr lang="en-US" noProof="1" smtClean="0"/>
              <a:t>Redis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a Local </a:t>
            </a:r>
            <a:r>
              <a:rPr lang="en-US" dirty="0" smtClean="0"/>
              <a:t>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5281032"/>
            <a:ext cx="7162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0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422734"/>
            <a:ext cx="7924800" cy="685800"/>
          </a:xfrm>
        </p:spPr>
        <p:txBody>
          <a:bodyPr/>
          <a:lstStyle/>
          <a:p>
            <a:r>
              <a:rPr lang="en-US" dirty="0" smtClean="0"/>
              <a:t>MongoDB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301414"/>
            <a:ext cx="7924800" cy="56912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Mature </a:t>
            </a:r>
            <a:r>
              <a:rPr lang="en-US" dirty="0" smtClean="0"/>
              <a:t>and Very Powerful NoSQL Database</a:t>
            </a:r>
            <a:endParaRPr lang="en-US" dirty="0"/>
          </a:p>
        </p:txBody>
      </p:sp>
      <p:pic>
        <p:nvPicPr>
          <p:cNvPr id="7170" name="Picture 2" descr="http://www.appdynamics.com/blog/wp-content/uploads/2011/08/1605635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798" y="1295400"/>
            <a:ext cx="8086602" cy="2695534"/>
          </a:xfrm>
          <a:prstGeom prst="rect">
            <a:avLst/>
          </a:prstGeom>
          <a:noFill/>
          <a:effectLst>
            <a:glow rad="63500">
              <a:schemeClr val="tx2">
                <a:lumMod val="75000"/>
                <a:alpha val="5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244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MongoDB?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MongoDB</a:t>
            </a:r>
            <a:r>
              <a:rPr lang="en-US" dirty="0"/>
              <a:t> – </a:t>
            </a:r>
            <a:r>
              <a:rPr lang="en-US" dirty="0">
                <a:hlinkClick r:id="rId2"/>
              </a:rPr>
              <a:t>http://mongodb.org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/>
            <a:r>
              <a:rPr lang="en-US" dirty="0" smtClean="0"/>
              <a:t>Very powerful and mature NoSQL database</a:t>
            </a:r>
          </a:p>
          <a:p>
            <a:pPr lvl="1"/>
            <a:r>
              <a:rPr lang="en-US" dirty="0" smtClean="0"/>
              <a:t>Scalable, high-performance, open-source</a:t>
            </a:r>
          </a:p>
          <a:p>
            <a:pPr lvl="1"/>
            <a:r>
              <a:rPr lang="en-US" dirty="0"/>
              <a:t>JSON-style </a:t>
            </a:r>
            <a:r>
              <a:rPr lang="en-US" dirty="0" smtClean="0"/>
              <a:t>document storage, schemaless</a:t>
            </a:r>
          </a:p>
          <a:p>
            <a:pPr lvl="1"/>
            <a:r>
              <a:rPr lang="en-US" dirty="0" smtClean="0"/>
              <a:t>Replication &amp; high-availability support</a:t>
            </a:r>
          </a:p>
          <a:p>
            <a:pPr lvl="1"/>
            <a:r>
              <a:rPr lang="en-US" dirty="0" smtClean="0"/>
              <a:t>Auto sharding – clustering &amp; data partitioning</a:t>
            </a:r>
          </a:p>
          <a:p>
            <a:pPr lvl="1"/>
            <a:r>
              <a:rPr lang="en-US" dirty="0" smtClean="0"/>
              <a:t>Indexing and powerful querying</a:t>
            </a:r>
          </a:p>
          <a:p>
            <a:pPr lvl="1"/>
            <a:r>
              <a:rPr lang="en-US" dirty="0" smtClean="0"/>
              <a:t>Map-Reduce – parallel data processing</a:t>
            </a:r>
          </a:p>
          <a:p>
            <a:pPr lvl="1"/>
            <a:r>
              <a:rPr lang="en-US" dirty="0" smtClean="0"/>
              <a:t>GridFS – store files of any 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Hosted </a:t>
            </a:r>
            <a:r>
              <a:rPr lang="en-US" dirty="0" smtClean="0"/>
              <a:t>MongoDB </a:t>
            </a:r>
            <a:r>
              <a:rPr lang="en-US" dirty="0"/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r>
              <a:rPr lang="en-US" dirty="0" smtClean="0"/>
              <a:t>MongoLab</a:t>
            </a:r>
          </a:p>
          <a:p>
            <a:pPr lvl="1"/>
            <a:r>
              <a:rPr lang="en-US" dirty="0"/>
              <a:t>Free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/>
              <a:t> GB </a:t>
            </a:r>
            <a:r>
              <a:rPr lang="en-US" dirty="0" smtClean="0"/>
              <a:t>instance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mongolab.com</a:t>
            </a:r>
            <a:endParaRPr lang="en-US" dirty="0" smtClean="0"/>
          </a:p>
          <a:p>
            <a:r>
              <a:rPr lang="en-US" dirty="0" smtClean="0"/>
              <a:t>MongoHQ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0.5</a:t>
            </a:r>
            <a:r>
              <a:rPr lang="en-US" dirty="0" smtClean="0"/>
              <a:t> GB instance (sandbox)</a:t>
            </a:r>
          </a:p>
          <a:p>
            <a:pPr lvl="1"/>
            <a:r>
              <a:rPr lang="en-US" dirty="0" smtClean="0">
                <a:hlinkClick r:id="rId3"/>
              </a:rPr>
              <a:t>https://www.mongohq.com</a:t>
            </a:r>
            <a:endParaRPr lang="en-US" dirty="0" smtClean="0"/>
          </a:p>
          <a:p>
            <a:r>
              <a:rPr lang="en-US" dirty="0" smtClean="0"/>
              <a:t>MongoOd</a:t>
            </a:r>
          </a:p>
          <a:p>
            <a:pPr lvl="1"/>
            <a:r>
              <a:rPr lang="en-US" dirty="0" smtClean="0"/>
              <a:t>Free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100</a:t>
            </a:r>
            <a:r>
              <a:rPr lang="en-US" dirty="0" smtClean="0"/>
              <a:t> MB instance</a:t>
            </a:r>
          </a:p>
          <a:p>
            <a:pPr lvl="1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www.mongood.com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026" name="Picture 2" descr="http://3.bp.blogspot.com/-WK5xyAtWw6k/UGOd5Z3dl7I/AAAAAAAABO8/hBACdnsxT2w/s1600/mongolab.pn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83" b="4883"/>
          <a:stretch/>
        </p:blipFill>
        <p:spPr bwMode="auto">
          <a:xfrm>
            <a:off x="6705600" y="1066800"/>
            <a:ext cx="1676400" cy="1512713"/>
          </a:xfrm>
          <a:prstGeom prst="roundRect">
            <a:avLst>
              <a:gd name="adj" fmla="val 38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3.reflectornetwork.com/images-4/aGVyb2t1LmltYWdlcy5zMy5hbWF6b25hd3MuY29tL2Jsb2cvbG9nb3MvbWhxX2xvZ29fYmx1ZS0xNTAucG5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3042357"/>
            <a:ext cx="1676400" cy="161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0" y="5410200"/>
            <a:ext cx="1676400" cy="665018"/>
          </a:xfrm>
          <a:prstGeom prst="roundRect">
            <a:avLst>
              <a:gd name="adj" fmla="val 4321"/>
            </a:avLst>
          </a:prstGeom>
          <a:noFill/>
          <a:ln w="9525">
            <a:solidFill>
              <a:srgbClr val="3242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89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API for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noProof="1" smtClean="0"/>
              <a:t>The official MongoDB C# driver from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10</a:t>
            </a:r>
            <a:r>
              <a:rPr lang="en-US" noProof="1" smtClean="0"/>
              <a:t>gen</a:t>
            </a:r>
          </a:p>
          <a:p>
            <a:pPr lvl="1"/>
            <a:r>
              <a:rPr lang="en-US" noProof="1" smtClean="0">
                <a:hlinkClick r:id="rId2"/>
              </a:rPr>
              <a:t>github.com/mongodb/mongo-csharp-driver</a:t>
            </a:r>
            <a:endParaRPr lang="en-US" noProof="1">
              <a:hlinkClick r:id="rId2"/>
            </a:endParaRPr>
          </a:p>
          <a:p>
            <a:r>
              <a:rPr lang="en-US" dirty="0" smtClean="0"/>
              <a:t>Sample C# code:</a:t>
            </a:r>
          </a:p>
          <a:p>
            <a:pPr lvl="1"/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5484" y="3078318"/>
            <a:ext cx="790214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connectionStr =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mongodb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://user:pass@server:part";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client = new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MongoClient(connectionSt);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 = client.GetServer();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db =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server.GetDatabase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("mongodb-name");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 =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db.GetCollection&lt;Person&gt;("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persons.Insert&lt;Person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&gt;(new Person(…));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var resultPersons =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from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 in persons.AsQueryable&lt;Person&gt;()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where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p.Address.Town == "Sofia"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select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p;</a:t>
            </a:r>
          </a:p>
        </p:txBody>
      </p:sp>
    </p:spTree>
    <p:extLst>
      <p:ext uri="{BB962C8B-B14F-4D97-AF65-F5344CB8AC3E}">
        <p14:creationId xmlns:p14="http://schemas.microsoft.com/office/powerpoint/2010/main" val="29601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733800"/>
            <a:ext cx="7924800" cy="1695200"/>
          </a:xfrm>
        </p:spPr>
        <p:txBody>
          <a:bodyPr/>
          <a:lstStyle/>
          <a:p>
            <a:r>
              <a:rPr lang="en-US" noProof="1" smtClean="0"/>
              <a:t>MongoDB</a:t>
            </a:r>
            <a:r>
              <a:rPr lang="en-US" dirty="0" smtClean="0"/>
              <a:t> </a:t>
            </a:r>
            <a:r>
              <a:rPr lang="en-US" dirty="0" smtClean="0"/>
              <a:t>on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Local </a:t>
            </a:r>
            <a:r>
              <a:rPr lang="en-US" dirty="0" smtClean="0"/>
              <a:t>Machine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6260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1026" name="Picture 2" descr="http://manish516.files.wordpress.com/2012/10/mongodb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6850" y="1355672"/>
            <a:ext cx="6210300" cy="2070100"/>
          </a:xfrm>
          <a:prstGeom prst="roundRect">
            <a:avLst>
              <a:gd name="adj" fmla="val 1752"/>
            </a:avLst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8095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Databases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115980" y="6400800"/>
            <a:ext cx="2909707" cy="369332"/>
          </a:xfrm>
        </p:spPr>
        <p:txBody>
          <a:bodyPr/>
          <a:lstStyle/>
          <a:p>
            <a:r>
              <a:rPr lang="en-US" dirty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62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 marL="444500" indent="-334963">
              <a:lnSpc>
                <a:spcPct val="100000"/>
              </a:lnSpc>
              <a:buFont typeface="+mj-lt"/>
              <a:buAutoNum type="arabicPeriod"/>
              <a:tabLst/>
            </a:pPr>
            <a:r>
              <a:rPr lang="en-US" sz="2800" dirty="0" smtClean="0"/>
              <a:t>Write </a:t>
            </a:r>
            <a:r>
              <a:rPr lang="en-US" sz="2800" dirty="0"/>
              <a:t>a simple "Dictionary" application in </a:t>
            </a:r>
            <a:r>
              <a:rPr lang="en-US" sz="2800" dirty="0" smtClean="0"/>
              <a:t>C# </a:t>
            </a:r>
            <a:r>
              <a:rPr lang="en-US" sz="2800" dirty="0"/>
              <a:t>or JavaScript to perform the following in </a:t>
            </a:r>
            <a:r>
              <a:rPr lang="en-US" sz="2800" noProof="1" smtClean="0"/>
              <a:t>MongoDB</a:t>
            </a:r>
            <a:r>
              <a:rPr lang="en-US" sz="2800" dirty="0" smtClean="0"/>
              <a:t>:</a:t>
            </a:r>
            <a:endParaRPr lang="en-US" sz="2800" dirty="0"/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Add a dictionary entry (word + translation)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List all words and their translations</a:t>
            </a:r>
          </a:p>
          <a:p>
            <a:pPr marL="879475" lvl="1" indent="-249238">
              <a:lnSpc>
                <a:spcPct val="100000"/>
              </a:lnSpc>
            </a:pPr>
            <a:r>
              <a:rPr lang="en-US" sz="2600" dirty="0"/>
              <a:t>Find the translation of given word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The UI of the application is up to you (it could be Web-based, GUI or console-based</a:t>
            </a:r>
            <a:r>
              <a:rPr lang="en-US" sz="2800" dirty="0" smtClean="0"/>
              <a:t>).</a:t>
            </a:r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/>
              <a:t>You may use </a:t>
            </a:r>
            <a:r>
              <a:rPr lang="en-US" sz="2800" noProof="1" smtClean="0"/>
              <a:t>MongoDB-as-a-Service@ MongoLab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365722" lvl="1" indent="0">
              <a:lnSpc>
                <a:spcPct val="100000"/>
              </a:lnSpc>
              <a:buNone/>
            </a:pPr>
            <a:r>
              <a:rPr lang="en-US" sz="2800" dirty="0" smtClean="0"/>
              <a:t>You </a:t>
            </a:r>
            <a:r>
              <a:rPr lang="en-US" sz="2800" dirty="0"/>
              <a:t>may </a:t>
            </a:r>
            <a:r>
              <a:rPr lang="en-US" sz="2800" dirty="0" smtClean="0"/>
              <a:t>install </a:t>
            </a:r>
            <a:r>
              <a:rPr lang="en-US" sz="2800" dirty="0" smtClean="0"/>
              <a:t>the "Official </a:t>
            </a:r>
            <a:r>
              <a:rPr lang="en-US" sz="2800" noProof="1" smtClean="0"/>
              <a:t>MongoDB</a:t>
            </a:r>
            <a:r>
              <a:rPr lang="en-US" sz="2800" dirty="0" smtClean="0"/>
              <a:t> </a:t>
            </a:r>
            <a:r>
              <a:rPr lang="en-US" sz="2800" dirty="0"/>
              <a:t>C# </a:t>
            </a:r>
            <a:r>
              <a:rPr lang="en-US" sz="2800" dirty="0" smtClean="0"/>
              <a:t>Driver" from </a:t>
            </a:r>
            <a:r>
              <a:rPr lang="en-US" sz="2800" noProof="1" smtClean="0"/>
              <a:t>NuGet</a:t>
            </a:r>
            <a:r>
              <a:rPr lang="en-US" sz="2800" dirty="0" smtClean="0"/>
              <a:t> or download it from its publisher: </a:t>
            </a:r>
            <a:r>
              <a:rPr lang="en-US" sz="2800" dirty="0" smtClean="0">
                <a:hlinkClick r:id="rId2"/>
              </a:rPr>
              <a:t>http</a:t>
            </a:r>
            <a:r>
              <a:rPr lang="en-US" sz="2800" dirty="0">
                <a:hlinkClick r:id="rId2"/>
              </a:rPr>
              <a:t>://docs.mongodb.org/ecosystem/drivers/csharp/</a:t>
            </a:r>
            <a:endParaRPr lang="en-US" sz="2800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NoSQL Databases Overview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Redis Cloud: managed Redis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MongoDB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Powerful and mature NoSQL database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MongoLab: managed MongoDB in </a:t>
            </a:r>
            <a:r>
              <a:rPr lang="en-US" dirty="0"/>
              <a:t>the </a:t>
            </a:r>
            <a:r>
              <a:rPr lang="en-US" dirty="0" smtClean="0"/>
              <a:t>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266" name="Picture 2" descr="http://lh6.ggpht.com/_apBFwLItpPg/TYkhxLH8yNI/AAAAAAAAAdw/zqkxGGDxkLY/Unknown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5601" y="1314200"/>
            <a:ext cx="1837672" cy="2229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(2)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342900">
              <a:buFont typeface="+mj-lt"/>
              <a:buAutoNum type="arabicPeriod" startAt="2"/>
              <a:tabLst/>
            </a:pPr>
            <a:r>
              <a:rPr lang="en-US" sz="2800" dirty="0"/>
              <a:t>Implement the previous </a:t>
            </a:r>
            <a:r>
              <a:rPr lang="en-US" sz="2800" dirty="0" smtClean="0"/>
              <a:t>task (a simple "Dictionary" application) using </a:t>
            </a:r>
            <a:r>
              <a:rPr lang="en-US" sz="2800" noProof="1" smtClean="0"/>
              <a:t>Redis.</a:t>
            </a:r>
            <a:endParaRPr lang="en-US" sz="2800" noProof="1" smtClean="0"/>
          </a:p>
          <a:p>
            <a:pPr marL="457200" lvl="1" indent="0">
              <a:buNone/>
            </a:pPr>
            <a:r>
              <a:rPr lang="en-US" sz="2600" dirty="0" smtClean="0"/>
              <a:t>You may hold the "word + meaning pairs" in a hash (see </a:t>
            </a:r>
            <a:r>
              <a:rPr lang="en-US" sz="2600" dirty="0">
                <a:hlinkClick r:id="rId2"/>
              </a:rPr>
              <a:t>http://redis.io/commands#hash</a:t>
            </a:r>
            <a:r>
              <a:rPr lang="en-US" sz="2600" dirty="0" smtClean="0"/>
              <a:t>)</a:t>
            </a:r>
          </a:p>
          <a:p>
            <a:pPr marL="985838" lvl="1" indent="-357188"/>
            <a:r>
              <a:rPr lang="en-US" sz="2600" dirty="0" smtClean="0"/>
              <a:t>See the </a:t>
            </a:r>
            <a:r>
              <a:rPr lang="en-US" sz="2600" dirty="0" smtClean="0">
                <a:hlinkClick r:id="rId3"/>
              </a:rPr>
              <a:t>HSET</a:t>
            </a:r>
            <a:r>
              <a:rPr lang="en-US" sz="2600" dirty="0" smtClean="0"/>
              <a:t>, </a:t>
            </a:r>
            <a:r>
              <a:rPr lang="en-US" sz="2600" dirty="0" smtClean="0">
                <a:hlinkClick r:id="rId4"/>
              </a:rPr>
              <a:t>HKEYS </a:t>
            </a:r>
            <a:r>
              <a:rPr lang="en-US" sz="2600" dirty="0" smtClean="0"/>
              <a:t>and </a:t>
            </a:r>
            <a:r>
              <a:rPr lang="en-US" sz="2600" dirty="0" smtClean="0">
                <a:hlinkClick r:id="rId5"/>
              </a:rPr>
              <a:t>HGET</a:t>
            </a:r>
            <a:r>
              <a:rPr lang="en-US" sz="2600" dirty="0" smtClean="0"/>
              <a:t> commands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You may use a local </a:t>
            </a:r>
            <a:r>
              <a:rPr lang="en-US" sz="2600" noProof="1" smtClean="0"/>
              <a:t>Redis</a:t>
            </a:r>
            <a:r>
              <a:rPr lang="en-US" sz="2600" dirty="0" smtClean="0"/>
              <a:t> instance or register </a:t>
            </a:r>
            <a:r>
              <a:rPr lang="en-US" sz="2600" dirty="0" smtClean="0"/>
              <a:t>for </a:t>
            </a:r>
            <a:r>
              <a:rPr lang="en-US" sz="2600" dirty="0"/>
              <a:t>a free "Redis To Go" account </a:t>
            </a:r>
            <a:r>
              <a:rPr lang="en-US" sz="2600" dirty="0" smtClean="0"/>
              <a:t>at </a:t>
            </a:r>
            <a:r>
              <a:rPr lang="en-US" sz="2600" dirty="0">
                <a:hlinkClick r:id="rId6"/>
              </a:rPr>
              <a:t>https://</a:t>
            </a:r>
            <a:r>
              <a:rPr lang="en-US" sz="2600" dirty="0" smtClean="0">
                <a:hlinkClick r:id="rId6"/>
              </a:rPr>
              <a:t>redistogo.com</a:t>
            </a:r>
            <a:r>
              <a:rPr lang="en-US" sz="2600" dirty="0" smtClean="0"/>
              <a:t>.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 smtClean="0"/>
              <a:t>You may download </a:t>
            </a:r>
            <a:r>
              <a:rPr lang="en-US" sz="2600" dirty="0"/>
              <a:t>the client libraries for your favorite programming language from </a:t>
            </a:r>
            <a:r>
              <a:rPr lang="en-US" sz="2600" dirty="0">
                <a:hlinkClick r:id="rId7"/>
              </a:rPr>
              <a:t>http://</a:t>
            </a:r>
            <a:r>
              <a:rPr lang="en-US" sz="2600" dirty="0" smtClean="0">
                <a:hlinkClick r:id="rId7"/>
              </a:rPr>
              <a:t>redis.io/clients</a:t>
            </a:r>
            <a:r>
              <a:rPr lang="en-US" sz="2600" dirty="0" smtClean="0"/>
              <a:t> or </a:t>
            </a:r>
            <a:r>
              <a:rPr lang="en-US" sz="2600" dirty="0" smtClean="0"/>
              <a:t>use </a:t>
            </a:r>
            <a:r>
              <a:rPr lang="en-US" sz="2600" dirty="0"/>
              <a:t>the </a:t>
            </a:r>
            <a:r>
              <a:rPr lang="en-US" sz="2600" dirty="0" smtClean="0"/>
              <a:t>"</a:t>
            </a:r>
            <a:r>
              <a:rPr lang="en-US" sz="2600" noProof="1" smtClean="0"/>
              <a:t>ServiceStack.Redis</a:t>
            </a:r>
            <a:r>
              <a:rPr lang="en-US" sz="2600" dirty="0" smtClean="0"/>
              <a:t>" C# client from the </a:t>
            </a:r>
            <a:r>
              <a:rPr lang="en-US" sz="2600" noProof="1" smtClean="0"/>
              <a:t>NuGet</a:t>
            </a:r>
            <a:r>
              <a:rPr lang="en-US" sz="2600" dirty="0" smtClean="0"/>
              <a:t> package manager.</a:t>
            </a:r>
            <a:endParaRPr lang="bg-BG" sz="26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52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lvl="0" indent="-34290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Font typeface="+mj-lt"/>
              <a:buAutoNum type="arabicPeriod" startAt="3"/>
              <a:tabLst/>
            </a:pPr>
            <a:r>
              <a:rPr lang="en-US" sz="2800" dirty="0" smtClean="0"/>
              <a:t>* </a:t>
            </a:r>
            <a:r>
              <a:rPr lang="en-US" sz="2800" dirty="0" smtClean="0"/>
              <a:t>Implement</a:t>
            </a:r>
            <a:r>
              <a:rPr lang="bg-BG" sz="2800" dirty="0" smtClean="0"/>
              <a:t> а </a:t>
            </a:r>
            <a:r>
              <a:rPr lang="en-US" sz="2800" dirty="0" smtClean="0"/>
              <a:t>program, which synchronizes mouse movement and clicking between multiple computers. Users can "give control" to other </a:t>
            </a:r>
            <a:r>
              <a:rPr lang="en-US" sz="2800" dirty="0" smtClean="0"/>
              <a:t>users. </a:t>
            </a:r>
            <a:r>
              <a:rPr lang="en-US" sz="2800" dirty="0" smtClean="0"/>
              <a:t>Users sign in with username and password. Users "in control" can revoke their control. A user can be signed in on several machines at once. Store user data in </a:t>
            </a:r>
            <a:r>
              <a:rPr lang="en-US" sz="2800" noProof="1" smtClean="0"/>
              <a:t>MongoLab</a:t>
            </a:r>
            <a:r>
              <a:rPr lang="en-US" sz="2800" dirty="0" smtClean="0"/>
              <a:t>. </a:t>
            </a:r>
            <a:r>
              <a:rPr lang="en-US" sz="2800" dirty="0" smtClean="0"/>
              <a:t>Store </a:t>
            </a:r>
            <a:r>
              <a:rPr lang="en-US" sz="2800" dirty="0" smtClean="0"/>
              <a:t>the mouse </a:t>
            </a:r>
            <a:r>
              <a:rPr lang="en-US" sz="2800" dirty="0" smtClean="0"/>
              <a:t>sync data in </a:t>
            </a:r>
            <a:r>
              <a:rPr lang="en-US" sz="2800" dirty="0" smtClean="0"/>
              <a:t>the "</a:t>
            </a:r>
            <a:r>
              <a:rPr lang="en-US" sz="2800" noProof="1" smtClean="0"/>
              <a:t>Redis </a:t>
            </a:r>
            <a:r>
              <a:rPr lang="en-US" sz="2800" noProof="1" smtClean="0"/>
              <a:t>To </a:t>
            </a:r>
            <a:r>
              <a:rPr lang="en-US" sz="2800" noProof="1" smtClean="0"/>
              <a:t>Go" cloud</a:t>
            </a:r>
            <a:r>
              <a:rPr lang="en-US" sz="2800" dirty="0" smtClean="0"/>
              <a:t>.</a:t>
            </a:r>
          </a:p>
          <a:p>
            <a:pPr marL="400050" lvl="2" indent="0">
              <a:spcBef>
                <a:spcPts val="0"/>
              </a:spcBef>
              <a:buClr>
                <a:srgbClr val="46A6BD">
                  <a:lumMod val="40000"/>
                  <a:lumOff val="60000"/>
                </a:srgbClr>
              </a:buClr>
              <a:buNone/>
            </a:pPr>
            <a:r>
              <a:rPr lang="en-US" sz="2400" dirty="0" smtClean="0"/>
              <a:t>Note</a:t>
            </a:r>
            <a:r>
              <a:rPr lang="en-US" sz="2400" dirty="0" smtClean="0"/>
              <a:t>: In the real world data would pass through a server, as direct access from the client to the database is a security concern. This task is meant more as an experiment than a </a:t>
            </a:r>
            <a:r>
              <a:rPr lang="en-US" sz="2400" dirty="0" smtClean="0"/>
              <a:t>real-world scenario.</a:t>
            </a:r>
            <a:endParaRPr lang="en-US" sz="3600" dirty="0"/>
          </a:p>
          <a:p>
            <a:pPr marL="800100" lvl="1" indent="-342900">
              <a:spcBef>
                <a:spcPts val="0"/>
              </a:spcBef>
            </a:pPr>
            <a:endParaRPr lang="en-US" sz="2800" dirty="0" smtClean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Telerik School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/>
              </a:rPr>
              <a:t>schoolacademy.telerik.com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1208" y="49530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0" y="2590800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2187" y="3938587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hlinkClick r:id="rId2" tooltip="Telerik School Academy - Free Software Development Trainings for High-School Students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42019" y="1219200"/>
            <a:ext cx="2606040" cy="89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10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NoSQL Databases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Overview, Models, Concepts, Examples</a:t>
            </a:r>
            <a:endParaRPr lang="en-US" dirty="0"/>
          </a:p>
        </p:txBody>
      </p:sp>
      <p:pic>
        <p:nvPicPr>
          <p:cNvPr id="4098" name="Picture 2" descr="http://smist08.files.wordpress.com/2012/01/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384" y="2641350"/>
            <a:ext cx="7162016" cy="2083050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smoothspan.files.wordpress.com/2011/07/nosql-databas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9163" y="447304"/>
            <a:ext cx="3238500" cy="1781176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cdn4.techworld.com/cmsdata/slideshow/3404109/slide-1_thumb555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614379"/>
            <a:ext cx="2143125" cy="1614101"/>
          </a:xfrm>
          <a:prstGeom prst="roundRect">
            <a:avLst>
              <a:gd name="adj" fmla="val 299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07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Non-Relational Data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7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 smtClean="0"/>
              <a:t>Document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documents, e.g. JSON strings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Key-value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Hierarchical key-value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Hierarchy of key-value pairs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Wide-column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Key-value model with schema</a:t>
            </a:r>
          </a:p>
          <a:p>
            <a:pPr>
              <a:lnSpc>
                <a:spcPct val="100000"/>
              </a:lnSpc>
            </a:pPr>
            <a:r>
              <a:rPr lang="en-US" sz="3000" dirty="0" smtClean="0"/>
              <a:t>Object model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/>
              <a:t>Set of OOP-style objects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4" name="Picture 2" descr="http://www.dataversity.net/wp-content/uploads/2012/07/Modeling-Base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02474" y="3700356"/>
            <a:ext cx="1684007" cy="2624244"/>
          </a:xfrm>
          <a:prstGeom prst="roundRect">
            <a:avLst>
              <a:gd name="adj" fmla="val 123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0" y="1173445"/>
            <a:ext cx="1798976" cy="225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7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NoSQL Database?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(cloud) databases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document-based</a:t>
            </a:r>
            <a:r>
              <a:rPr lang="en-US" dirty="0" smtClean="0"/>
              <a:t> model (non-relational)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Schema-free document storage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indexing and querying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 CRUD operations (create, read, update, delete)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Still supports </a:t>
            </a:r>
            <a:r>
              <a:rPr lang="en-US" dirty="0"/>
              <a:t>concurrency </a:t>
            </a:r>
            <a:r>
              <a:rPr lang="en-US" dirty="0" smtClean="0"/>
              <a:t> and transactions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Highly optimized for append / retrieve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Great performance and scalability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NoSQL == “No SQL” or “Not Only SQL”?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5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Relational vs. NoSQL Databases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Relational databases</a:t>
            </a:r>
          </a:p>
          <a:p>
            <a:pPr lvl="1"/>
            <a:r>
              <a:rPr lang="en-US" dirty="0" smtClean="0"/>
              <a:t>Data stored as table rows</a:t>
            </a:r>
          </a:p>
          <a:p>
            <a:pPr lvl="1"/>
            <a:r>
              <a:rPr lang="en-US" dirty="0" smtClean="0"/>
              <a:t>Relationships between related rows</a:t>
            </a:r>
          </a:p>
          <a:p>
            <a:pPr lvl="1"/>
            <a:r>
              <a:rPr lang="en-US" dirty="0" smtClean="0"/>
              <a:t>Single entity spans multiple tables</a:t>
            </a:r>
          </a:p>
          <a:p>
            <a:pPr lvl="1"/>
            <a:r>
              <a:rPr lang="en-US" dirty="0" smtClean="0"/>
              <a:t>RDBMS systems are very mature, rock solid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NoSQL databases</a:t>
            </a:r>
          </a:p>
          <a:p>
            <a:pPr lvl="1"/>
            <a:r>
              <a:rPr lang="en-US" dirty="0" smtClean="0"/>
              <a:t>Data stored as documents</a:t>
            </a:r>
          </a:p>
          <a:p>
            <a:pPr lvl="1"/>
            <a:r>
              <a:rPr lang="en-US" dirty="0" smtClean="0"/>
              <a:t>Single entity (document) is a single record</a:t>
            </a:r>
          </a:p>
          <a:p>
            <a:pPr lvl="1"/>
            <a:r>
              <a:rPr lang="en-US" dirty="0" smtClean="0"/>
              <a:t>Documents do not have a fixed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18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269259" y="4690110"/>
            <a:ext cx="322406" cy="552450"/>
            <a:chOff x="6708708" y="3547110"/>
            <a:chExt cx="322406" cy="55245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708708" y="354711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1179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vs. NoSQL Models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4673600" y="1574800"/>
            <a:ext cx="4013200" cy="5029200"/>
            <a:chOff x="431800" y="1524000"/>
            <a:chExt cx="4013200" cy="5029200"/>
          </a:xfrm>
        </p:grpSpPr>
        <p:pic>
          <p:nvPicPr>
            <p:cNvPr id="1026" name="Picture 2" descr="blank, document, file, page, paper icon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820" r="10582"/>
            <a:stretch/>
          </p:blipFill>
          <p:spPr bwMode="auto">
            <a:xfrm>
              <a:off x="431800" y="1524000"/>
              <a:ext cx="4013200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26126" y="1772483"/>
              <a:ext cx="2575000" cy="42473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Name: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Svetlin Nakov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Gender: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male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Phone: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+359333777555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Address: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Street: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Al. Malinov 31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Post Code: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1729</a:t>
              </a:r>
              <a:endParaRPr lang="en-US" sz="1800" b="1" dirty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Town: </a:t>
              </a:r>
              <a:r>
                <a:rPr lang="en-US" sz="1800" b="1" dirty="0">
                  <a:solidFill>
                    <a:schemeClr val="bg1"/>
                  </a:solidFill>
                </a:rPr>
                <a:t>Sofia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 </a:t>
              </a:r>
              <a:r>
                <a:rPr lang="bg-BG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  </a:t>
              </a: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- </a:t>
              </a: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Country: </a:t>
              </a:r>
              <a:r>
                <a:rPr lang="en-US" sz="1800" b="1" dirty="0">
                  <a:solidFill>
                    <a:schemeClr val="bg1"/>
                  </a:solidFill>
                </a:rPr>
                <a:t>Bulgaria</a:t>
              </a: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>
                  <a:solidFill>
                    <a:schemeClr val="accent5">
                      <a:lumMod val="50000"/>
                    </a:schemeClr>
                  </a:solidFill>
                </a:rPr>
                <a:t>Email: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nakov@abv.bg</a:t>
              </a:r>
              <a:endParaRPr lang="bg-BG" sz="1800" b="1" dirty="0" smtClean="0">
                <a:solidFill>
                  <a:schemeClr val="bg1"/>
                </a:solidFill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1800" b="1" dirty="0" smtClean="0">
                  <a:solidFill>
                    <a:schemeClr val="accent5">
                      <a:lumMod val="50000"/>
                    </a:schemeClr>
                  </a:solidFill>
                </a:rPr>
                <a:t>Site: </a:t>
              </a:r>
              <a:r>
                <a:rPr lang="en-US" sz="1800" b="1" dirty="0" smtClean="0">
                  <a:solidFill>
                    <a:schemeClr val="bg1"/>
                  </a:solidFill>
                </a:rPr>
                <a:t>www.nakov.com</a:t>
              </a:r>
              <a:endParaRPr lang="en-US" sz="1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245250" y="914400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5" y="914400"/>
            <a:ext cx="25267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Relational Model</a:t>
            </a:r>
            <a:endParaRPr lang="bg-BG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77427" y="3467040"/>
            <a:ext cx="328054" cy="556320"/>
            <a:chOff x="6710680" y="3543240"/>
            <a:chExt cx="328054" cy="556320"/>
          </a:xfrm>
        </p:grpSpPr>
        <p:cxnSp>
          <p:nvCxnSpPr>
            <p:cNvPr id="16" name="Straight Connector 15"/>
            <p:cNvCxnSpPr>
              <a:stCxn id="11" idx="2"/>
              <a:endCxn id="13" idx="0"/>
            </p:cNvCxnSpPr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6710680" y="354324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19416" y="369945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63611" y="5515550"/>
            <a:ext cx="328054" cy="546220"/>
            <a:chOff x="6703060" y="3550860"/>
            <a:chExt cx="328054" cy="5462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6743700" y="3606800"/>
              <a:ext cx="0" cy="431800"/>
            </a:xfrm>
            <a:prstGeom prst="line">
              <a:avLst/>
            </a:prstGeom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703060" y="355086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*</a:t>
              </a:r>
              <a:endParaRPr lang="bg-BG" sz="20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1796" y="3696970"/>
              <a:ext cx="3193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2000" b="1" dirty="0" smtClean="0"/>
                <a:t>1</a:t>
              </a:r>
              <a:endParaRPr lang="bg-BG" sz="2000" b="1" dirty="0"/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32365"/>
              </p:ext>
            </p:extLst>
          </p:nvPr>
        </p:nvGraphicFramePr>
        <p:xfrm>
          <a:off x="595947" y="1549400"/>
          <a:ext cx="3429000" cy="19812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85253"/>
                <a:gridCol w="20437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Svetlin Nakov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Gender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male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Phone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+359333777555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Email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nakov@abv.bg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Site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www.nakov.com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436507"/>
              </p:ext>
            </p:extLst>
          </p:nvPr>
        </p:nvGraphicFramePr>
        <p:xfrm>
          <a:off x="609600" y="600075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Country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Bulgaria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335936"/>
              </p:ext>
            </p:extLst>
          </p:nvPr>
        </p:nvGraphicFramePr>
        <p:xfrm>
          <a:off x="595947" y="3962400"/>
          <a:ext cx="3429000" cy="7924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Street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Al. Malinov 31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Post Code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1729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8533"/>
              </p:ext>
            </p:extLst>
          </p:nvPr>
        </p:nvGraphicFramePr>
        <p:xfrm>
          <a:off x="609600" y="5179060"/>
          <a:ext cx="3429000" cy="3962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370449"/>
                <a:gridCol w="2058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Town</a:t>
                      </a:r>
                      <a:endParaRPr lang="bg-BG" sz="2000" b="1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Sofia</a:t>
                      </a:r>
                      <a:endParaRPr lang="bg-BG" sz="2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16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371600"/>
            <a:ext cx="7924800" cy="685800"/>
          </a:xfrm>
        </p:spPr>
        <p:txBody>
          <a:bodyPr/>
          <a:lstStyle/>
          <a:p>
            <a:r>
              <a:rPr lang="en-US" dirty="0"/>
              <a:t>Redis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74080"/>
            <a:ext cx="7924800" cy="569120"/>
          </a:xfrm>
        </p:spPr>
        <p:txBody>
          <a:bodyPr/>
          <a:lstStyle/>
          <a:p>
            <a:pPr marL="0"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Ultra-Fast Data Structures Server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06382" y="3200400"/>
            <a:ext cx="7143464" cy="2743200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Redis?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Redis</a:t>
            </a:r>
            <a:r>
              <a:rPr lang="en-US" dirty="0" smtClean="0"/>
              <a:t> is</a:t>
            </a:r>
          </a:p>
          <a:p>
            <a:pPr lvl="1"/>
            <a:r>
              <a:rPr lang="en-US" dirty="0" smtClean="0"/>
              <a:t>Ultra-fast in-memory key-value data store</a:t>
            </a:r>
          </a:p>
          <a:p>
            <a:pPr lvl="1"/>
            <a:r>
              <a:rPr lang="en-US" dirty="0" smtClean="0"/>
              <a:t>Powerful data structures server</a:t>
            </a:r>
            <a:endParaRPr lang="en-US" dirty="0"/>
          </a:p>
          <a:p>
            <a:pPr lvl="1"/>
            <a:r>
              <a:rPr lang="en-US" dirty="0" smtClean="0"/>
              <a:t>Open-source software: </a:t>
            </a:r>
            <a:r>
              <a:rPr lang="en-US" dirty="0" smtClean="0">
                <a:hlinkClick r:id="rId2"/>
              </a:rPr>
              <a:t>http://redis.io</a:t>
            </a:r>
            <a:endParaRPr lang="en-US" dirty="0" smtClean="0"/>
          </a:p>
          <a:p>
            <a:r>
              <a:rPr lang="en-US" dirty="0" smtClean="0"/>
              <a:t>Redis stores data structures: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 smtClean="0"/>
              <a:t>Hash tables</a:t>
            </a:r>
          </a:p>
          <a:p>
            <a:pPr lvl="1"/>
            <a:r>
              <a:rPr lang="en-US" dirty="0" smtClean="0"/>
              <a:t>Sets / sorted 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27052" y="4279768"/>
            <a:ext cx="4531148" cy="1740032"/>
          </a:xfrm>
          <a:prstGeom prst="roundRect">
            <a:avLst>
              <a:gd name="adj" fmla="val 1948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666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5498</TotalTime>
  <Words>984</Words>
  <Application>Microsoft Office PowerPoint</Application>
  <PresentationFormat>On-screen Show (4:3)</PresentationFormat>
  <Paragraphs>206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Corbel</vt:lpstr>
      <vt:lpstr>Wingdings 2</vt:lpstr>
      <vt:lpstr>Telerik Academy</vt:lpstr>
      <vt:lpstr>NoSQL Databases</vt:lpstr>
      <vt:lpstr>Table of Contents</vt:lpstr>
      <vt:lpstr>NoSQL Databases</vt:lpstr>
      <vt:lpstr>Non-Relational Data Models</vt:lpstr>
      <vt:lpstr>What is NoSQL Database?</vt:lpstr>
      <vt:lpstr>Relational vs. NoSQL Databases</vt:lpstr>
      <vt:lpstr>Relational vs. NoSQL Models</vt:lpstr>
      <vt:lpstr>Redis</vt:lpstr>
      <vt:lpstr>What is Redis?</vt:lpstr>
      <vt:lpstr>Hosted Redis Providers</vt:lpstr>
      <vt:lpstr>C# API for Redis</vt:lpstr>
      <vt:lpstr>Redis on a Local Machine</vt:lpstr>
      <vt:lpstr>MongoDB</vt:lpstr>
      <vt:lpstr>What is MongoDB?</vt:lpstr>
      <vt:lpstr>Hosted MongoDB Providers</vt:lpstr>
      <vt:lpstr>C# API for MongoDB</vt:lpstr>
      <vt:lpstr>MongoDB on a Local Machine</vt:lpstr>
      <vt:lpstr>NoSQL Databases</vt:lpstr>
      <vt:lpstr>Exercises</vt:lpstr>
      <vt:lpstr>Exercises (2)</vt:lpstr>
      <vt:lpstr>Exercises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Databases: Redis, MongoDB, CouchDB</dc:title>
  <dc:subject>Telerik Software Academy</dc:subject>
  <dc:creator>Svetlin Nakov</dc:creator>
  <cp:keywords>telerik software academy, free courses for developers, NoSQL, databases, Redis, CouchDB, MongoDB</cp:keywords>
  <cp:lastModifiedBy>Svetlin Nakov</cp:lastModifiedBy>
  <cp:revision>521</cp:revision>
  <dcterms:created xsi:type="dcterms:W3CDTF">2007-12-08T16:03:35Z</dcterms:created>
  <dcterms:modified xsi:type="dcterms:W3CDTF">2013-07-18T15:21:35Z</dcterms:modified>
  <cp:category>software engineering</cp:category>
</cp:coreProperties>
</file>